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96" r:id="rId2"/>
    <p:sldId id="297" r:id="rId3"/>
    <p:sldId id="298" r:id="rId4"/>
    <p:sldId id="381" r:id="rId5"/>
    <p:sldId id="382" r:id="rId6"/>
    <p:sldId id="380" r:id="rId7"/>
    <p:sldId id="347" r:id="rId8"/>
    <p:sldId id="315" r:id="rId9"/>
    <p:sldId id="378" r:id="rId10"/>
    <p:sldId id="279" r:id="rId11"/>
    <p:sldId id="346" r:id="rId12"/>
    <p:sldId id="345" r:id="rId13"/>
    <p:sldId id="344" r:id="rId14"/>
    <p:sldId id="343" r:id="rId15"/>
    <p:sldId id="342" r:id="rId16"/>
    <p:sldId id="368" r:id="rId17"/>
    <p:sldId id="312" r:id="rId18"/>
    <p:sldId id="259" r:id="rId19"/>
    <p:sldId id="318" r:id="rId20"/>
    <p:sldId id="319" r:id="rId21"/>
    <p:sldId id="261" r:id="rId22"/>
    <p:sldId id="322" r:id="rId23"/>
    <p:sldId id="263" r:id="rId24"/>
    <p:sldId id="320" r:id="rId25"/>
    <p:sldId id="321" r:id="rId26"/>
    <p:sldId id="294" r:id="rId27"/>
    <p:sldId id="283" r:id="rId28"/>
    <p:sldId id="265" r:id="rId29"/>
    <p:sldId id="284" r:id="rId30"/>
    <p:sldId id="291" r:id="rId31"/>
    <p:sldId id="286" r:id="rId32"/>
    <p:sldId id="313" r:id="rId33"/>
    <p:sldId id="287" r:id="rId34"/>
    <p:sldId id="290" r:id="rId35"/>
    <p:sldId id="301" r:id="rId36"/>
    <p:sldId id="348" r:id="rId37"/>
    <p:sldId id="349" r:id="rId38"/>
    <p:sldId id="350" r:id="rId39"/>
    <p:sldId id="351" r:id="rId40"/>
    <p:sldId id="352" r:id="rId41"/>
    <p:sldId id="353" r:id="rId42"/>
    <p:sldId id="354" r:id="rId43"/>
    <p:sldId id="355" r:id="rId44"/>
    <p:sldId id="356" r:id="rId45"/>
    <p:sldId id="371" r:id="rId46"/>
    <p:sldId id="372" r:id="rId47"/>
    <p:sldId id="373" r:id="rId48"/>
    <p:sldId id="375" r:id="rId49"/>
    <p:sldId id="360" r:id="rId50"/>
    <p:sldId id="361" r:id="rId51"/>
    <p:sldId id="362" r:id="rId52"/>
    <p:sldId id="363" r:id="rId53"/>
    <p:sldId id="303" r:id="rId54"/>
    <p:sldId id="367" r:id="rId55"/>
    <p:sldId id="366" r:id="rId56"/>
    <p:sldId id="376" r:id="rId57"/>
    <p:sldId id="335" r:id="rId58"/>
    <p:sldId id="340" r:id="rId59"/>
    <p:sldId id="336" r:id="rId60"/>
    <p:sldId id="337" r:id="rId61"/>
    <p:sldId id="338" r:id="rId62"/>
    <p:sldId id="339" r:id="rId63"/>
    <p:sldId id="377" r:id="rId64"/>
    <p:sldId id="332" r:id="rId65"/>
    <p:sldId id="333" r:id="rId6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FF00"/>
    <a:srgbClr val="339966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45" autoAdjust="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BE37AB5-CDBA-4430-81B6-2AF811ACBB0E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190D24F-A2A4-4786-8DE3-F073356A0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BD44E26-52E5-4EA2-9C09-2E6A08612DDF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64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03A6C-7066-4B3B-B4D3-80E0D7AC364E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126BA-8BF2-428F-A650-9B05EC368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1A218-2C8D-403E-B5FA-8BF4E6A27B9A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B166B-4C10-4EE0-8738-AA1174CA8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D51B0-32A5-4B7E-B1ED-2015C76A9CFF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4AC45-AE84-4E20-8E2C-17EDFF02A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4575F-EDF0-4EC6-A318-CA64482C2B12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A1648-CDE5-47D2-8BF8-3E1D3C28F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B3368-7F99-4548-85B7-BF26417DF2E1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E6E28-435D-442D-B8EC-75A1DF163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FFD64-75B5-4C05-B862-B217826765D7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5A83A-99BF-4522-9FD2-DBBDD143B9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2E9A0-FAE1-4B74-BE70-8F30EA65C3C6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5BD3F-D64C-4561-B585-0E44F44B4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17534-E898-4E80-8DFA-907B78599240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BE4CA-C945-4E3E-B5A9-E9CB2D498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3010D-D240-4637-B0E3-87B45908D5B1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C8192-CF92-4F38-8B5D-35E58555B3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65E70-6467-4682-8CF3-722B066BE1DE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FB315-3193-4C8C-9267-DE5E0FC30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B58E6-5F97-4C9E-8175-0A79E8FEA689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46A41-B89F-4182-B20A-9B90CBF81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AF3A15-732E-471E-B036-9B0FE2728DF2}" type="datetimeFigureOut">
              <a:rPr lang="ru-RU"/>
              <a:pPr>
                <a:defRPr/>
              </a:pPr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3C4FF1-7426-4540-939E-EF70680477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52;&#1072;&#1082;&#1089;\Desktop\&#1057;&#1072;&#1081;&#1090;%20&#1064;&#1082;&#1086;&#1083;&#1099;\&#1085;&#1086;&#1103;&#1073;&#1088;&#1100;2016\&#1043;&#1083;&#1091;&#1097;&#1077;&#1085;&#1082;&#1086;%20&#1048;.&#1048;.%20&#1044;&#1099;&#1084;&#1082;&#1086;&#1074;&#1089;&#1082;&#1072;&#1103;%20&#1080;&#1075;&#1088;&#1091;&#1096;&#1082;&#1072;\&#1071;&#1080;&#1095;&#1085;&#1080;&#1094;&#1072;.mp3" TargetMode="External"/><Relationship Id="rId1" Type="http://schemas.openxmlformats.org/officeDocument/2006/relationships/audio" Target="file:///E:\&#1053;&#1077;%20&#1079;&#1085;&#1072;&#1102;%20&#1095;&#1090;&#1086;\&#1092;&#1080;&#1079;&#1084;&#1080;&#1085;&#1091;&#1090;&#1082;&#1072;%201\046_kak_prigotovit_yaichnicu.mp3" TargetMode="Externa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gif"/><Relationship Id="rId4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5.jpeg"/><Relationship Id="rId7" Type="http://schemas.openxmlformats.org/officeDocument/2006/relationships/image" Target="../media/image71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83.jpeg"/><Relationship Id="rId7" Type="http://schemas.openxmlformats.org/officeDocument/2006/relationships/image" Target="../media/image8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52;&#1086;&#1103;%20&#1084;&#1091;&#1079;&#1099;&#1082;&#1072;\&#1050;&#1088;&#1072;&#1089;&#1080;&#1074;&#1072;&#1103;%20&#1084;&#1091;&#1079;&#1099;&#1082;&#1072;%20&#1087;&#1086;&#1076;%20&#1092;&#1086;&#1090;&#1082;&#1080;.mp3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84.jpeg"/><Relationship Id="rId4" Type="http://schemas.openxmlformats.org/officeDocument/2006/relationships/image" Target="../media/image65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4"/>
          <p:cNvSpPr>
            <a:spLocks noChangeArrowheads="1"/>
          </p:cNvSpPr>
          <p:nvPr/>
        </p:nvSpPr>
        <p:spPr bwMode="auto">
          <a:xfrm>
            <a:off x="827088" y="685800"/>
            <a:ext cx="7127875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>
                <a:latin typeface="Times New Roman" pitchFamily="18" charset="0"/>
              </a:rPr>
              <a:t>ПРОЕКТ</a:t>
            </a:r>
          </a:p>
          <a:p>
            <a:pPr algn="ctr"/>
            <a:r>
              <a:rPr lang="ru-RU" b="1">
                <a:latin typeface="Times New Roman" pitchFamily="18" charset="0"/>
              </a:rPr>
              <a:t>Дымковская игрушка</a:t>
            </a:r>
          </a:p>
          <a:p>
            <a:r>
              <a:rPr lang="ru-RU" sz="1400" b="1">
                <a:solidFill>
                  <a:srgbClr val="FF3300"/>
                </a:solidFill>
                <a:latin typeface="Times New Roman" pitchFamily="18" charset="0"/>
              </a:rPr>
              <a:t>Тип проекта</a:t>
            </a:r>
            <a:r>
              <a:rPr lang="ru-RU" sz="1400" b="1">
                <a:latin typeface="Times New Roman" pitchFamily="18" charset="0"/>
              </a:rPr>
              <a:t>: познавательно-творческий</a:t>
            </a:r>
          </a:p>
          <a:p>
            <a:r>
              <a:rPr lang="ru-RU" sz="1400" b="1">
                <a:solidFill>
                  <a:srgbClr val="FF3300"/>
                </a:solidFill>
                <a:latin typeface="Times New Roman" pitchFamily="18" charset="0"/>
              </a:rPr>
              <a:t>Вид проекта:</a:t>
            </a:r>
            <a:r>
              <a:rPr lang="ru-RU" sz="1400" b="1">
                <a:latin typeface="Times New Roman" pitchFamily="18" charset="0"/>
              </a:rPr>
              <a:t> групповой</a:t>
            </a:r>
          </a:p>
          <a:p>
            <a:r>
              <a:rPr lang="ru-RU" sz="1400" b="1">
                <a:latin typeface="Times New Roman" pitchFamily="18" charset="0"/>
              </a:rPr>
              <a:t>Участники проекта: дети 1 группы, воспитатель.</a:t>
            </a:r>
          </a:p>
          <a:p>
            <a:r>
              <a:rPr lang="ru-RU" sz="1400" b="1">
                <a:latin typeface="Times New Roman" pitchFamily="18" charset="0"/>
              </a:rPr>
              <a:t>Сроки реализации проекта: 3 недели</a:t>
            </a:r>
          </a:p>
          <a:p>
            <a:r>
              <a:rPr lang="ru-RU" sz="1400" b="1">
                <a:solidFill>
                  <a:srgbClr val="FF3300"/>
                </a:solidFill>
                <a:latin typeface="Times New Roman" pitchFamily="18" charset="0"/>
              </a:rPr>
              <a:t>Цель проекта:</a:t>
            </a:r>
            <a:r>
              <a:rPr lang="ru-RU" sz="1400" b="1">
                <a:latin typeface="Times New Roman" pitchFamily="18" charset="0"/>
              </a:rPr>
              <a:t> </a:t>
            </a:r>
          </a:p>
          <a:p>
            <a:r>
              <a:rPr lang="ru-RU" sz="1400" b="1">
                <a:latin typeface="Times New Roman" pitchFamily="18" charset="0"/>
              </a:rPr>
              <a:t>Формирование у детей познавательно-творческого интереса к русской народной культуре с использованием дымковской игрушки </a:t>
            </a:r>
          </a:p>
          <a:p>
            <a:r>
              <a:rPr lang="ru-RU" sz="1400" b="1">
                <a:solidFill>
                  <a:srgbClr val="FF3300"/>
                </a:solidFill>
                <a:latin typeface="Times New Roman" pitchFamily="18" charset="0"/>
              </a:rPr>
              <a:t>Актуальность проекта</a:t>
            </a:r>
            <a:r>
              <a:rPr lang="ru-RU" sz="1400" b="1">
                <a:latin typeface="Times New Roman" pitchFamily="18" charset="0"/>
              </a:rPr>
              <a:t> Люди не проявляют интерес к истории и традициям своей страны, не могут различать народные промыслы,  практически не посещают музеи, в частности с народным искусством. Мы значительно отдалены от музеев, домов детского творчества, школ искусств. Поэтому сегодня актуальной является задача прививать детям любовь к русской культуре, познакомить с её истоками, обычаями, традициями, обрядами, воспитывать патриотические чувства. А обратиться к нашим истокам помогает народное творчество: сказки, народные игры, праздники и декоративно-прикладное искусство, все это близко и интересно детям. </a:t>
            </a:r>
          </a:p>
          <a:p>
            <a:r>
              <a:rPr lang="ru-RU" sz="1400" b="1">
                <a:latin typeface="Times New Roman" pitchFamily="18" charset="0"/>
              </a:rPr>
              <a:t>В поисках цельности в художественно-эстетическом направлении  в стремлении упорядочить представления детей была  организована проектная деятельность на тему: «Дымковская игрушка» </a:t>
            </a:r>
          </a:p>
          <a:p>
            <a:r>
              <a:rPr lang="ru-RU" sz="1400" b="1">
                <a:solidFill>
                  <a:srgbClr val="FF3300"/>
                </a:solidFill>
                <a:latin typeface="Times New Roman" pitchFamily="18" charset="0"/>
              </a:rPr>
              <a:t>Проблема</a:t>
            </a:r>
          </a:p>
          <a:p>
            <a:r>
              <a:rPr lang="ru-RU" sz="1400" b="1">
                <a:latin typeface="Times New Roman" pitchFamily="18" charset="0"/>
              </a:rPr>
              <a:t>Определение педагогических условий, способствующих наиболее эффективному процессу развития у детей познавательно-творческого интереса к народной культуре</a:t>
            </a:r>
            <a:r>
              <a:rPr lang="ru-RU" sz="1400"/>
              <a:t>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Содержимое 4" descr="http://www.ikirov.ru/img/News/72616/large_News.52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700213"/>
            <a:ext cx="4392613" cy="3529012"/>
          </a:xfrm>
        </p:spPr>
      </p:pic>
      <p:pic>
        <p:nvPicPr>
          <p:cNvPr id="23554" name="Содержимое 5" descr="http://gallery.edums.ru/i/CzO1V5i_FhbLar8Xp02jTd.jpg"/>
          <p:cNvPicPr>
            <a:picLocks noGrp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003800" y="1714500"/>
            <a:ext cx="3797300" cy="3443288"/>
          </a:xfrm>
        </p:spPr>
      </p:pic>
      <p:sp>
        <p:nvSpPr>
          <p:cNvPr id="23555" name="WordArt 53"/>
          <p:cNvSpPr>
            <a:spLocks noChangeArrowheads="1" noChangeShapeType="1" noTextEdit="1"/>
          </p:cNvSpPr>
          <p:nvPr/>
        </p:nvSpPr>
        <p:spPr bwMode="auto">
          <a:xfrm>
            <a:off x="1187450" y="476250"/>
            <a:ext cx="6481763" cy="1052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Дымковские мастера</a:t>
            </a:r>
          </a:p>
          <a:p>
            <a:pPr algn="ctr"/>
            <a:endParaRPr lang="ru-RU" sz="2400" b="1" kern="10">
              <a:ln w="9525">
                <a:solidFill>
                  <a:schemeClr val="folHlink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2"/>
          <p:cNvSpPr>
            <a:spLocks/>
          </p:cNvSpPr>
          <p:nvPr/>
        </p:nvSpPr>
        <p:spPr bwMode="auto">
          <a:xfrm>
            <a:off x="468313" y="404813"/>
            <a:ext cx="770413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algn="just">
              <a:spcBef>
                <a:spcPct val="20000"/>
              </a:spcBef>
              <a:buFont typeface="Arial" charset="0"/>
              <a:buNone/>
            </a:pPr>
            <a:r>
              <a:rPr lang="ru-RU" sz="2600" b="1">
                <a:latin typeface="Times New Roman" pitchFamily="18" charset="0"/>
              </a:rPr>
              <a:t>Изготовление дымковской игрушки сегодня сохранило всю технологическую нить прошлого.</a:t>
            </a:r>
            <a:r>
              <a:rPr lang="ru-RU" sz="2400" b="1">
                <a:latin typeface="Times New Roman" pitchFamily="18" charset="0"/>
              </a:rPr>
              <a:t> Лепка игрушки из отдельных частей.</a:t>
            </a:r>
          </a:p>
        </p:txBody>
      </p:sp>
      <p:pic>
        <p:nvPicPr>
          <p:cNvPr id="24578" name="Picture 2" descr="http://www.dymkatoy.ru/download/Lepka-igrushki-iz-krasnoj-gliny-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112963"/>
            <a:ext cx="6480175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Содержимое 2"/>
          <p:cNvSpPr>
            <a:spLocks/>
          </p:cNvSpPr>
          <p:nvPr/>
        </p:nvSpPr>
        <p:spPr bwMode="auto">
          <a:xfrm>
            <a:off x="468313" y="404813"/>
            <a:ext cx="705643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algn="ctr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latin typeface="Times New Roman" pitchFamily="18" charset="0"/>
              </a:rPr>
              <a:t> Сушка изделия</a:t>
            </a:r>
          </a:p>
        </p:txBody>
      </p:sp>
      <p:pic>
        <p:nvPicPr>
          <p:cNvPr id="25602" name="Picture 4" descr="http://www.dymkatoy.ru/download/Process-vysyhanija-igrushek-800.jpg"/>
          <p:cNvPicPr>
            <a:picLocks noChangeAspect="1" noChangeArrowheads="1"/>
          </p:cNvPicPr>
          <p:nvPr/>
        </p:nvPicPr>
        <p:blipFill>
          <a:blip r:embed="rId2"/>
          <a:srcRect r="-990"/>
          <a:stretch>
            <a:fillRect/>
          </a:stretch>
        </p:blipFill>
        <p:spPr bwMode="auto">
          <a:xfrm>
            <a:off x="468313" y="1412875"/>
            <a:ext cx="7993062" cy="403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Содержимое 2"/>
          <p:cNvSpPr>
            <a:spLocks/>
          </p:cNvSpPr>
          <p:nvPr/>
        </p:nvSpPr>
        <p:spPr bwMode="auto">
          <a:xfrm>
            <a:off x="468313" y="404813"/>
            <a:ext cx="79914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latin typeface="Times New Roman" pitchFamily="18" charset="0"/>
              </a:rPr>
              <a:t> Обжиг в печи (раньше в русской, сейчас в электрической при температуре 900 градусов).</a:t>
            </a:r>
          </a:p>
        </p:txBody>
      </p:sp>
      <p:pic>
        <p:nvPicPr>
          <p:cNvPr id="26626" name="Picture 6" descr="http://www.dymkatoy.ru/download/Obzhig-v-elektricheskoj-pechi-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341438"/>
            <a:ext cx="6337300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5"/>
          <p:cNvSpPr>
            <a:spLocks noChangeArrowheads="1"/>
          </p:cNvSpPr>
          <p:nvPr/>
        </p:nvSpPr>
        <p:spPr bwMode="auto">
          <a:xfrm>
            <a:off x="755650" y="1484313"/>
            <a:ext cx="3311525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Arial" charset="0"/>
              </a:rPr>
              <a:t>Игрушки покрывали ослепительно белым слоем мела.</a:t>
            </a:r>
          </a:p>
        </p:txBody>
      </p:sp>
      <p:pic>
        <p:nvPicPr>
          <p:cNvPr id="27650" name="Picture 8" descr="http://www.dymkatoy.ru/download/Masterica-N.N.-Peskicheva-s-belenoj-igrushkoj-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0"/>
            <a:ext cx="44910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http://www.dymkatoy.ru/download/Palitra-mastericy-8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088" y="3284538"/>
            <a:ext cx="28797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http://www.dymkatoy.ru/download/Tempernye-kraski-dlja-rospisi-8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538" y="1916113"/>
            <a:ext cx="4284662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Содержимое 2"/>
          <p:cNvSpPr>
            <a:spLocks/>
          </p:cNvSpPr>
          <p:nvPr/>
        </p:nvSpPr>
        <p:spPr bwMode="auto">
          <a:xfrm>
            <a:off x="539750" y="404813"/>
            <a:ext cx="72009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>
              <a:spcBef>
                <a:spcPct val="20000"/>
              </a:spcBef>
              <a:buFont typeface="Arial" charset="0"/>
              <a:buNone/>
            </a:pPr>
            <a:endParaRPr lang="ru-RU" sz="2800">
              <a:latin typeface="Calibri" pitchFamily="34" charset="0"/>
            </a:endParaRPr>
          </a:p>
          <a:p>
            <a:pPr marL="342900">
              <a:spcBef>
                <a:spcPct val="20000"/>
              </a:spcBef>
              <a:buFont typeface="Arial" charset="0"/>
              <a:buNone/>
            </a:pPr>
            <a:r>
              <a:rPr lang="ru-RU" sz="2800" b="1">
                <a:latin typeface="Times New Roman" pitchFamily="18" charset="0"/>
              </a:rPr>
              <a:t> Роспись темперными красками</a:t>
            </a:r>
            <a:r>
              <a:rPr lang="ru-RU" sz="2800">
                <a:latin typeface="Calibri" pitchFamily="34" charset="0"/>
              </a:rPr>
              <a:t>.</a:t>
            </a:r>
          </a:p>
          <a:p>
            <a:pPr marL="342900">
              <a:spcBef>
                <a:spcPct val="20000"/>
              </a:spcBef>
              <a:buFont typeface="Arial" charset="0"/>
              <a:buNone/>
            </a:pP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Содержимое 4" descr="http://www.megakot.ru/pic_fck/news/53/images/0_4cb6a_cda038c6_XL.jpeg"/>
          <p:cNvPicPr>
            <a:picLocks noGrp="1"/>
          </p:cNvPicPr>
          <p:nvPr>
            <p:ph sz="half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00113" y="981075"/>
            <a:ext cx="7280275" cy="5500688"/>
          </a:xfrm>
        </p:spPr>
      </p:pic>
      <p:sp>
        <p:nvSpPr>
          <p:cNvPr id="29698" name="Содержимое 2"/>
          <p:cNvSpPr>
            <a:spLocks/>
          </p:cNvSpPr>
          <p:nvPr/>
        </p:nvSpPr>
        <p:spPr bwMode="auto">
          <a:xfrm>
            <a:off x="250825" y="404813"/>
            <a:ext cx="82089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algn="ctr">
              <a:spcBef>
                <a:spcPct val="20000"/>
              </a:spcBef>
              <a:buFont typeface="Arial" charset="0"/>
              <a:buNone/>
            </a:pPr>
            <a:r>
              <a:rPr lang="ru-RU" sz="2800">
                <a:latin typeface="Calibri" pitchFamily="34" charset="0"/>
              </a:rPr>
              <a:t> </a:t>
            </a:r>
            <a:r>
              <a:rPr lang="ru-RU" sz="2800" b="1">
                <a:latin typeface="Times New Roman" pitchFamily="18" charset="0"/>
              </a:rPr>
              <a:t>Разукрашивают игрушку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Содержимое 2"/>
          <p:cNvSpPr>
            <a:spLocks noGrp="1"/>
          </p:cNvSpPr>
          <p:nvPr>
            <p:ph idx="4294967295"/>
          </p:nvPr>
        </p:nvSpPr>
        <p:spPr>
          <a:xfrm>
            <a:off x="250825" y="404813"/>
            <a:ext cx="8208963" cy="720725"/>
          </a:xfrm>
        </p:spPr>
        <p:txBody>
          <a:bodyPr/>
          <a:lstStyle/>
          <a:p>
            <a:pPr indent="0" algn="ctr" eaLnBrk="1" hangingPunct="1">
              <a:buFont typeface="Arial" charset="0"/>
              <a:buNone/>
            </a:pPr>
            <a:r>
              <a:rPr lang="ru-RU" sz="2800" smtClean="0"/>
              <a:t> </a:t>
            </a:r>
            <a:r>
              <a:rPr lang="ru-RU" sz="2800" b="1" smtClean="0">
                <a:latin typeface="Times New Roman" pitchFamily="18" charset="0"/>
              </a:rPr>
              <a:t>Декорируют  сусальным золотом </a:t>
            </a:r>
          </a:p>
        </p:txBody>
      </p:sp>
      <p:pic>
        <p:nvPicPr>
          <p:cNvPr id="30722" name="Picture 8" descr="http://www.dymkatoy.ru/download/Podgotovka-igrushki-k-hudozhestvennomu-sovetu-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052513"/>
            <a:ext cx="7704138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5"/>
          <p:cNvSpPr txBox="1">
            <a:spLocks noChangeArrowheads="1"/>
          </p:cNvSpPr>
          <p:nvPr/>
        </p:nvSpPr>
        <p:spPr bwMode="auto">
          <a:xfrm>
            <a:off x="533400" y="3048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latin typeface="Times New Roman" pitchFamily="18" charset="0"/>
              </a:rPr>
              <a:t>Цвета  дымковских игрушек</a:t>
            </a:r>
          </a:p>
        </p:txBody>
      </p:sp>
      <p:sp>
        <p:nvSpPr>
          <p:cNvPr id="31746" name="Rectangle 3"/>
          <p:cNvSpPr txBox="1">
            <a:spLocks noChangeArrowheads="1"/>
          </p:cNvSpPr>
          <p:nvPr/>
        </p:nvSpPr>
        <p:spPr bwMode="auto">
          <a:xfrm>
            <a:off x="4500563" y="1989138"/>
            <a:ext cx="3984625" cy="403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ru-RU" sz="2400" b="1">
                <a:latin typeface="Times New Roman" pitchFamily="18" charset="0"/>
              </a:rPr>
              <a:t>Роспись дымковской игрушки нарядна и декоративна. На белом фоне очень ярко сверкают  синий, зелёный,  красный, жёлто-оранжевый цвета. </a:t>
            </a:r>
          </a:p>
          <a:p>
            <a:pPr>
              <a:spcBef>
                <a:spcPct val="20000"/>
              </a:spcBef>
              <a:buFont typeface="Arial" charset="0"/>
              <a:buChar char="•"/>
            </a:pPr>
            <a:endParaRPr lang="ru-RU" sz="2400" b="1">
              <a:latin typeface="Times New Roman" pitchFamily="18" charset="0"/>
            </a:endParaRPr>
          </a:p>
        </p:txBody>
      </p:sp>
      <p:pic>
        <p:nvPicPr>
          <p:cNvPr id="31747" name="Рисунок 3" descr="петух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CFBF6"/>
              </a:clrFrom>
              <a:clrTo>
                <a:srgbClr val="FCFB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1773238"/>
            <a:ext cx="2876550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50825" y="2565400"/>
            <a:ext cx="1079500" cy="1079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835150" y="765175"/>
            <a:ext cx="1079500" cy="1079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284663" y="333375"/>
            <a:ext cx="1079500" cy="10795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508625" y="476250"/>
            <a:ext cx="1079500" cy="10795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2773" name="Овал 8"/>
          <p:cNvSpPr>
            <a:spLocks noChangeArrowheads="1"/>
          </p:cNvSpPr>
          <p:nvPr/>
        </p:nvSpPr>
        <p:spPr bwMode="auto">
          <a:xfrm>
            <a:off x="2987675" y="404813"/>
            <a:ext cx="1079500" cy="1079500"/>
          </a:xfrm>
          <a:prstGeom prst="ellipse">
            <a:avLst/>
          </a:prstGeom>
          <a:solidFill>
            <a:srgbClr val="FF99CC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588125" y="1125538"/>
            <a:ext cx="1079500" cy="10795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380288" y="1989138"/>
            <a:ext cx="1079500" cy="10795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32776" name="Рисунок 18" descr="7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5213" y="4941888"/>
            <a:ext cx="1398587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7" name="WordArt 10"/>
          <p:cNvSpPr>
            <a:spLocks noChangeArrowheads="1" noChangeShapeType="1" noTextEdit="1"/>
          </p:cNvSpPr>
          <p:nvPr/>
        </p:nvSpPr>
        <p:spPr bwMode="auto">
          <a:xfrm>
            <a:off x="1908175" y="3213100"/>
            <a:ext cx="5472113" cy="20161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Цветовая палитра</a:t>
            </a:r>
          </a:p>
        </p:txBody>
      </p:sp>
      <p:sp>
        <p:nvSpPr>
          <p:cNvPr id="32778" name="Овал 5"/>
          <p:cNvSpPr>
            <a:spLocks noChangeArrowheads="1"/>
          </p:cNvSpPr>
          <p:nvPr/>
        </p:nvSpPr>
        <p:spPr bwMode="auto">
          <a:xfrm>
            <a:off x="900113" y="1484313"/>
            <a:ext cx="1079500" cy="1079500"/>
          </a:xfrm>
          <a:prstGeom prst="ellipse">
            <a:avLst/>
          </a:prstGeom>
          <a:solidFill>
            <a:srgbClr val="FF99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32779" name="Овал 23"/>
          <p:cNvSpPr>
            <a:spLocks noChangeArrowheads="1"/>
          </p:cNvSpPr>
          <p:nvPr/>
        </p:nvSpPr>
        <p:spPr bwMode="auto">
          <a:xfrm>
            <a:off x="7885113" y="2997200"/>
            <a:ext cx="1079500" cy="1079500"/>
          </a:xfrm>
          <a:prstGeom prst="ellipse">
            <a:avLst/>
          </a:prstGeom>
          <a:solidFill>
            <a:srgbClr val="800080"/>
          </a:solidFill>
          <a:ln w="25400" algn="ctr">
            <a:solidFill>
              <a:srgbClr val="800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/>
          <p:cNvSpPr>
            <a:spLocks noChangeArrowheads="1"/>
          </p:cNvSpPr>
          <p:nvPr/>
        </p:nvSpPr>
        <p:spPr bwMode="auto">
          <a:xfrm>
            <a:off x="755650" y="260350"/>
            <a:ext cx="7993063" cy="644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FF3300"/>
                </a:solidFill>
                <a:latin typeface="Times New Roman" pitchFamily="18" charset="0"/>
              </a:rPr>
              <a:t>Задачи:</a:t>
            </a:r>
          </a:p>
          <a:p>
            <a:r>
              <a:rPr lang="ru-RU" sz="1400" b="1" dirty="0">
                <a:latin typeface="Times New Roman" pitchFamily="18" charset="0"/>
              </a:rPr>
              <a:t>Расширить и обобщить знания детей о дымковской игрушке путем использования вариативных форм совместной деятельности со взрослыми и сверстниками. </a:t>
            </a:r>
          </a:p>
          <a:p>
            <a:r>
              <a:rPr lang="ru-RU" sz="1400" b="1" dirty="0">
                <a:latin typeface="Times New Roman" pitchFamily="18" charset="0"/>
              </a:rPr>
              <a:t>Развивать у детей эмоциональное восприятие, эстетический вкус, творческие и познавательные способности.</a:t>
            </a:r>
          </a:p>
          <a:p>
            <a:r>
              <a:rPr lang="ru-RU" sz="1400" b="1" dirty="0">
                <a:solidFill>
                  <a:srgbClr val="FF3300"/>
                </a:solidFill>
                <a:latin typeface="Times New Roman" pitchFamily="18" charset="0"/>
              </a:rPr>
              <a:t>РЕАЛИЗАЦИЯ ПРОЕКТА</a:t>
            </a:r>
          </a:p>
          <a:p>
            <a:r>
              <a:rPr lang="ru-RU" sz="1400" b="1" dirty="0">
                <a:latin typeface="Times New Roman" pitchFamily="18" charset="0"/>
              </a:rPr>
              <a:t>Воспитывать у детей интерес и любознательность к этому виду народного промысла через ознакомление детей с народным творчеством.</a:t>
            </a:r>
          </a:p>
          <a:p>
            <a:r>
              <a:rPr lang="ru-RU" sz="1400" b="1" dirty="0">
                <a:solidFill>
                  <a:srgbClr val="FF3300"/>
                </a:solidFill>
                <a:latin typeface="Times New Roman" pitchFamily="18" charset="0"/>
              </a:rPr>
              <a:t>Итоги проекта:</a:t>
            </a:r>
          </a:p>
          <a:p>
            <a:r>
              <a:rPr lang="ru-RU" sz="1400" b="1" dirty="0">
                <a:latin typeface="Times New Roman" pitchFamily="18" charset="0"/>
              </a:rPr>
              <a:t>В ходе реализации данного проекта «Дымковская игрушка» предполагаемые результаты были достигнуты:</a:t>
            </a:r>
          </a:p>
          <a:p>
            <a:r>
              <a:rPr lang="ru-RU" sz="1400" b="1" dirty="0">
                <a:latin typeface="Times New Roman" pitchFamily="18" charset="0"/>
              </a:rPr>
              <a:t>У детей появился устойчивый познавательно-творческий  интерес к дымковской росписи;</a:t>
            </a:r>
          </a:p>
          <a:p>
            <a:r>
              <a:rPr lang="ru-RU" sz="1400" b="1" dirty="0">
                <a:latin typeface="Times New Roman" pitchFamily="18" charset="0"/>
              </a:rPr>
              <a:t>Дети знают семантику элементов росписи, могут назвать все ее элементы;</a:t>
            </a:r>
          </a:p>
          <a:p>
            <a:r>
              <a:rPr lang="ru-RU" sz="1400" b="1" dirty="0">
                <a:latin typeface="Times New Roman" pitchFamily="18" charset="0"/>
              </a:rPr>
              <a:t>В процессе ознакомления с народным искусством создала необходимую развивающую предметную среду в группе  (добавили и обобщили материал по декоративно-прикладному искусству);</a:t>
            </a:r>
          </a:p>
          <a:p>
            <a:r>
              <a:rPr lang="ru-RU" sz="1400" b="1" dirty="0">
                <a:latin typeface="Times New Roman" pitchFamily="18" charset="0"/>
              </a:rPr>
              <a:t>На протяжении всего проекта дети с большим удовольствием и интересом принимали участие во всех видах деятельности, чтение стихотворений, </a:t>
            </a:r>
            <a:r>
              <a:rPr lang="ru-RU" sz="1400" b="1" dirty="0" err="1">
                <a:latin typeface="Times New Roman" pitchFamily="18" charset="0"/>
              </a:rPr>
              <a:t>потешек</a:t>
            </a:r>
            <a:r>
              <a:rPr lang="ru-RU" sz="1400" b="1" dirty="0">
                <a:latin typeface="Times New Roman" pitchFamily="18" charset="0"/>
              </a:rPr>
              <a:t>, загадок, это  оказало благотворное влияние на речевое развитие.</a:t>
            </a:r>
          </a:p>
          <a:p>
            <a:r>
              <a:rPr lang="ru-RU" sz="1400" b="1" dirty="0">
                <a:latin typeface="Times New Roman" pitchFamily="18" charset="0"/>
              </a:rPr>
              <a:t>В процессе изготовления Дымковских игрушек ребята не только продолжили знакомство с русской народной игрушкой, но и получили положительные эмоции, при изготовлении работ. Воспитательно-образовательный процесс во время непосредственной образовательной деятельности старалась выстроить на основе создания психологического комфорта у детей, что способствовало: развитию коммуникативных навыков, избежать эмоциональной перегрузки воспитанников, удовлетворению потребности в изготовлении поделок своими руками. Таким образом, можно сделать вывод о том, что поставленные задачи реализованы</a:t>
            </a:r>
            <a:r>
              <a:rPr lang="ru-RU" sz="1400" b="1" dirty="0" smtClean="0">
                <a:latin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</a:endParaRPr>
          </a:p>
          <a:p>
            <a:endParaRPr lang="ru-RU" sz="1400" b="1" dirty="0">
              <a:latin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endParaRPr lang="ru-RU" sz="14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вал 5"/>
          <p:cNvSpPr>
            <a:spLocks noChangeArrowheads="1"/>
          </p:cNvSpPr>
          <p:nvPr/>
        </p:nvSpPr>
        <p:spPr bwMode="auto">
          <a:xfrm>
            <a:off x="900113" y="1628775"/>
            <a:ext cx="1079500" cy="1079500"/>
          </a:xfrm>
          <a:prstGeom prst="ellipse">
            <a:avLst/>
          </a:prstGeom>
          <a:solidFill>
            <a:srgbClr val="FF9900"/>
          </a:solidFill>
          <a:ln w="25400" algn="ctr">
            <a:solidFill>
              <a:srgbClr val="FF99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33794" name="Овал 6"/>
          <p:cNvSpPr>
            <a:spLocks noChangeArrowheads="1"/>
          </p:cNvSpPr>
          <p:nvPr/>
        </p:nvSpPr>
        <p:spPr bwMode="auto">
          <a:xfrm>
            <a:off x="900113" y="333375"/>
            <a:ext cx="1079500" cy="1079500"/>
          </a:xfrm>
          <a:prstGeom prst="ellipse">
            <a:avLst/>
          </a:prstGeom>
          <a:solidFill>
            <a:srgbClr val="99CC00"/>
          </a:solidFill>
          <a:ln w="25400" algn="ctr">
            <a:solidFill>
              <a:srgbClr val="99CC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33795" name="Овал 3"/>
          <p:cNvSpPr>
            <a:spLocks noChangeArrowheads="1"/>
          </p:cNvSpPr>
          <p:nvPr/>
        </p:nvSpPr>
        <p:spPr bwMode="auto">
          <a:xfrm>
            <a:off x="827088" y="2924175"/>
            <a:ext cx="1079500" cy="1079500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33796" name="Овал 8"/>
          <p:cNvSpPr>
            <a:spLocks noChangeArrowheads="1"/>
          </p:cNvSpPr>
          <p:nvPr/>
        </p:nvSpPr>
        <p:spPr bwMode="auto">
          <a:xfrm>
            <a:off x="827088" y="4292600"/>
            <a:ext cx="1079500" cy="1079500"/>
          </a:xfrm>
          <a:prstGeom prst="ellipse">
            <a:avLst/>
          </a:prstGeom>
          <a:solidFill>
            <a:srgbClr val="FF99CC"/>
          </a:solidFill>
          <a:ln w="25400" algn="ctr">
            <a:solidFill>
              <a:srgbClr val="FF99CC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33797" name="Овал 10"/>
          <p:cNvSpPr>
            <a:spLocks noChangeArrowheads="1"/>
          </p:cNvSpPr>
          <p:nvPr/>
        </p:nvSpPr>
        <p:spPr bwMode="auto">
          <a:xfrm>
            <a:off x="7235825" y="3068638"/>
            <a:ext cx="1079500" cy="1079500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3798" name="Овал 10"/>
          <p:cNvSpPr>
            <a:spLocks noChangeArrowheads="1"/>
          </p:cNvSpPr>
          <p:nvPr/>
        </p:nvSpPr>
        <p:spPr bwMode="auto">
          <a:xfrm>
            <a:off x="7164388" y="2420938"/>
            <a:ext cx="1079500" cy="1079500"/>
          </a:xfrm>
          <a:prstGeom prst="ellipse">
            <a:avLst/>
          </a:prstGeom>
          <a:solidFill>
            <a:srgbClr val="0000FF"/>
          </a:solidFill>
          <a:ln w="25400" algn="ctr">
            <a:solidFill>
              <a:srgbClr val="0000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8140" name="WordArt 12"/>
          <p:cNvSpPr>
            <a:spLocks noChangeArrowheads="1" noChangeShapeType="1" noTextEdit="1"/>
          </p:cNvSpPr>
          <p:nvPr/>
        </p:nvSpPr>
        <p:spPr bwMode="auto">
          <a:xfrm rot="5400000">
            <a:off x="503237" y="2744788"/>
            <a:ext cx="4608513" cy="50323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b="1" kern="10">
                <a:ln w="12700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53882" dir="2700000" algn="ctr" rotWithShape="0">
                    <a:srgbClr val="CBCBCB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Тёплые тона</a:t>
            </a:r>
          </a:p>
        </p:txBody>
      </p:sp>
      <p:sp>
        <p:nvSpPr>
          <p:cNvPr id="48141" name="WordArt 13"/>
          <p:cNvSpPr>
            <a:spLocks noChangeArrowheads="1" noChangeShapeType="1" noTextEdit="1"/>
          </p:cNvSpPr>
          <p:nvPr/>
        </p:nvSpPr>
        <p:spPr bwMode="auto">
          <a:xfrm rot="5400000">
            <a:off x="3815556" y="2601120"/>
            <a:ext cx="4537075" cy="576262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b="1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BCBCB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Холодные тона</a:t>
            </a:r>
          </a:p>
        </p:txBody>
      </p:sp>
      <p:sp>
        <p:nvSpPr>
          <p:cNvPr id="33801" name="Овал 10"/>
          <p:cNvSpPr>
            <a:spLocks noChangeArrowheads="1"/>
          </p:cNvSpPr>
          <p:nvPr/>
        </p:nvSpPr>
        <p:spPr bwMode="auto">
          <a:xfrm>
            <a:off x="7164388" y="4076700"/>
            <a:ext cx="1079500" cy="1079500"/>
          </a:xfrm>
          <a:prstGeom prst="ellipse">
            <a:avLst/>
          </a:prstGeom>
          <a:solidFill>
            <a:schemeClr val="tx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3802" name="Овал 10"/>
          <p:cNvSpPr>
            <a:spLocks noChangeArrowheads="1"/>
          </p:cNvSpPr>
          <p:nvPr/>
        </p:nvSpPr>
        <p:spPr bwMode="auto">
          <a:xfrm>
            <a:off x="7164388" y="765175"/>
            <a:ext cx="1079500" cy="1079500"/>
          </a:xfrm>
          <a:prstGeom prst="ellipse">
            <a:avLst/>
          </a:prstGeom>
          <a:solidFill>
            <a:srgbClr val="800080"/>
          </a:solidFill>
          <a:ln w="25400" algn="ctr">
            <a:solidFill>
              <a:srgbClr val="800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0" grpId="0" animBg="1"/>
      <p:bldP spid="481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5"/>
          <p:cNvSpPr txBox="1">
            <a:spLocks noChangeArrowheads="1"/>
          </p:cNvSpPr>
          <p:nvPr/>
        </p:nvSpPr>
        <p:spPr bwMode="auto">
          <a:xfrm>
            <a:off x="684213" y="26035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Стиль росписи</a:t>
            </a:r>
            <a:br>
              <a:rPr lang="ru-RU" sz="3200" b="1">
                <a:latin typeface="Times New Roman" pitchFamily="18" charset="0"/>
                <a:cs typeface="Times New Roman" pitchFamily="18" charset="0"/>
              </a:rPr>
            </a:br>
            <a:r>
              <a:rPr lang="ru-RU" sz="3200" b="1">
                <a:latin typeface="Times New Roman" pitchFamily="18" charset="0"/>
                <a:cs typeface="Times New Roman" pitchFamily="18" charset="0"/>
              </a:rPr>
              <a:t> очень яркий и красочный</a:t>
            </a:r>
          </a:p>
        </p:txBody>
      </p:sp>
      <p:sp>
        <p:nvSpPr>
          <p:cNvPr id="34818" name="Rectangle 3"/>
          <p:cNvSpPr txBox="1">
            <a:spLocks noChangeArrowheads="1"/>
          </p:cNvSpPr>
          <p:nvPr/>
        </p:nvSpPr>
        <p:spPr bwMode="auto">
          <a:xfrm>
            <a:off x="0" y="2060575"/>
            <a:ext cx="5905500" cy="382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2400">
                <a:latin typeface="Calibri" pitchFamily="34" charset="0"/>
              </a:rPr>
              <a:t>     </a:t>
            </a:r>
            <a:r>
              <a:rPr lang="ru-RU" sz="2800" b="1">
                <a:latin typeface="Times New Roman" pitchFamily="18" charset="0"/>
              </a:rPr>
              <a:t>Почти все игрушки, празднично расписанные по белой глине кольцами и точечками, кружочками, разноцветными полосами и линиями </a:t>
            </a:r>
          </a:p>
        </p:txBody>
      </p:sp>
      <p:pic>
        <p:nvPicPr>
          <p:cNvPr id="34819" name="Рисунок 8" descr="петух с оранж хвостом копия.gif"/>
          <p:cNvPicPr>
            <a:picLocks noChangeAspect="1"/>
          </p:cNvPicPr>
          <p:nvPr/>
        </p:nvPicPr>
        <p:blipFill>
          <a:blip r:embed="rId2"/>
          <a:srcRect l="2499" t="2573" r="9999" b="11029"/>
          <a:stretch>
            <a:fillRect/>
          </a:stretch>
        </p:blipFill>
        <p:spPr bwMode="auto">
          <a:xfrm>
            <a:off x="5795963" y="2133600"/>
            <a:ext cx="314325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Содержимое 2"/>
          <p:cNvSpPr>
            <a:spLocks noGrp="1"/>
          </p:cNvSpPr>
          <p:nvPr>
            <p:ph idx="4294967295"/>
          </p:nvPr>
        </p:nvSpPr>
        <p:spPr>
          <a:xfrm>
            <a:off x="468313" y="1484313"/>
            <a:ext cx="8229600" cy="4525962"/>
          </a:xfrm>
        </p:spPr>
        <p:txBody>
          <a:bodyPr/>
          <a:lstStyle/>
          <a:p>
            <a:pPr marL="547688" indent="-411163" eaLnBrk="1" hangingPunct="1">
              <a:buFont typeface="Wingdings" pitchFamily="2" charset="2"/>
              <a:buChar char="Ø"/>
            </a:pPr>
            <a:r>
              <a:rPr lang="ru-RU" sz="4000" b="1" smtClean="0">
                <a:solidFill>
                  <a:srgbClr val="000099"/>
                </a:solidFill>
                <a:latin typeface="Times New Roman" pitchFamily="18" charset="0"/>
              </a:rPr>
              <a:t>Круги</a:t>
            </a:r>
          </a:p>
          <a:p>
            <a:pPr marL="547688" indent="-411163" eaLnBrk="1" hangingPunct="1">
              <a:buFont typeface="Wingdings" pitchFamily="2" charset="2"/>
              <a:buChar char="Ø"/>
            </a:pPr>
            <a:r>
              <a:rPr lang="ru-RU" sz="4000" b="1" smtClean="0">
                <a:solidFill>
                  <a:srgbClr val="000099"/>
                </a:solidFill>
                <a:latin typeface="Times New Roman" pitchFamily="18" charset="0"/>
              </a:rPr>
              <a:t>Клетки</a:t>
            </a:r>
          </a:p>
          <a:p>
            <a:pPr marL="547688" indent="-411163" eaLnBrk="1" hangingPunct="1">
              <a:buFont typeface="Wingdings" pitchFamily="2" charset="2"/>
              <a:buChar char="Ø"/>
            </a:pPr>
            <a:r>
              <a:rPr lang="ru-RU" sz="4000" b="1" smtClean="0">
                <a:solidFill>
                  <a:srgbClr val="000099"/>
                </a:solidFill>
                <a:latin typeface="Times New Roman" pitchFamily="18" charset="0"/>
              </a:rPr>
              <a:t>Точки</a:t>
            </a:r>
          </a:p>
          <a:p>
            <a:pPr marL="547688" indent="-411163" eaLnBrk="1" hangingPunct="1">
              <a:buFont typeface="Wingdings" pitchFamily="2" charset="2"/>
              <a:buChar char="Ø"/>
            </a:pPr>
            <a:r>
              <a:rPr lang="ru-RU" sz="4000" b="1" smtClean="0">
                <a:solidFill>
                  <a:srgbClr val="000099"/>
                </a:solidFill>
                <a:latin typeface="Times New Roman" pitchFamily="18" charset="0"/>
              </a:rPr>
              <a:t>Полоски</a:t>
            </a:r>
          </a:p>
          <a:p>
            <a:pPr marL="547688" indent="-411163" eaLnBrk="1" hangingPunct="1">
              <a:buFont typeface="Wingdings" pitchFamily="2" charset="2"/>
              <a:buChar char="Ø"/>
            </a:pPr>
            <a:r>
              <a:rPr lang="ru-RU" sz="4000" b="1" smtClean="0">
                <a:solidFill>
                  <a:srgbClr val="000099"/>
                </a:solidFill>
                <a:latin typeface="Times New Roman" pitchFamily="18" charset="0"/>
              </a:rPr>
              <a:t>Кольца</a:t>
            </a:r>
          </a:p>
          <a:p>
            <a:pPr marL="547688" indent="-411163" eaLnBrk="1" hangingPunct="1">
              <a:buFont typeface="Wingdings" pitchFamily="2" charset="2"/>
              <a:buChar char="Ø"/>
            </a:pPr>
            <a:r>
              <a:rPr lang="ru-RU" sz="4000" b="1" smtClean="0">
                <a:solidFill>
                  <a:srgbClr val="000099"/>
                </a:solidFill>
                <a:latin typeface="Times New Roman" pitchFamily="18" charset="0"/>
              </a:rPr>
              <a:t>Волнистые линии</a:t>
            </a:r>
          </a:p>
        </p:txBody>
      </p:sp>
      <p:sp>
        <p:nvSpPr>
          <p:cNvPr id="4" name="Овал 3"/>
          <p:cNvSpPr>
            <a:spLocks noChangeArrowheads="1"/>
          </p:cNvSpPr>
          <p:nvPr/>
        </p:nvSpPr>
        <p:spPr bwMode="auto">
          <a:xfrm>
            <a:off x="3059113" y="1268413"/>
            <a:ext cx="863600" cy="865187"/>
          </a:xfrm>
          <a:prstGeom prst="ellipse">
            <a:avLst/>
          </a:prstGeom>
          <a:solidFill>
            <a:schemeClr val="bg1"/>
          </a:solidFill>
          <a:ln w="57150" algn="ctr">
            <a:solidFill>
              <a:srgbClr val="FF9900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203575" y="2276475"/>
            <a:ext cx="792163" cy="720725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35844" name="Кольцо 7"/>
          <p:cNvSpPr>
            <a:spLocks/>
          </p:cNvSpPr>
          <p:nvPr/>
        </p:nvSpPr>
        <p:spPr bwMode="auto">
          <a:xfrm>
            <a:off x="3059113" y="4292600"/>
            <a:ext cx="1008062" cy="865188"/>
          </a:xfrm>
          <a:custGeom>
            <a:avLst/>
            <a:gdLst>
              <a:gd name="T0" fmla="*/ 2114013 w 914400"/>
              <a:gd name="T1" fmla="*/ 0 h 914400"/>
              <a:gd name="T2" fmla="*/ 619177 w 914400"/>
              <a:gd name="T3" fmla="*/ 68047 h 914400"/>
              <a:gd name="T4" fmla="*/ 0 w 914400"/>
              <a:gd name="T5" fmla="*/ 232326 h 914400"/>
              <a:gd name="T6" fmla="*/ 619177 w 914400"/>
              <a:gd name="T7" fmla="*/ 396606 h 914400"/>
              <a:gd name="T8" fmla="*/ 2114013 w 914400"/>
              <a:gd name="T9" fmla="*/ 464652 h 914400"/>
              <a:gd name="T10" fmla="*/ 3608836 w 914400"/>
              <a:gd name="T11" fmla="*/ 396606 h 914400"/>
              <a:gd name="T12" fmla="*/ 4228011 w 914400"/>
              <a:gd name="T13" fmla="*/ 232326 h 914400"/>
              <a:gd name="T14" fmla="*/ 3608836 w 914400"/>
              <a:gd name="T15" fmla="*/ 68047 h 914400"/>
              <a:gd name="T16" fmla="*/ 17694720 60000 65536"/>
              <a:gd name="T17" fmla="*/ 17694720 60000 65536"/>
              <a:gd name="T18" fmla="*/ 11796480 60000 65536"/>
              <a:gd name="T19" fmla="*/ 5898240 60000 65536"/>
              <a:gd name="T20" fmla="*/ 5898240 60000 65536"/>
              <a:gd name="T21" fmla="*/ 5898240 60000 65536"/>
              <a:gd name="T22" fmla="*/ 0 60000 65536"/>
              <a:gd name="T23" fmla="*/ 17694720 60000 65536"/>
              <a:gd name="T24" fmla="*/ 133911 w 914400"/>
              <a:gd name="T25" fmla="*/ 133911 h 914400"/>
              <a:gd name="T26" fmla="*/ 780489 w 914400"/>
              <a:gd name="T27" fmla="*/ 780489 h 9144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14400" h="914400">
                <a:moveTo>
                  <a:pt x="0" y="457200"/>
                </a:moveTo>
                <a:lnTo>
                  <a:pt x="0" y="457200"/>
                </a:lnTo>
                <a:cubicBezTo>
                  <a:pt x="0" y="204695"/>
                  <a:pt x="204695" y="0"/>
                  <a:pt x="457200" y="1"/>
                </a:cubicBezTo>
                <a:cubicBezTo>
                  <a:pt x="457200" y="1"/>
                  <a:pt x="457200" y="1"/>
                  <a:pt x="457200" y="1"/>
                </a:cubicBezTo>
                <a:cubicBezTo>
                  <a:pt x="709705" y="1"/>
                  <a:pt x="914400" y="204696"/>
                  <a:pt x="914400" y="457201"/>
                </a:cubicBezTo>
                <a:cubicBezTo>
                  <a:pt x="914400" y="457201"/>
                  <a:pt x="914399" y="457201"/>
                  <a:pt x="914399" y="457201"/>
                </a:cubicBezTo>
                <a:lnTo>
                  <a:pt x="914400" y="457202"/>
                </a:lnTo>
                <a:cubicBezTo>
                  <a:pt x="914400" y="709706"/>
                  <a:pt x="709704" y="914401"/>
                  <a:pt x="457200" y="914402"/>
                </a:cubicBezTo>
                <a:cubicBezTo>
                  <a:pt x="204695" y="914402"/>
                  <a:pt x="0" y="709706"/>
                  <a:pt x="0" y="457202"/>
                </a:cubicBezTo>
                <a:cubicBezTo>
                  <a:pt x="-1" y="457201"/>
                  <a:pt x="0" y="457201"/>
                  <a:pt x="0" y="457201"/>
                </a:cubicBezTo>
                <a:close/>
                <a:moveTo>
                  <a:pt x="101709" y="457200"/>
                </a:moveTo>
                <a:lnTo>
                  <a:pt x="101709" y="457200"/>
                </a:lnTo>
                <a:cubicBezTo>
                  <a:pt x="101709" y="653532"/>
                  <a:pt x="260867" y="812690"/>
                  <a:pt x="457199" y="812691"/>
                </a:cubicBezTo>
                <a:lnTo>
                  <a:pt x="457200" y="812691"/>
                </a:lnTo>
                <a:cubicBezTo>
                  <a:pt x="653532" y="812690"/>
                  <a:pt x="812691" y="653532"/>
                  <a:pt x="812691" y="457200"/>
                </a:cubicBezTo>
                <a:cubicBezTo>
                  <a:pt x="812691" y="260867"/>
                  <a:pt x="653532" y="101709"/>
                  <a:pt x="457200" y="101709"/>
                </a:cubicBezTo>
                <a:lnTo>
                  <a:pt x="457199" y="101709"/>
                </a:lnTo>
                <a:cubicBezTo>
                  <a:pt x="260867" y="101709"/>
                  <a:pt x="101709" y="260867"/>
                  <a:pt x="101709" y="457199"/>
                </a:cubicBezTo>
                <a:close/>
              </a:path>
            </a:pathLst>
          </a:cu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708400" y="3933825"/>
            <a:ext cx="3357563" cy="215900"/>
          </a:xfrm>
          <a:prstGeom prst="rect">
            <a:avLst/>
          </a:prstGeom>
          <a:solidFill>
            <a:srgbClr val="008000"/>
          </a:solidFill>
          <a:ln w="25400" algn="ctr">
            <a:solidFill>
              <a:srgbClr val="008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35846" name="TextBox 25"/>
          <p:cNvSpPr txBox="1">
            <a:spLocks noChangeArrowheads="1"/>
          </p:cNvSpPr>
          <p:nvPr/>
        </p:nvSpPr>
        <p:spPr bwMode="auto">
          <a:xfrm>
            <a:off x="2484438" y="2924175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990000"/>
                </a:solidFill>
                <a:latin typeface="Times New Roman" pitchFamily="18" charset="0"/>
              </a:rPr>
              <a:t>……….</a:t>
            </a:r>
          </a:p>
        </p:txBody>
      </p:sp>
      <p:sp>
        <p:nvSpPr>
          <p:cNvPr id="35847" name="Rectangle 2"/>
          <p:cNvSpPr txBox="1">
            <a:spLocks noChangeArrowheads="1"/>
          </p:cNvSpPr>
          <p:nvPr/>
        </p:nvSpPr>
        <p:spPr bwMode="auto">
          <a:xfrm>
            <a:off x="684213" y="188913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Элементы,</a:t>
            </a:r>
            <a:br>
              <a:rPr lang="ru-RU" sz="2800" b="1">
                <a:latin typeface="Times New Roman" pitchFamily="18" charset="0"/>
                <a:cs typeface="Times New Roman" pitchFamily="18" charset="0"/>
              </a:rPr>
            </a:br>
            <a:r>
              <a:rPr lang="ru-RU" sz="2800" b="1">
                <a:latin typeface="Times New Roman" pitchFamily="18" charset="0"/>
                <a:cs typeface="Times New Roman" pitchFamily="18" charset="0"/>
              </a:rPr>
              <a:t>входящие в состав узора</a:t>
            </a:r>
          </a:p>
        </p:txBody>
      </p:sp>
      <p:pic>
        <p:nvPicPr>
          <p:cNvPr id="35848" name="Picture 5"/>
          <p:cNvPicPr>
            <a:picLocks noChangeAspect="1" noChangeArrowheads="1"/>
          </p:cNvPicPr>
          <p:nvPr/>
        </p:nvPicPr>
        <p:blipFill>
          <a:blip r:embed="rId2"/>
          <a:srcRect l="-4767"/>
          <a:stretch>
            <a:fillRect/>
          </a:stretch>
        </p:blipFill>
        <p:spPr bwMode="auto">
          <a:xfrm>
            <a:off x="5435600" y="5229225"/>
            <a:ext cx="30241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 txBox="1">
            <a:spLocks noChangeArrowheads="1"/>
          </p:cNvSpPr>
          <p:nvPr/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Основной   композиционный приём</a:t>
            </a:r>
          </a:p>
        </p:txBody>
      </p:sp>
      <p:sp>
        <p:nvSpPr>
          <p:cNvPr id="36866" name="Rectangle 3"/>
          <p:cNvSpPr txBox="1">
            <a:spLocks noChangeArrowheads="1"/>
          </p:cNvSpPr>
          <p:nvPr/>
        </p:nvSpPr>
        <p:spPr bwMode="auto">
          <a:xfrm>
            <a:off x="468313" y="1773238"/>
            <a:ext cx="381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2800">
                <a:latin typeface="Calibri" pitchFamily="34" charset="0"/>
              </a:rPr>
              <a:t>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Ритмическое 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 повторение и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 чередование 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 элементов. </a:t>
            </a:r>
          </a:p>
        </p:txBody>
      </p:sp>
      <p:pic>
        <p:nvPicPr>
          <p:cNvPr id="36867" name="Picture 5" descr="фартук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67175" y="1773238"/>
            <a:ext cx="3781425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65837" t="-40594" r="427" b="110587"/>
          <a:stretch>
            <a:fillRect/>
          </a:stretch>
        </p:blipFill>
        <p:spPr bwMode="auto">
          <a:xfrm>
            <a:off x="3924300" y="2133600"/>
            <a:ext cx="3746500" cy="198438"/>
          </a:xfrm>
          <a:prstGeom prst="rect">
            <a:avLst/>
          </a:prstGeom>
          <a:solidFill>
            <a:srgbClr val="FF9900"/>
          </a:solidFill>
          <a:ln w="9525">
            <a:solidFill>
              <a:srgbClr val="FFFF99"/>
            </a:solidFill>
            <a:miter lim="800000"/>
            <a:headEnd/>
            <a:tailEnd/>
          </a:ln>
        </p:spPr>
      </p:pic>
      <p:sp>
        <p:nvSpPr>
          <p:cNvPr id="4" name="Овал 3"/>
          <p:cNvSpPr>
            <a:spLocks noChangeArrowheads="1"/>
          </p:cNvSpPr>
          <p:nvPr/>
        </p:nvSpPr>
        <p:spPr bwMode="auto">
          <a:xfrm>
            <a:off x="4427538" y="2924175"/>
            <a:ext cx="288925" cy="217488"/>
          </a:xfrm>
          <a:prstGeom prst="ellipse">
            <a:avLst/>
          </a:prstGeom>
          <a:solidFill>
            <a:srgbClr val="FF9900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2" name="Овал 3"/>
          <p:cNvSpPr>
            <a:spLocks noChangeArrowheads="1"/>
          </p:cNvSpPr>
          <p:nvPr/>
        </p:nvSpPr>
        <p:spPr bwMode="auto">
          <a:xfrm>
            <a:off x="5292725" y="2636838"/>
            <a:ext cx="144463" cy="142875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3" name="Овал 3"/>
          <p:cNvSpPr>
            <a:spLocks noChangeArrowheads="1"/>
          </p:cNvSpPr>
          <p:nvPr/>
        </p:nvSpPr>
        <p:spPr bwMode="auto">
          <a:xfrm>
            <a:off x="4932363" y="3213100"/>
            <a:ext cx="431800" cy="360363"/>
          </a:xfrm>
          <a:prstGeom prst="ellipse">
            <a:avLst/>
          </a:prstGeom>
          <a:solidFill>
            <a:srgbClr val="008000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5" name="Овал 3"/>
          <p:cNvSpPr>
            <a:spLocks noChangeArrowheads="1"/>
          </p:cNvSpPr>
          <p:nvPr/>
        </p:nvSpPr>
        <p:spPr bwMode="auto">
          <a:xfrm>
            <a:off x="4643438" y="3716338"/>
            <a:ext cx="288925" cy="217487"/>
          </a:xfrm>
          <a:prstGeom prst="ellipse">
            <a:avLst/>
          </a:prstGeom>
          <a:solidFill>
            <a:srgbClr val="FF9900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6" name="Овал 3"/>
          <p:cNvSpPr>
            <a:spLocks noChangeArrowheads="1"/>
          </p:cNvSpPr>
          <p:nvPr/>
        </p:nvSpPr>
        <p:spPr bwMode="auto">
          <a:xfrm>
            <a:off x="5364163" y="4076700"/>
            <a:ext cx="288925" cy="217488"/>
          </a:xfrm>
          <a:prstGeom prst="ellipse">
            <a:avLst/>
          </a:prstGeom>
          <a:solidFill>
            <a:srgbClr val="FF9900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7" name="Овал 3"/>
          <p:cNvSpPr>
            <a:spLocks noChangeArrowheads="1"/>
          </p:cNvSpPr>
          <p:nvPr/>
        </p:nvSpPr>
        <p:spPr bwMode="auto">
          <a:xfrm>
            <a:off x="6300788" y="4076700"/>
            <a:ext cx="288925" cy="217488"/>
          </a:xfrm>
          <a:prstGeom prst="ellipse">
            <a:avLst/>
          </a:prstGeom>
          <a:solidFill>
            <a:srgbClr val="FF9900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8" name="Овал 3"/>
          <p:cNvSpPr>
            <a:spLocks noChangeArrowheads="1"/>
          </p:cNvSpPr>
          <p:nvPr/>
        </p:nvSpPr>
        <p:spPr bwMode="auto">
          <a:xfrm>
            <a:off x="6948488" y="3716338"/>
            <a:ext cx="288925" cy="217487"/>
          </a:xfrm>
          <a:prstGeom prst="ellipse">
            <a:avLst/>
          </a:prstGeom>
          <a:solidFill>
            <a:srgbClr val="FF9900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9" name="Овал 3"/>
          <p:cNvSpPr>
            <a:spLocks noChangeArrowheads="1"/>
          </p:cNvSpPr>
          <p:nvPr/>
        </p:nvSpPr>
        <p:spPr bwMode="auto">
          <a:xfrm>
            <a:off x="7092950" y="2852738"/>
            <a:ext cx="288925" cy="217487"/>
          </a:xfrm>
          <a:prstGeom prst="ellipse">
            <a:avLst/>
          </a:prstGeom>
          <a:solidFill>
            <a:srgbClr val="FF9900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10" name="Овал 3"/>
          <p:cNvSpPr>
            <a:spLocks noChangeArrowheads="1"/>
          </p:cNvSpPr>
          <p:nvPr/>
        </p:nvSpPr>
        <p:spPr bwMode="auto">
          <a:xfrm>
            <a:off x="5795963" y="2636838"/>
            <a:ext cx="144462" cy="142875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11" name="Овал 3"/>
          <p:cNvSpPr>
            <a:spLocks noChangeArrowheads="1"/>
          </p:cNvSpPr>
          <p:nvPr/>
        </p:nvSpPr>
        <p:spPr bwMode="auto">
          <a:xfrm>
            <a:off x="6300788" y="2636838"/>
            <a:ext cx="144462" cy="142875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12" name="Овал 3"/>
          <p:cNvSpPr>
            <a:spLocks noChangeArrowheads="1"/>
          </p:cNvSpPr>
          <p:nvPr/>
        </p:nvSpPr>
        <p:spPr bwMode="auto">
          <a:xfrm>
            <a:off x="5795963" y="3644900"/>
            <a:ext cx="431800" cy="360363"/>
          </a:xfrm>
          <a:prstGeom prst="ellipse">
            <a:avLst/>
          </a:prstGeom>
          <a:solidFill>
            <a:srgbClr val="008000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13" name="Овал 3"/>
          <p:cNvSpPr>
            <a:spLocks noChangeArrowheads="1"/>
          </p:cNvSpPr>
          <p:nvPr/>
        </p:nvSpPr>
        <p:spPr bwMode="auto">
          <a:xfrm>
            <a:off x="6516688" y="3213100"/>
            <a:ext cx="431800" cy="360363"/>
          </a:xfrm>
          <a:prstGeom prst="ellipse">
            <a:avLst/>
          </a:prstGeom>
          <a:solidFill>
            <a:srgbClr val="008000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вал 5"/>
          <p:cNvSpPr>
            <a:spLocks noChangeArrowheads="1"/>
          </p:cNvSpPr>
          <p:nvPr/>
        </p:nvSpPr>
        <p:spPr bwMode="auto">
          <a:xfrm>
            <a:off x="900113" y="1628775"/>
            <a:ext cx="1079500" cy="1079500"/>
          </a:xfrm>
          <a:prstGeom prst="ellipse">
            <a:avLst/>
          </a:prstGeom>
          <a:solidFill>
            <a:srgbClr val="FF9900"/>
          </a:solidFill>
          <a:ln w="25400" algn="ctr">
            <a:solidFill>
              <a:srgbClr val="FF99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37890" name="Овал 6"/>
          <p:cNvSpPr>
            <a:spLocks noChangeArrowheads="1"/>
          </p:cNvSpPr>
          <p:nvPr/>
        </p:nvSpPr>
        <p:spPr bwMode="auto">
          <a:xfrm>
            <a:off x="900113" y="333375"/>
            <a:ext cx="1079500" cy="1079500"/>
          </a:xfrm>
          <a:prstGeom prst="ellipse">
            <a:avLst/>
          </a:prstGeom>
          <a:solidFill>
            <a:srgbClr val="92D050"/>
          </a:solidFill>
          <a:ln w="25400" algn="ctr">
            <a:solidFill>
              <a:srgbClr val="99CC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37891" name="Овал 3"/>
          <p:cNvSpPr>
            <a:spLocks noChangeArrowheads="1"/>
          </p:cNvSpPr>
          <p:nvPr/>
        </p:nvSpPr>
        <p:spPr bwMode="auto">
          <a:xfrm>
            <a:off x="827088" y="2924175"/>
            <a:ext cx="1079500" cy="1079500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37892" name="Овал 8"/>
          <p:cNvSpPr>
            <a:spLocks noChangeArrowheads="1"/>
          </p:cNvSpPr>
          <p:nvPr/>
        </p:nvSpPr>
        <p:spPr bwMode="auto">
          <a:xfrm>
            <a:off x="827088" y="4292600"/>
            <a:ext cx="1079500" cy="1079500"/>
          </a:xfrm>
          <a:prstGeom prst="ellipse">
            <a:avLst/>
          </a:prstGeom>
          <a:solidFill>
            <a:srgbClr val="FF99CC"/>
          </a:solidFill>
          <a:ln w="25400" algn="ctr">
            <a:solidFill>
              <a:srgbClr val="FF99CC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37893" name="Овал 10"/>
          <p:cNvSpPr>
            <a:spLocks noChangeArrowheads="1"/>
          </p:cNvSpPr>
          <p:nvPr/>
        </p:nvSpPr>
        <p:spPr bwMode="auto">
          <a:xfrm>
            <a:off x="7092950" y="404813"/>
            <a:ext cx="1079500" cy="1079500"/>
          </a:xfrm>
          <a:prstGeom prst="ellipse">
            <a:avLst/>
          </a:prstGeom>
          <a:solidFill>
            <a:srgbClr val="0000FF"/>
          </a:solidFill>
          <a:ln w="25400" algn="ctr">
            <a:solidFill>
              <a:srgbClr val="0000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7894" name="Овал 10"/>
          <p:cNvSpPr>
            <a:spLocks noChangeArrowheads="1"/>
          </p:cNvSpPr>
          <p:nvPr/>
        </p:nvSpPr>
        <p:spPr bwMode="auto">
          <a:xfrm>
            <a:off x="7164388" y="3068638"/>
            <a:ext cx="1079500" cy="1079500"/>
          </a:xfrm>
          <a:prstGeom prst="ellipse">
            <a:avLst/>
          </a:prstGeom>
          <a:solidFill>
            <a:srgbClr val="993300"/>
          </a:solidFill>
          <a:ln w="25400" algn="ctr">
            <a:solidFill>
              <a:srgbClr val="9933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7895" name="Овал 10"/>
          <p:cNvSpPr>
            <a:spLocks noChangeArrowheads="1"/>
          </p:cNvSpPr>
          <p:nvPr/>
        </p:nvSpPr>
        <p:spPr bwMode="auto">
          <a:xfrm>
            <a:off x="7235825" y="4437063"/>
            <a:ext cx="1079500" cy="1079500"/>
          </a:xfrm>
          <a:prstGeom prst="ellipse">
            <a:avLst/>
          </a:prstGeom>
          <a:solidFill>
            <a:srgbClr val="800080"/>
          </a:solidFill>
          <a:ln w="25400" algn="ctr">
            <a:solidFill>
              <a:srgbClr val="800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9162" name="WordArt 10"/>
          <p:cNvSpPr>
            <a:spLocks noChangeArrowheads="1" noChangeShapeType="1" noTextEdit="1"/>
          </p:cNvSpPr>
          <p:nvPr/>
        </p:nvSpPr>
        <p:spPr bwMode="auto">
          <a:xfrm rot="5400000">
            <a:off x="575468" y="2672557"/>
            <a:ext cx="4608513" cy="6477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b="1" kern="1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BCBCB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Хлопаем</a:t>
            </a:r>
          </a:p>
        </p:txBody>
      </p:sp>
      <p:sp>
        <p:nvSpPr>
          <p:cNvPr id="49163" name="WordArt 11"/>
          <p:cNvSpPr>
            <a:spLocks noChangeArrowheads="1" noChangeShapeType="1" noTextEdit="1"/>
          </p:cNvSpPr>
          <p:nvPr/>
        </p:nvSpPr>
        <p:spPr bwMode="auto">
          <a:xfrm rot="5400000">
            <a:off x="3887787" y="2673351"/>
            <a:ext cx="4392613" cy="576262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b="1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BCBCB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Топаем</a:t>
            </a:r>
          </a:p>
        </p:txBody>
      </p:sp>
      <p:sp>
        <p:nvSpPr>
          <p:cNvPr id="37898" name="Овал 10"/>
          <p:cNvSpPr>
            <a:spLocks noChangeArrowheads="1"/>
          </p:cNvSpPr>
          <p:nvPr/>
        </p:nvSpPr>
        <p:spPr bwMode="auto">
          <a:xfrm>
            <a:off x="7092950" y="1700213"/>
            <a:ext cx="1079500" cy="1079500"/>
          </a:xfrm>
          <a:prstGeom prst="ellipse">
            <a:avLst/>
          </a:prstGeom>
          <a:solidFill>
            <a:srgbClr val="808080"/>
          </a:solidFill>
          <a:ln w="25400" algn="ctr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7899" name="WordArt 4"/>
          <p:cNvSpPr>
            <a:spLocks noChangeArrowheads="1" noChangeShapeType="1" noTextEdit="1"/>
          </p:cNvSpPr>
          <p:nvPr/>
        </p:nvSpPr>
        <p:spPr bwMode="auto">
          <a:xfrm>
            <a:off x="2484438" y="6021388"/>
            <a:ext cx="4379912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Игра " Топаем и хлопаем"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2" grpId="0" animBg="1"/>
      <p:bldP spid="4916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Овал 10"/>
          <p:cNvSpPr>
            <a:spLocks noChangeArrowheads="1"/>
          </p:cNvSpPr>
          <p:nvPr/>
        </p:nvSpPr>
        <p:spPr bwMode="auto">
          <a:xfrm>
            <a:off x="7164388" y="1484313"/>
            <a:ext cx="1439862" cy="1368425"/>
          </a:xfrm>
          <a:prstGeom prst="ellipse">
            <a:avLst/>
          </a:prstGeom>
          <a:solidFill>
            <a:srgbClr val="993300"/>
          </a:solidFill>
          <a:ln w="25400" algn="ctr">
            <a:solidFill>
              <a:srgbClr val="9933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1205" name="Овал 5"/>
          <p:cNvSpPr>
            <a:spLocks noChangeArrowheads="1"/>
          </p:cNvSpPr>
          <p:nvPr/>
        </p:nvSpPr>
        <p:spPr bwMode="auto">
          <a:xfrm>
            <a:off x="755650" y="1196975"/>
            <a:ext cx="1512888" cy="1511300"/>
          </a:xfrm>
          <a:prstGeom prst="ellipse">
            <a:avLst/>
          </a:prstGeom>
          <a:solidFill>
            <a:srgbClr val="FF9900"/>
          </a:solidFill>
          <a:ln w="25400" algn="ctr">
            <a:solidFill>
              <a:srgbClr val="FF99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Times New Roman" pitchFamily="18" charset="0"/>
              </a:rPr>
              <a:t>Хлопаем</a:t>
            </a:r>
          </a:p>
          <a:p>
            <a:pPr algn="ctr"/>
            <a:endParaRPr lang="ru-RU" sz="4000">
              <a:latin typeface="Times New Roman" pitchFamily="18" charset="0"/>
              <a:cs typeface="Arial" charset="0"/>
            </a:endParaRPr>
          </a:p>
        </p:txBody>
      </p:sp>
      <p:sp>
        <p:nvSpPr>
          <p:cNvPr id="38915" name="Овал 10"/>
          <p:cNvSpPr>
            <a:spLocks noChangeArrowheads="1"/>
          </p:cNvSpPr>
          <p:nvPr/>
        </p:nvSpPr>
        <p:spPr bwMode="auto">
          <a:xfrm>
            <a:off x="4211638" y="836613"/>
            <a:ext cx="1368425" cy="1223962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" name="Овал 3"/>
          <p:cNvSpPr>
            <a:spLocks noChangeArrowheads="1"/>
          </p:cNvSpPr>
          <p:nvPr/>
        </p:nvSpPr>
        <p:spPr bwMode="auto">
          <a:xfrm>
            <a:off x="2700338" y="2492375"/>
            <a:ext cx="1366837" cy="1295400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51208" name="Овал 10"/>
          <p:cNvSpPr>
            <a:spLocks noChangeArrowheads="1"/>
          </p:cNvSpPr>
          <p:nvPr/>
        </p:nvSpPr>
        <p:spPr bwMode="auto">
          <a:xfrm>
            <a:off x="5219700" y="2420938"/>
            <a:ext cx="1368425" cy="1368425"/>
          </a:xfrm>
          <a:prstGeom prst="ellipse">
            <a:avLst/>
          </a:prstGeom>
          <a:solidFill>
            <a:srgbClr val="800080"/>
          </a:solidFill>
          <a:ln w="25400" algn="ctr">
            <a:solidFill>
              <a:srgbClr val="800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1" name="Овал 10"/>
          <p:cNvSpPr>
            <a:spLocks noChangeArrowheads="1"/>
          </p:cNvSpPr>
          <p:nvPr/>
        </p:nvSpPr>
        <p:spPr bwMode="auto">
          <a:xfrm>
            <a:off x="611188" y="4076700"/>
            <a:ext cx="1657350" cy="1584325"/>
          </a:xfrm>
          <a:prstGeom prst="ellipse">
            <a:avLst/>
          </a:prstGeom>
          <a:solidFill>
            <a:srgbClr val="0000FF"/>
          </a:solidFill>
          <a:ln w="25400" algn="ctr">
            <a:solidFill>
              <a:srgbClr val="0000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Овал 6"/>
          <p:cNvSpPr>
            <a:spLocks noChangeArrowheads="1"/>
          </p:cNvSpPr>
          <p:nvPr/>
        </p:nvSpPr>
        <p:spPr bwMode="auto">
          <a:xfrm>
            <a:off x="6804025" y="3860800"/>
            <a:ext cx="1512888" cy="1512888"/>
          </a:xfrm>
          <a:prstGeom prst="ellipse">
            <a:avLst/>
          </a:prstGeom>
          <a:solidFill>
            <a:srgbClr val="92D050"/>
          </a:solidFill>
          <a:ln w="25400" algn="ctr">
            <a:solidFill>
              <a:srgbClr val="99CC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4000">
              <a:latin typeface="Calibri" pitchFamily="34" charset="0"/>
              <a:cs typeface="Arial" charset="0"/>
            </a:endParaRPr>
          </a:p>
        </p:txBody>
      </p:sp>
      <p:sp>
        <p:nvSpPr>
          <p:cNvPr id="51211" name="Овал 8"/>
          <p:cNvSpPr>
            <a:spLocks noChangeArrowheads="1"/>
          </p:cNvSpPr>
          <p:nvPr/>
        </p:nvSpPr>
        <p:spPr bwMode="auto">
          <a:xfrm>
            <a:off x="3492500" y="4292600"/>
            <a:ext cx="1511300" cy="1368425"/>
          </a:xfrm>
          <a:prstGeom prst="ellipse">
            <a:avLst/>
          </a:prstGeom>
          <a:solidFill>
            <a:srgbClr val="FF99CC"/>
          </a:solidFill>
          <a:ln w="25400" algn="ctr">
            <a:solidFill>
              <a:srgbClr val="FF99CC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1600" b="1">
              <a:latin typeface="Times New Roman" pitchFamily="18" charset="0"/>
              <a:cs typeface="Arial" charset="0"/>
            </a:endParaRPr>
          </a:p>
        </p:txBody>
      </p:sp>
      <p:sp>
        <p:nvSpPr>
          <p:cNvPr id="65546" name="Овал 10"/>
          <p:cNvSpPr>
            <a:spLocks noChangeArrowheads="1"/>
          </p:cNvSpPr>
          <p:nvPr/>
        </p:nvSpPr>
        <p:spPr bwMode="auto">
          <a:xfrm>
            <a:off x="4211638" y="549275"/>
            <a:ext cx="1368425" cy="1295400"/>
          </a:xfrm>
          <a:prstGeom prst="ellipse">
            <a:avLst/>
          </a:prstGeom>
          <a:solidFill>
            <a:srgbClr val="808080"/>
          </a:solidFill>
          <a:ln w="25400" algn="ctr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solidFill>
                  <a:srgbClr val="FF3300"/>
                </a:solidFill>
                <a:latin typeface="Times New Roman" pitchFamily="18" charset="0"/>
              </a:rPr>
              <a:t>Топаем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nimBg="1"/>
      <p:bldP spid="51205" grpId="0" animBg="1"/>
      <p:bldP spid="4" grpId="0" animBg="1"/>
      <p:bldP spid="51208" grpId="0" animBg="1"/>
      <p:bldP spid="11" grpId="0" animBg="1"/>
      <p:bldP spid="7" grpId="0" animBg="1"/>
      <p:bldP spid="51211" grpId="0" animBg="1"/>
      <p:bldP spid="6554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Users\Иринка\Desktop\Что делаем\DSC0236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268413"/>
            <a:ext cx="84486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WordArt 4"/>
          <p:cNvSpPr>
            <a:spLocks noChangeArrowheads="1" noChangeShapeType="1" noTextEdit="1"/>
          </p:cNvSpPr>
          <p:nvPr/>
        </p:nvSpPr>
        <p:spPr bwMode="auto">
          <a:xfrm>
            <a:off x="684213" y="333375"/>
            <a:ext cx="7896225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Знакомство с Дымковской игрушкой.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3" descr="C:\Users\Иринка\Desktop\Фотки на открытое\DSC021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476250"/>
            <a:ext cx="7416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WordArt 53"/>
          <p:cNvSpPr>
            <a:spLocks noChangeArrowheads="1" noChangeShapeType="1" noTextEdit="1"/>
          </p:cNvSpPr>
          <p:nvPr/>
        </p:nvSpPr>
        <p:spPr bwMode="auto">
          <a:xfrm>
            <a:off x="6443663" y="5373688"/>
            <a:ext cx="2232025" cy="1943100"/>
          </a:xfrm>
          <a:prstGeom prst="rect">
            <a:avLst/>
          </a:prstGeom>
        </p:spPr>
        <p:txBody>
          <a:bodyPr wrap="none" fromWordArt="1">
            <a:prstTxWarp prst="textCascadeDown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Мы рисуем</a:t>
            </a:r>
          </a:p>
          <a:p>
            <a:pPr algn="ctr"/>
            <a:endParaRPr lang="ru-RU" sz="20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C:\Users\Иринка\Desktop\Фотки на открытое\DSC0221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476250"/>
            <a:ext cx="7716837" cy="578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C:\Users\Иринка\Desktop\Фотки на открытое\DSC02221.JPG"/>
          <p:cNvPicPr>
            <a:picLocks noChangeAspect="1" noChangeArrowheads="1"/>
          </p:cNvPicPr>
          <p:nvPr/>
        </p:nvPicPr>
        <p:blipFill>
          <a:blip r:embed="rId2" cstate="email"/>
          <a:srcRect r="-163"/>
          <a:stretch>
            <a:fillRect/>
          </a:stretch>
        </p:blipFill>
        <p:spPr bwMode="auto">
          <a:xfrm>
            <a:off x="323850" y="981075"/>
            <a:ext cx="8064500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WordArt 53"/>
          <p:cNvSpPr>
            <a:spLocks noChangeArrowheads="1" noChangeShapeType="1" noTextEdit="1"/>
          </p:cNvSpPr>
          <p:nvPr/>
        </p:nvSpPr>
        <p:spPr bwMode="auto">
          <a:xfrm>
            <a:off x="1116013" y="5445125"/>
            <a:ext cx="6481762" cy="10525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"Козлик " - декоративное рисование.</a:t>
            </a:r>
          </a:p>
          <a:p>
            <a:pPr algn="ctr"/>
            <a:endParaRPr lang="ru-RU" sz="2400" b="1" kern="10">
              <a:ln w="9525">
                <a:solidFill>
                  <a:schemeClr val="folHlink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FFFF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9"/>
          <p:cNvSpPr>
            <a:spLocks noChangeArrowheads="1" noChangeShapeType="1" noTextEdit="1"/>
          </p:cNvSpPr>
          <p:nvPr/>
        </p:nvSpPr>
        <p:spPr bwMode="auto">
          <a:xfrm>
            <a:off x="1258888" y="1700213"/>
            <a:ext cx="6410325" cy="1400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Декоративно - прикладное искусство.</a:t>
            </a:r>
          </a:p>
          <a:p>
            <a:pPr algn="ctr"/>
            <a:r>
              <a:rPr lang="ru-RU" sz="3200" b="1" kern="1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Дымка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C:\Users\Иринка\Desktop\Что делаем\DSC020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341438"/>
            <a:ext cx="8585200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WordArt 53"/>
          <p:cNvSpPr>
            <a:spLocks noChangeArrowheads="1" noChangeShapeType="1" noTextEdit="1"/>
          </p:cNvSpPr>
          <p:nvPr/>
        </p:nvSpPr>
        <p:spPr bwMode="auto">
          <a:xfrm>
            <a:off x="1116013" y="5445125"/>
            <a:ext cx="6481762" cy="10525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"Лошадка" - декоративное рисование.</a:t>
            </a:r>
          </a:p>
          <a:p>
            <a:pPr algn="ctr"/>
            <a:endParaRPr lang="ru-RU" sz="2400" b="1" kern="10">
              <a:ln w="9525">
                <a:solidFill>
                  <a:schemeClr val="folHlink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C:\Users\Иринка\Desktop\Фотки на открытое\DSC02302.JPG"/>
          <p:cNvPicPr>
            <a:picLocks noChangeAspect="1" noChangeArrowheads="1"/>
          </p:cNvPicPr>
          <p:nvPr/>
        </p:nvPicPr>
        <p:blipFill>
          <a:blip r:embed="rId2" cstate="email"/>
          <a:srcRect l="-917"/>
          <a:stretch>
            <a:fillRect/>
          </a:stretch>
        </p:blipFill>
        <p:spPr bwMode="auto">
          <a:xfrm>
            <a:off x="611188" y="1412875"/>
            <a:ext cx="7861300" cy="483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WordArt 53"/>
          <p:cNvSpPr>
            <a:spLocks noChangeArrowheads="1" noChangeShapeType="1" noTextEdit="1"/>
          </p:cNvSpPr>
          <p:nvPr/>
        </p:nvSpPr>
        <p:spPr bwMode="auto">
          <a:xfrm>
            <a:off x="1116013" y="333375"/>
            <a:ext cx="6696075" cy="115093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«Украшение фартука" - декоративное рисование.</a:t>
            </a:r>
          </a:p>
          <a:p>
            <a:pPr algn="ctr"/>
            <a:endParaRPr lang="ru-RU" sz="2400" b="1" kern="10">
              <a:ln w="9525">
                <a:solidFill>
                  <a:schemeClr val="folHlink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C:\Users\Иринка\Desktop\Фотки на открытое\DSC0229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1125538"/>
            <a:ext cx="7045325" cy="528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WordArt 3"/>
          <p:cNvSpPr>
            <a:spLocks noChangeArrowheads="1" noChangeShapeType="1" noTextEdit="1"/>
          </p:cNvSpPr>
          <p:nvPr/>
        </p:nvSpPr>
        <p:spPr bwMode="auto">
          <a:xfrm>
            <a:off x="2484438" y="260350"/>
            <a:ext cx="4152900" cy="5413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Лиза украшает фартук...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C:\Users\Иринка\Desktop\Фотки на открытое\DSC02342.JPG"/>
          <p:cNvPicPr>
            <a:picLocks noChangeAspect="1" noChangeArrowheads="1"/>
          </p:cNvPicPr>
          <p:nvPr/>
        </p:nvPicPr>
        <p:blipFill>
          <a:blip r:embed="rId2" cstate="email">
            <a:lum bright="18000"/>
          </a:blip>
          <a:srcRect/>
          <a:stretch>
            <a:fillRect/>
          </a:stretch>
        </p:blipFill>
        <p:spPr bwMode="auto">
          <a:xfrm>
            <a:off x="2124075" y="333375"/>
            <a:ext cx="4965700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WordArt 53"/>
          <p:cNvSpPr>
            <a:spLocks noChangeArrowheads="1" noChangeShapeType="1" noTextEdit="1"/>
          </p:cNvSpPr>
          <p:nvPr/>
        </p:nvSpPr>
        <p:spPr bwMode="auto">
          <a:xfrm>
            <a:off x="1116013" y="6165850"/>
            <a:ext cx="6481762" cy="10525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«Индюк» - декоративное рисование.</a:t>
            </a:r>
          </a:p>
          <a:p>
            <a:pPr algn="ctr"/>
            <a:endParaRPr lang="ru-RU" sz="2400" b="1" kern="10">
              <a:ln w="9525">
                <a:solidFill>
                  <a:schemeClr val="folHlink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C:\Users\Иринка\Desktop\Фотки на открытое\DSC02364.JPG"/>
          <p:cNvPicPr>
            <a:picLocks noChangeAspect="1" noChangeArrowheads="1"/>
          </p:cNvPicPr>
          <p:nvPr/>
        </p:nvPicPr>
        <p:blipFill>
          <a:blip r:embed="rId2" cstate="email"/>
          <a:srcRect r="-867"/>
          <a:stretch>
            <a:fillRect/>
          </a:stretch>
        </p:blipFill>
        <p:spPr bwMode="auto">
          <a:xfrm>
            <a:off x="539750" y="620713"/>
            <a:ext cx="815657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WordArt 53"/>
          <p:cNvSpPr>
            <a:spLocks noChangeArrowheads="1" noChangeShapeType="1" noTextEdit="1"/>
          </p:cNvSpPr>
          <p:nvPr/>
        </p:nvSpPr>
        <p:spPr bwMode="auto">
          <a:xfrm>
            <a:off x="1187450" y="5445125"/>
            <a:ext cx="6481763" cy="10525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«Дымковский петух" из бумаги. </a:t>
            </a:r>
          </a:p>
          <a:p>
            <a:pPr algn="ctr"/>
            <a:endParaRPr lang="ru-RU" sz="2400" b="1" kern="10">
              <a:ln w="9525">
                <a:solidFill>
                  <a:schemeClr val="folHlink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C:\Users\Иринка\Desktop\Фотки на открытое\DSC0235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450" y="1700213"/>
            <a:ext cx="2955925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 descr="C:\Users\Иринка\Desktop\Фотки на открытое\DSC0235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538" y="1700213"/>
            <a:ext cx="374491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WordArt 53"/>
          <p:cNvSpPr>
            <a:spLocks noChangeArrowheads="1" noChangeShapeType="1" noTextEdit="1"/>
          </p:cNvSpPr>
          <p:nvPr/>
        </p:nvSpPr>
        <p:spPr bwMode="auto">
          <a:xfrm>
            <a:off x="1403350" y="620713"/>
            <a:ext cx="6481763" cy="105251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Работы Насти и Коли. </a:t>
            </a:r>
          </a:p>
          <a:p>
            <a:pPr algn="ctr"/>
            <a:endParaRPr lang="ru-RU" sz="2400" b="1" kern="10">
              <a:ln w="9525">
                <a:solidFill>
                  <a:schemeClr val="folHlink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FF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 txBox="1">
            <a:spLocks noChangeArrowheads="1"/>
          </p:cNvSpPr>
          <p:nvPr/>
        </p:nvSpPr>
        <p:spPr bwMode="auto">
          <a:xfrm>
            <a:off x="1403350" y="2565400"/>
            <a:ext cx="6400800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4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Что я знаю?   </a:t>
            </a:r>
          </a:p>
        </p:txBody>
      </p:sp>
      <p:sp>
        <p:nvSpPr>
          <p:cNvPr id="50179" name="TextBox 2"/>
          <p:cNvSpPr txBox="1">
            <a:spLocks noChangeArrowheads="1"/>
          </p:cNvSpPr>
          <p:nvPr/>
        </p:nvSpPr>
        <p:spPr bwMode="auto">
          <a:xfrm>
            <a:off x="1258888" y="1268413"/>
            <a:ext cx="73025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Викторина «Чудо – Дымка»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Рисунок 1" descr="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TextBox 6"/>
          <p:cNvSpPr txBox="1">
            <a:spLocks noChangeArrowheads="1"/>
          </p:cNvSpPr>
          <p:nvPr/>
        </p:nvSpPr>
        <p:spPr bwMode="auto">
          <a:xfrm>
            <a:off x="3924300" y="404813"/>
            <a:ext cx="3787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Где делают дымковские игрушки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8" name="Скругленный прямоугольник 7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868144" y="1556792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Москве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68144" y="3212976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Киров</a:t>
            </a:r>
          </a:p>
          <a:p>
            <a:pPr algn="ctr">
              <a:defRPr/>
            </a:pPr>
            <a:r>
              <a:rPr lang="ru-RU" sz="2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(Дымково)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68144" y="4797152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Ярославль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Рисунок 2" descr="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724128" y="1556792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Мастера</a:t>
            </a:r>
          </a:p>
        </p:txBody>
      </p:sp>
      <p:sp>
        <p:nvSpPr>
          <p:cNvPr id="5" name="Скругленный прямоугольник 4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652120" y="3429000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796136" y="5085184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</a:p>
        </p:txBody>
      </p:sp>
      <p:sp>
        <p:nvSpPr>
          <p:cNvPr id="52235" name="TextBox 6"/>
          <p:cNvSpPr txBox="1">
            <a:spLocks noChangeArrowheads="1"/>
          </p:cNvSpPr>
          <p:nvPr/>
        </p:nvSpPr>
        <p:spPr bwMode="auto">
          <a:xfrm>
            <a:off x="4284663" y="404813"/>
            <a:ext cx="3244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Кто делает  игрушки?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Рисунок 3" descr="3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TextBox 4"/>
          <p:cNvSpPr txBox="1">
            <a:spLocks noChangeArrowheads="1"/>
          </p:cNvSpPr>
          <p:nvPr/>
        </p:nvSpPr>
        <p:spPr bwMode="auto">
          <a:xfrm>
            <a:off x="4764088" y="404813"/>
            <a:ext cx="43799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Из чего делают игрушки?</a:t>
            </a: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796136" y="1412776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Бумаги</a:t>
            </a:r>
          </a:p>
        </p:txBody>
      </p:sp>
      <p:sp>
        <p:nvSpPr>
          <p:cNvPr id="7" name="Скругленный прямоугольник 6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868144" y="2924944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Дерева</a:t>
            </a:r>
          </a:p>
        </p:txBody>
      </p:sp>
      <p:sp>
        <p:nvSpPr>
          <p:cNvPr id="8" name="Скругленный прямоугольник 7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940152" y="4581128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Глины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57188"/>
            <a:ext cx="8229600" cy="12858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1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 Киров</a:t>
            </a:r>
          </a:p>
        </p:txBody>
      </p:sp>
      <p:pic>
        <p:nvPicPr>
          <p:cNvPr id="17410" name="Содержимое 4" descr="http://www.infokart.ru/wp-content/uploads/2012/09/gorod_kirov.jpg"/>
          <p:cNvPicPr>
            <a:picLocks noGrp="1"/>
          </p:cNvPicPr>
          <p:nvPr>
            <p:ph sz="half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43438" y="3429000"/>
            <a:ext cx="4300537" cy="3208338"/>
          </a:xfrm>
        </p:spPr>
      </p:pic>
      <p:pic>
        <p:nvPicPr>
          <p:cNvPr id="17411" name="Содержимое 5" descr="http://ekvus-kirov.ru/media/pic_upload/711342768_8aa4e832a1ce09064d9bd86a1552be.jpg"/>
          <p:cNvPicPr>
            <a:picLocks noGrp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07950" y="1700213"/>
            <a:ext cx="4537075" cy="2874962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Рисунок 4" descr="4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Прямоугольник 5"/>
          <p:cNvSpPr>
            <a:spLocks noChangeArrowheads="1"/>
          </p:cNvSpPr>
          <p:nvPr/>
        </p:nvSpPr>
        <p:spPr bwMode="auto">
          <a:xfrm>
            <a:off x="3924300" y="404813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/>
            <a:r>
              <a:rPr lang="ru-RU" b="1">
                <a:latin typeface="Times New Roman" pitchFamily="18" charset="0"/>
                <a:cs typeface="Times New Roman" pitchFamily="18" charset="0"/>
              </a:rPr>
              <a:t>По какому фону расписывается</a:t>
            </a:r>
          </a:p>
          <a:p>
            <a:pPr marL="609600" indent="-609600"/>
            <a:r>
              <a:rPr lang="ru-RU" b="1">
                <a:latin typeface="Times New Roman" pitchFamily="18" charset="0"/>
                <a:cs typeface="Times New Roman" pitchFamily="18" charset="0"/>
              </a:rPr>
              <a:t>Дымковская игрушка  ?</a:t>
            </a:r>
            <a:endParaRPr lang="ru-RU">
              <a:latin typeface="Calibri" pitchFamily="34" charset="0"/>
            </a:endParaRPr>
          </a:p>
        </p:txBody>
      </p:sp>
      <p:sp>
        <p:nvSpPr>
          <p:cNvPr id="7" name="Скругленный прямоугольник 6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940152" y="4581128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Чёрный</a:t>
            </a:r>
          </a:p>
        </p:txBody>
      </p:sp>
      <p:sp>
        <p:nvSpPr>
          <p:cNvPr id="8" name="Скругленный прямоугольник 7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796136" y="3068960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Белый</a:t>
            </a:r>
          </a:p>
        </p:txBody>
      </p:sp>
      <p:sp>
        <p:nvSpPr>
          <p:cNvPr id="9" name="Скругленный прямоугольник 8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724128" y="1628800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Серый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Рисунок 5" descr="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Прямоугольник 14"/>
          <p:cNvSpPr>
            <a:spLocks noChangeArrowheads="1"/>
          </p:cNvSpPr>
          <p:nvPr/>
        </p:nvSpPr>
        <p:spPr bwMode="auto">
          <a:xfrm>
            <a:off x="3708400" y="333375"/>
            <a:ext cx="50752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Какие цвета в росписи Дымковской игрушки?</a:t>
            </a:r>
            <a:endParaRPr lang="ru-RU" sz="2400">
              <a:latin typeface="Calibri" pitchFamily="34" charset="0"/>
            </a:endParaRPr>
          </a:p>
        </p:txBody>
      </p:sp>
      <p:sp>
        <p:nvSpPr>
          <p:cNvPr id="17" name="Скругленный прямоугольник 16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580112" y="3717032"/>
            <a:ext cx="2736304" cy="1008112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Серебристый</a:t>
            </a:r>
          </a:p>
        </p:txBody>
      </p:sp>
      <p:sp>
        <p:nvSpPr>
          <p:cNvPr id="19" name="Скругленный прямоугольник 18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508104" y="2060848"/>
            <a:ext cx="2736304" cy="1008112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Золотой</a:t>
            </a:r>
          </a:p>
        </p:txBody>
      </p:sp>
      <p:sp>
        <p:nvSpPr>
          <p:cNvPr id="20" name="Скругленный прямоугольник 19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652120" y="5301208"/>
            <a:ext cx="2736304" cy="1008112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Красный  синий жёлтый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Рисунок 6" descr="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652120" y="3501008"/>
            <a:ext cx="2664296" cy="108012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Звезды </a:t>
            </a:r>
          </a:p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луна  тучки</a:t>
            </a:r>
          </a:p>
        </p:txBody>
      </p:sp>
      <p:sp>
        <p:nvSpPr>
          <p:cNvPr id="10" name="Скругленный прямоугольник 9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724128" y="5229200"/>
            <a:ext cx="2592288" cy="1008112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Цветы листья ягоды</a:t>
            </a:r>
          </a:p>
        </p:txBody>
      </p:sp>
      <p:sp>
        <p:nvSpPr>
          <p:cNvPr id="11" name="Скругленный прямоугольник 10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580112" y="1844824"/>
            <a:ext cx="2736304" cy="1008112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Круги </a:t>
            </a:r>
          </a:p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точки  линии</a:t>
            </a:r>
          </a:p>
        </p:txBody>
      </p:sp>
      <p:sp>
        <p:nvSpPr>
          <p:cNvPr id="56331" name="TextBox 12"/>
          <p:cNvSpPr txBox="1">
            <a:spLocks noChangeArrowheads="1"/>
          </p:cNvSpPr>
          <p:nvPr/>
        </p:nvSpPr>
        <p:spPr bwMode="auto">
          <a:xfrm>
            <a:off x="3635375" y="476250"/>
            <a:ext cx="40909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Из каких элементов состоит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 дымковский рисунок?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Рисунок 7" descr="7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Rectangle 1"/>
          <p:cNvSpPr>
            <a:spLocks noChangeArrowheads="1"/>
          </p:cNvSpPr>
          <p:nvPr/>
        </p:nvSpPr>
        <p:spPr bwMode="auto">
          <a:xfrm>
            <a:off x="4427538" y="261938"/>
            <a:ext cx="43211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Назовите дымковские игрушки?</a:t>
            </a:r>
          </a:p>
        </p:txBody>
      </p:sp>
      <p:sp>
        <p:nvSpPr>
          <p:cNvPr id="12" name="Скругленный прямоугольник 11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076056" y="1628800"/>
            <a:ext cx="3240360" cy="864096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Ложки Чашки</a:t>
            </a:r>
          </a:p>
        </p:txBody>
      </p:sp>
      <p:sp>
        <p:nvSpPr>
          <p:cNvPr id="13" name="Скругленный прямоугольник 12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148064" y="3212976"/>
            <a:ext cx="3240360" cy="864096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Лошадки  Козлы Индюки Барыни</a:t>
            </a:r>
          </a:p>
        </p:txBody>
      </p:sp>
      <p:sp>
        <p:nvSpPr>
          <p:cNvPr id="14" name="Скругленный прямоугольник 13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148064" y="4797152"/>
            <a:ext cx="3240360" cy="864096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Машины Куклы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Рисунок 8" descr="8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43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5868144" y="3284984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96136" y="1628800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Так себе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4869160"/>
            <a:ext cx="2304256" cy="936104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254000"/>
            <a:bevelB w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ничего не понял(а)</a:t>
            </a:r>
          </a:p>
        </p:txBody>
      </p:sp>
      <p:sp>
        <p:nvSpPr>
          <p:cNvPr id="58379" name="Rectangle 1"/>
          <p:cNvSpPr>
            <a:spLocks noChangeArrowheads="1"/>
          </p:cNvSpPr>
          <p:nvPr/>
        </p:nvSpPr>
        <p:spPr bwMode="auto">
          <a:xfrm>
            <a:off x="3779838" y="238125"/>
            <a:ext cx="51133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 Всё знаете о дымковской  игрушки?</a:t>
            </a:r>
          </a:p>
        </p:txBody>
      </p:sp>
      <p:sp>
        <p:nvSpPr>
          <p:cNvPr id="58380" name="Rectangle 13"/>
          <p:cNvSpPr>
            <a:spLocks noChangeArrowheads="1"/>
          </p:cNvSpPr>
          <p:nvPr/>
        </p:nvSpPr>
        <p:spPr bwMode="auto">
          <a:xfrm>
            <a:off x="6443663" y="3451225"/>
            <a:ext cx="1025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Times New Roman" pitchFamily="18" charset="0"/>
              </a:rPr>
              <a:t>Знаю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214688" y="3135313"/>
            <a:ext cx="4781550" cy="265112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3333FF"/>
                </a:solidFill>
                <a:latin typeface="Times New Roman" pitchFamily="18" charset="0"/>
              </a:rPr>
              <a:t>Физкультурная минутка для глаз</a:t>
            </a:r>
          </a:p>
        </p:txBody>
      </p:sp>
      <p:pic>
        <p:nvPicPr>
          <p:cNvPr id="5" name="046_kak_prigotovit_yaichnic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86375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4" descr="ребят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4763" y="-228600"/>
            <a:ext cx="9153526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Заголовок 1"/>
          <p:cNvSpPr>
            <a:spLocks/>
          </p:cNvSpPr>
          <p:nvPr/>
        </p:nvSpPr>
        <p:spPr bwMode="auto">
          <a:xfrm>
            <a:off x="3203575" y="3284538"/>
            <a:ext cx="478155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400" b="1">
                <a:solidFill>
                  <a:srgbClr val="3333FF"/>
                </a:solidFill>
                <a:latin typeface="Times New Roman" pitchFamily="18" charset="0"/>
              </a:rPr>
              <a:t>Физкультурная минутка для глаз</a:t>
            </a:r>
          </a:p>
        </p:txBody>
      </p:sp>
      <p:pic>
        <p:nvPicPr>
          <p:cNvPr id="87046" name="Яичница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70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numSld="3" showWhenStopped="0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046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FFFF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1" name="Picture 2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357188"/>
            <a:ext cx="10477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2" name="Picture 2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2786063"/>
            <a:ext cx="12763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5143500"/>
            <a:ext cx="10477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75" y="1785938"/>
            <a:ext cx="12763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8" y="500063"/>
            <a:ext cx="12763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188" y="2071688"/>
            <a:ext cx="12763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88" y="3643313"/>
            <a:ext cx="12763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500" y="5072063"/>
            <a:ext cx="12763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75" y="1571625"/>
            <a:ext cx="10477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00" y="5143500"/>
            <a:ext cx="10477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25" y="357188"/>
            <a:ext cx="10477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75" y="3429000"/>
            <a:ext cx="10477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Рисунок 46" descr="9541b66e4088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2428875"/>
            <a:ext cx="1357312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Рисунок 47" descr="9541b66e4088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38" y="428625"/>
            <a:ext cx="1357312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Рисунок 48" descr="9541b66e4088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813" y="5143500"/>
            <a:ext cx="1357312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Рисунок 49" descr="9541b66e4088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0" y="357188"/>
            <a:ext cx="135731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Рисунок 50" descr="9541b66e4088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88" y="5143500"/>
            <a:ext cx="1357312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Рисунок 51" descr="9541b66e4088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188" y="2714625"/>
            <a:ext cx="1357312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Рисунок 52" descr="161787118.jpg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0" y="1643063"/>
            <a:ext cx="3214688" cy="349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4" dur="2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7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7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6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6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8 0.01067  0.017 0.02133  0.021 0.03467  C 0.025 0.04933  0.027 0.06667  0.029 0.084  C 0.031 0.10133  0.029 0.116  0.027 0.132  C 0.025 0.14667  0.022 0.16267  0.015 0.176  C 0.009 0.18933  -0.001 0.2  -0.012 0.208  C -0.022 0.216  -0.034 0.22133  -0.046 0.224  C -0.058 0.22667  -0.07 0.22667  -0.081 0.224  C -0.093 0.22133  -0.104 0.21467  -0.113 0.204  C -0.122 0.19467  -0.13 0.18267  -0.134 0.168  C -0.139 0.15467  -0.141 0.136  -0.141 0.12133  C -0.142 0.10667  -0.141 0.08933  -0.136 0.07467  C -0.131 0.06133  -0.122 0.05067  -0.11 0.04533  C -0.098 0.04133  -0.086 0.04667  -0.078 0.056  C -0.071 0.06533  -0.066 0.08  -0.065 0.09733  C -0.065 0.11467  -0.066 0.13067  -0.071 0.144  C -0.076 0.15733  -0.075 0.16  -0.095 0.17733  C -0.113 0.196  -0.131 0.19067  -0.142 0.192  C -0.153 0.192  -0.162 0.18667  -0.173 0.18133  C -0.185 0.17467  -0.195 0.16267  -0.202 0.152  C -0.209 0.14133  -0.212 0.128  -0.216 0.10667  C -0.219 0.08533  -0.219 0.07467  -0.219 0.05867  C -0.219 0.04267  -0.219 0.02667  -0.219 0.01067  E" pathEditMode="relative" ptsTypes="">
                                      <p:cBhvr>
                                        <p:cTn id="17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8 0.01067  0.017 0.02133  0.021 0.03467  C 0.025 0.04933  0.027 0.06667  0.029 0.084  C 0.031 0.10133  0.029 0.116  0.027 0.132  C 0.025 0.14667  0.022 0.16267  0.015 0.176  C 0.009 0.18933  -0.001 0.2  -0.012 0.208  C -0.022 0.216  -0.034 0.22133  -0.046 0.224  C -0.058 0.22667  -0.07 0.22667  -0.081 0.224  C -0.093 0.22133  -0.104 0.21467  -0.113 0.204  C -0.122 0.19467  -0.13 0.18267  -0.134 0.168  C -0.139 0.15467  -0.141 0.136  -0.141 0.12133  C -0.142 0.10667  -0.141 0.08933  -0.136 0.07467  C -0.131 0.06133  -0.122 0.05067  -0.11 0.04533  C -0.098 0.04133  -0.086 0.04667  -0.078 0.056  C -0.071 0.06533  -0.066 0.08  -0.065 0.09733  C -0.065 0.11467  -0.066 0.13067  -0.071 0.144  C -0.076 0.15733  -0.075 0.16  -0.095 0.17733  C -0.113 0.196  -0.131 0.19067  -0.142 0.192  C -0.153 0.192  -0.162 0.18667  -0.173 0.18133  C -0.185 0.17467  -0.195 0.16267  -0.202 0.152  C -0.209 0.14133  -0.212 0.128  -0.216 0.10667  C -0.219 0.08533  -0.219 0.07467  -0.219 0.05867  C -0.219 0.04267  -0.219 0.02667  -0.219 0.01067  E" pathEditMode="relative" ptsTypes="">
                                      <p:cBhvr>
                                        <p:cTn id="17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6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8 0.01067  -0.017 0.02133  -0.021 0.03467  C -0.025 0.04933  -0.027 0.06667  -0.029 0.084  C -0.031 0.10133  -0.029 0.116  -0.027 0.132  C -0.025 0.14667  -0.022 0.16267  -0.015 0.176  C -0.009 0.18933  0.001 0.2  0.012 0.208  C 0.022 0.216  0.034 0.22133  0.046 0.224  C 0.058 0.22667  0.07 0.22667  0.081 0.224  C 0.093 0.22133  0.104 0.21467  0.113 0.204  C 0.122 0.19467  0.13 0.18267  0.134 0.168  C 0.139 0.15467  0.141 0.136  0.141 0.12133  C 0.142 0.10667  0.141 0.08933  0.136 0.07467  C 0.131 0.06133  0.122 0.05067  0.11 0.04533  C 0.098 0.04133  0.086 0.04667  0.078 0.056  C 0.071 0.06533  0.066 0.08  0.065 0.09733  C 0.065 0.11467  0.066 0.13067  0.071 0.144  C 0.076 0.15733  0.075 0.16  0.095 0.17733  C 0.113 0.196  0.131 0.19067  0.142 0.192  C 0.153 0.192  0.162 0.18667  0.173 0.18133  C 0.185 0.17467  0.195 0.16267  0.202 0.152  C 0.209 0.14133  0.212 0.128  0.216 0.10667  C 0.219 0.08533  0.219 0.07467  0.219 0.05867  C 0.219 0.04267  0.219 0.02667  0.219 0.01067  E" pathEditMode="relative" ptsTypes="">
                                      <p:cBhvr>
                                        <p:cTn id="18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6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8 0.01067  -0.017 0.02133  -0.021 0.03467  C -0.025 0.04933  -0.027 0.06667  -0.029 0.084  C -0.031 0.10133  -0.029 0.116  -0.027 0.132  C -0.025 0.14667  -0.022 0.16267  -0.015 0.176  C -0.009 0.18933  0.001 0.2  0.012 0.208  C 0.022 0.216  0.034 0.22133  0.046 0.224  C 0.058 0.22667  0.07 0.22667  0.081 0.224  C 0.093 0.22133  0.104 0.21467  0.113 0.204  C 0.122 0.19467  0.13 0.18267  0.134 0.168  C 0.139 0.15467  0.141 0.136  0.141 0.12133  C 0.142 0.10667  0.141 0.08933  0.136 0.07467  C 0.131 0.06133  0.122 0.05067  0.11 0.04533  C 0.098 0.04133  0.086 0.04667  0.078 0.056  C 0.071 0.06533  0.066 0.08  0.065 0.09733  C 0.065 0.11467  0.066 0.13067  0.071 0.144  C 0.076 0.15733  0.075 0.16  0.095 0.17733  C 0.113 0.196  0.131 0.19067  0.142 0.192  C 0.153 0.192  0.162 0.18667  0.173 0.18133  C 0.185 0.17467  0.195 0.16267  0.202 0.152  C 0.209 0.14133  0.212 0.128  0.216 0.10667  C 0.219 0.08533  0.219 0.07467  0.219 0.05867  C 0.219 0.04267  0.219 0.02667  0.219 0.01067  E" pathEditMode="relative" ptsTypes="">
                                      <p:cBhvr>
                                        <p:cTn id="18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21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3071813" y="3000375"/>
            <a:ext cx="5143500" cy="3286125"/>
          </a:xfrm>
        </p:spPr>
        <p:txBody>
          <a:bodyPr/>
          <a:lstStyle/>
          <a:p>
            <a:pPr algn="l" eaLnBrk="1" hangingPunct="1"/>
            <a:r>
              <a:rPr lang="ru-RU" sz="2000" u="sng" smtClean="0"/>
              <a:t/>
            </a:r>
            <a:br>
              <a:rPr lang="ru-RU" sz="2000" u="sng" smtClean="0"/>
            </a:br>
            <a:endParaRPr lang="ru-RU" sz="2000" u="sng" smtClean="0"/>
          </a:p>
        </p:txBody>
      </p:sp>
      <p:sp>
        <p:nvSpPr>
          <p:cNvPr id="61442" name="TextBox 4"/>
          <p:cNvSpPr txBox="1">
            <a:spLocks noChangeArrowheads="1"/>
          </p:cNvSpPr>
          <p:nvPr/>
        </p:nvSpPr>
        <p:spPr bwMode="auto">
          <a:xfrm>
            <a:off x="0" y="6143625"/>
            <a:ext cx="8429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             </a:t>
            </a:r>
            <a:endParaRPr lang="ru-RU" sz="3200" b="1"/>
          </a:p>
        </p:txBody>
      </p:sp>
      <p:sp>
        <p:nvSpPr>
          <p:cNvPr id="61443" name="WordArt 4"/>
          <p:cNvSpPr>
            <a:spLocks noChangeArrowheads="1" noChangeShapeType="1" noTextEdit="1"/>
          </p:cNvSpPr>
          <p:nvPr/>
        </p:nvSpPr>
        <p:spPr bwMode="auto">
          <a:xfrm>
            <a:off x="3203575" y="3357563"/>
            <a:ext cx="4600575" cy="20875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Спасибо за внимание!</a:t>
            </a:r>
          </a:p>
        </p:txBody>
      </p:sp>
      <p:pic>
        <p:nvPicPr>
          <p:cNvPr id="61444" name="Picture 5" descr="ребя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-228600"/>
            <a:ext cx="9153526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Заголовок 1"/>
          <p:cNvSpPr>
            <a:spLocks/>
          </p:cNvSpPr>
          <p:nvPr/>
        </p:nvSpPr>
        <p:spPr bwMode="auto">
          <a:xfrm>
            <a:off x="3203575" y="3284538"/>
            <a:ext cx="478155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400" b="1">
                <a:solidFill>
                  <a:schemeClr val="accent2"/>
                </a:solidFill>
                <a:latin typeface="Times New Roman" pitchFamily="18" charset="0"/>
              </a:rPr>
              <a:t>Берегите глаза!</a:t>
            </a:r>
          </a:p>
        </p:txBody>
      </p:sp>
    </p:spTree>
  </p:cSld>
  <p:clrMapOvr>
    <a:masterClrMapping/>
  </p:clrMapOvr>
  <p:transition advTm="4000"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Заголовок 1"/>
          <p:cNvPicPr>
            <a:picLocks noGrp="1" noChangeArrowheads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0850" y="280988"/>
            <a:ext cx="8242300" cy="652462"/>
          </a:xfrm>
        </p:spPr>
      </p:pic>
      <p:sp>
        <p:nvSpPr>
          <p:cNvPr id="62466" name="Rectangle 1"/>
          <p:cNvSpPr>
            <a:spLocks noChangeArrowheads="1"/>
          </p:cNvSpPr>
          <p:nvPr/>
        </p:nvSpPr>
        <p:spPr bwMode="auto">
          <a:xfrm>
            <a:off x="0" y="0"/>
            <a:ext cx="18415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100">
              <a:latin typeface="Calibri" pitchFamily="34" charset="0"/>
            </a:endParaRPr>
          </a:p>
          <a:p>
            <a:pPr eaLnBrk="0" hangingPunct="0"/>
            <a:endParaRPr lang="ru-RU">
              <a:latin typeface="Calibri" pitchFamily="34" charset="0"/>
            </a:endParaRPr>
          </a:p>
        </p:txBody>
      </p:sp>
      <p:sp>
        <p:nvSpPr>
          <p:cNvPr id="62467" name="WordArt 53"/>
          <p:cNvSpPr>
            <a:spLocks noChangeArrowheads="1" noChangeShapeType="1" noTextEdit="1"/>
          </p:cNvSpPr>
          <p:nvPr/>
        </p:nvSpPr>
        <p:spPr bwMode="auto">
          <a:xfrm>
            <a:off x="1116013" y="333375"/>
            <a:ext cx="7129462" cy="18002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«Украшение ткани юбки» - декоративное рисование.</a:t>
            </a:r>
          </a:p>
          <a:p>
            <a:pPr algn="ctr"/>
            <a:endParaRPr lang="ru-RU" sz="2400" b="1" kern="1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2468" name="Содержимое 4" descr="http://482ua.com/images/stories/Proshloe/Dimkovskay_igrushka/3_Dimkovskay_igrushka.jpg"/>
          <p:cNvPicPr>
            <a:picLocks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575" y="1557338"/>
            <a:ext cx="3089275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Рисунок 5" descr="Рисунок2 копия.gif"/>
          <p:cNvPicPr>
            <a:picLocks noChangeAspect="1"/>
          </p:cNvPicPr>
          <p:nvPr/>
        </p:nvPicPr>
        <p:blipFill>
          <a:blip r:embed="rId2"/>
          <a:srcRect l="23326" t="8041" r="20187" b="6731"/>
          <a:stretch>
            <a:fillRect/>
          </a:stretch>
        </p:blipFill>
        <p:spPr bwMode="auto">
          <a:xfrm>
            <a:off x="611188" y="908050"/>
            <a:ext cx="2376487" cy="458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WordArt 53"/>
          <p:cNvSpPr>
            <a:spLocks noChangeArrowheads="1" noChangeShapeType="1" noTextEdit="1"/>
          </p:cNvSpPr>
          <p:nvPr/>
        </p:nvSpPr>
        <p:spPr bwMode="auto">
          <a:xfrm>
            <a:off x="2627313" y="333375"/>
            <a:ext cx="237648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Барыни</a:t>
            </a:r>
          </a:p>
          <a:p>
            <a:pPr algn="ctr"/>
            <a:endParaRPr lang="ru-RU" sz="2400" b="1" kern="10">
              <a:ln w="9525">
                <a:solidFill>
                  <a:schemeClr val="folHlink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3491" name="Text Box 6"/>
          <p:cNvSpPr txBox="1">
            <a:spLocks noChangeArrowheads="1"/>
          </p:cNvSpPr>
          <p:nvPr/>
        </p:nvSpPr>
        <p:spPr bwMode="auto">
          <a:xfrm>
            <a:off x="5651500" y="1628775"/>
            <a:ext cx="28384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</a:rPr>
              <a:t>Наши руки крендельком,</a:t>
            </a:r>
          </a:p>
          <a:p>
            <a:r>
              <a:rPr lang="ru-RU" b="1">
                <a:latin typeface="Times New Roman" pitchFamily="18" charset="0"/>
              </a:rPr>
              <a:t>Щёки будто яблоки.</a:t>
            </a:r>
          </a:p>
          <a:p>
            <a:r>
              <a:rPr lang="ru-RU" b="1">
                <a:latin typeface="Times New Roman" pitchFamily="18" charset="0"/>
              </a:rPr>
              <a:t>С нами издавна знаком</a:t>
            </a:r>
          </a:p>
          <a:p>
            <a:r>
              <a:rPr lang="ru-RU" b="1">
                <a:latin typeface="Times New Roman" pitchFamily="18" charset="0"/>
              </a:rPr>
              <a:t>Весь народ на ярмарке.</a:t>
            </a:r>
          </a:p>
        </p:txBody>
      </p:sp>
      <p:pic>
        <p:nvPicPr>
          <p:cNvPr id="63492" name="Рисунок 7" descr="барыня1 копия.gif"/>
          <p:cNvPicPr>
            <a:picLocks noChangeAspect="1"/>
          </p:cNvPicPr>
          <p:nvPr/>
        </p:nvPicPr>
        <p:blipFill>
          <a:blip r:embed="rId3"/>
          <a:srcRect t="2325" r="18750" b="5814"/>
          <a:stretch>
            <a:fillRect/>
          </a:stretch>
        </p:blipFill>
        <p:spPr bwMode="auto">
          <a:xfrm>
            <a:off x="3203575" y="1557338"/>
            <a:ext cx="2341563" cy="456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41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Село Дымково</a:t>
            </a:r>
          </a:p>
        </p:txBody>
      </p:sp>
      <p:pic>
        <p:nvPicPr>
          <p:cNvPr id="18434" name="Содержимое 5" descr="Слобода Дымково. Вид с набережной."/>
          <p:cNvPicPr>
            <a:picLocks noGrp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427538" y="1557338"/>
            <a:ext cx="4346575" cy="3394075"/>
          </a:xfrm>
        </p:spPr>
      </p:pic>
      <p:pic>
        <p:nvPicPr>
          <p:cNvPr id="18435" name="Содержимое 9" descr="Старое фото. Вид на слободу из Кирова."/>
          <p:cNvPicPr>
            <a:picLocks noGrp="1"/>
          </p:cNvPicPr>
          <p:nvPr>
            <p:ph sz="half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50825" y="1557338"/>
            <a:ext cx="4105275" cy="3311525"/>
          </a:xfrm>
        </p:spPr>
      </p:pic>
      <p:sp>
        <p:nvSpPr>
          <p:cNvPr id="18436" name="Rectangle 3"/>
          <p:cNvSpPr txBox="1">
            <a:spLocks noChangeArrowheads="1"/>
          </p:cNvSpPr>
          <p:nvPr/>
        </p:nvSpPr>
        <p:spPr bwMode="auto">
          <a:xfrm>
            <a:off x="611188" y="5300663"/>
            <a:ext cx="79200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b="1">
                <a:latin typeface="Times New Roman" pitchFamily="18" charset="0"/>
              </a:rPr>
              <a:t>В давние-давние времена мастера Дымковской слободы под Вяткой лепили из глины игрушки:  коней,  оленей,  уточек, петухов, барынь.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endParaRPr lang="ru-RU" sz="16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6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Рисунок 10" descr="Рисунок1 копия.gif"/>
          <p:cNvPicPr>
            <a:picLocks noChangeAspect="1"/>
          </p:cNvPicPr>
          <p:nvPr/>
        </p:nvPicPr>
        <p:blipFill>
          <a:blip r:embed="rId2"/>
          <a:srcRect l="2380" r="2380" b="4411"/>
          <a:stretch>
            <a:fillRect/>
          </a:stretch>
        </p:blipFill>
        <p:spPr bwMode="auto">
          <a:xfrm>
            <a:off x="1619250" y="1125538"/>
            <a:ext cx="2428875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Рисунок 8" descr="Рисунок2 копия.gif"/>
          <p:cNvPicPr>
            <a:picLocks noChangeAspect="1"/>
          </p:cNvPicPr>
          <p:nvPr/>
        </p:nvPicPr>
        <p:blipFill>
          <a:blip r:embed="rId3"/>
          <a:srcRect l="10526" t="6110" r="15675"/>
          <a:stretch>
            <a:fillRect/>
          </a:stretch>
        </p:blipFill>
        <p:spPr bwMode="auto">
          <a:xfrm>
            <a:off x="5219700" y="765175"/>
            <a:ext cx="27146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WordArt 53"/>
          <p:cNvSpPr>
            <a:spLocks noChangeArrowheads="1" noChangeShapeType="1" noTextEdit="1"/>
          </p:cNvSpPr>
          <p:nvPr/>
        </p:nvSpPr>
        <p:spPr bwMode="auto">
          <a:xfrm>
            <a:off x="827088" y="476250"/>
            <a:ext cx="417671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Барыни - водоноски</a:t>
            </a:r>
          </a:p>
          <a:p>
            <a:pPr algn="ctr"/>
            <a:endParaRPr lang="ru-RU" sz="2400" b="1" kern="10">
              <a:ln w="9525">
                <a:solidFill>
                  <a:schemeClr val="folHlink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Рисунок 12" descr="Рисунок1 копия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1196975"/>
            <a:ext cx="2263775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8" name="Рисунок 3" descr="Рисунок1 копия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836613"/>
            <a:ext cx="2503488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WordArt 53"/>
          <p:cNvSpPr>
            <a:spLocks noChangeArrowheads="1" noChangeShapeType="1" noTextEdit="1"/>
          </p:cNvSpPr>
          <p:nvPr/>
        </p:nvSpPr>
        <p:spPr bwMode="auto">
          <a:xfrm>
            <a:off x="2627313" y="333375"/>
            <a:ext cx="417671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Барыни в кокошниках</a:t>
            </a:r>
          </a:p>
          <a:p>
            <a:pPr algn="ctr"/>
            <a:endParaRPr lang="ru-RU" sz="2400" b="1" kern="10">
              <a:ln w="9525">
                <a:solidFill>
                  <a:schemeClr val="folHlink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Рисунок 17" descr="кормилица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125538"/>
            <a:ext cx="1930400" cy="543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Рисунок 4" descr="кормилица копия.gif"/>
          <p:cNvPicPr>
            <a:picLocks noChangeAspect="1"/>
          </p:cNvPicPr>
          <p:nvPr/>
        </p:nvPicPr>
        <p:blipFill>
          <a:blip r:embed="rId3"/>
          <a:srcRect l="5138" t="1305" r="7533" b="4782"/>
          <a:stretch>
            <a:fillRect/>
          </a:stretch>
        </p:blipFill>
        <p:spPr bwMode="auto">
          <a:xfrm>
            <a:off x="5435600" y="1268413"/>
            <a:ext cx="2214563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WordArt 53"/>
          <p:cNvSpPr>
            <a:spLocks noChangeArrowheads="1" noChangeShapeType="1" noTextEdit="1"/>
          </p:cNvSpPr>
          <p:nvPr/>
        </p:nvSpPr>
        <p:spPr bwMode="auto">
          <a:xfrm>
            <a:off x="2484438" y="333375"/>
            <a:ext cx="417671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Кормилицы, няни.</a:t>
            </a:r>
          </a:p>
          <a:p>
            <a:pPr algn="ctr"/>
            <a:endParaRPr lang="ru-RU" sz="2400" b="1" kern="10">
              <a:ln w="9525">
                <a:solidFill>
                  <a:schemeClr val="folHlink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 descr="Юбк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260350"/>
            <a:ext cx="6337300" cy="633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110587" t="65837" r="-40594" b="427"/>
          <a:stretch>
            <a:fillRect/>
          </a:stretch>
        </p:blipFill>
        <p:spPr bwMode="auto">
          <a:xfrm rot="924757" flipH="1">
            <a:off x="3128963" y="1060450"/>
            <a:ext cx="209550" cy="4849813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56324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110587" t="65837" r="-40594" b="427"/>
          <a:stretch>
            <a:fillRect/>
          </a:stretch>
        </p:blipFill>
        <p:spPr bwMode="auto">
          <a:xfrm rot="58899" flipH="1">
            <a:off x="4210050" y="1266825"/>
            <a:ext cx="215900" cy="4824413"/>
          </a:xfrm>
          <a:prstGeom prst="rect">
            <a:avLst/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56325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110587" t="65837" r="-40594" b="427"/>
          <a:stretch>
            <a:fillRect/>
          </a:stretch>
        </p:blipFill>
        <p:spPr bwMode="auto">
          <a:xfrm rot="20683592" flipH="1">
            <a:off x="5375275" y="1143000"/>
            <a:ext cx="206375" cy="4895850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56326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/>
          <a:srcRect l="427" t="110587" r="65837" b="-40594"/>
          <a:stretch>
            <a:fillRect/>
          </a:stretch>
        </p:blipFill>
        <p:spPr bwMode="auto">
          <a:xfrm>
            <a:off x="2627313" y="2636838"/>
            <a:ext cx="3240087" cy="144462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6327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/>
          <a:srcRect l="427" t="110587" r="65837" b="-40594"/>
          <a:stretch>
            <a:fillRect/>
          </a:stretch>
        </p:blipFill>
        <p:spPr bwMode="auto">
          <a:xfrm>
            <a:off x="2195513" y="3716338"/>
            <a:ext cx="4105275" cy="144462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6328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/>
          <a:srcRect l="427" t="110587" r="65837" b="-40594"/>
          <a:stretch>
            <a:fillRect/>
          </a:stretch>
        </p:blipFill>
        <p:spPr bwMode="auto">
          <a:xfrm>
            <a:off x="1763713" y="4941888"/>
            <a:ext cx="5040312" cy="142875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6329" name="Oval 9"/>
          <p:cNvSpPr>
            <a:spLocks noChangeArrowheads="1"/>
          </p:cNvSpPr>
          <p:nvPr/>
        </p:nvSpPr>
        <p:spPr bwMode="auto">
          <a:xfrm>
            <a:off x="3132138" y="5157788"/>
            <a:ext cx="719137" cy="7191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30" name="Oval 10"/>
          <p:cNvSpPr>
            <a:spLocks noChangeArrowheads="1"/>
          </p:cNvSpPr>
          <p:nvPr/>
        </p:nvSpPr>
        <p:spPr bwMode="auto">
          <a:xfrm>
            <a:off x="3851275" y="2205038"/>
            <a:ext cx="217488" cy="2159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31" name="Oval 11"/>
          <p:cNvSpPr>
            <a:spLocks noChangeArrowheads="1"/>
          </p:cNvSpPr>
          <p:nvPr/>
        </p:nvSpPr>
        <p:spPr bwMode="auto">
          <a:xfrm>
            <a:off x="3419475" y="4221163"/>
            <a:ext cx="503238" cy="50482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32" name="Oval 12"/>
          <p:cNvSpPr>
            <a:spLocks noChangeArrowheads="1"/>
          </p:cNvSpPr>
          <p:nvPr/>
        </p:nvSpPr>
        <p:spPr bwMode="auto">
          <a:xfrm>
            <a:off x="3635375" y="3141663"/>
            <a:ext cx="360363" cy="3587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26" name="AutoShape 14"/>
          <p:cNvSpPr>
            <a:spLocks noChangeArrowheads="1"/>
          </p:cNvSpPr>
          <p:nvPr/>
        </p:nvSpPr>
        <p:spPr bwMode="auto">
          <a:xfrm>
            <a:off x="4643438" y="2276475"/>
            <a:ext cx="287337" cy="28733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27" name="AutoShape 14"/>
          <p:cNvSpPr>
            <a:spLocks noChangeArrowheads="1"/>
          </p:cNvSpPr>
          <p:nvPr/>
        </p:nvSpPr>
        <p:spPr bwMode="auto">
          <a:xfrm>
            <a:off x="4716463" y="3141663"/>
            <a:ext cx="360362" cy="4318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28" name="AutoShape 14"/>
          <p:cNvSpPr>
            <a:spLocks noChangeArrowheads="1"/>
          </p:cNvSpPr>
          <p:nvPr/>
        </p:nvSpPr>
        <p:spPr bwMode="auto">
          <a:xfrm>
            <a:off x="4716463" y="4149725"/>
            <a:ext cx="504825" cy="5048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29" name="AutoShape 14"/>
          <p:cNvSpPr>
            <a:spLocks noChangeArrowheads="1"/>
          </p:cNvSpPr>
          <p:nvPr/>
        </p:nvSpPr>
        <p:spPr bwMode="auto">
          <a:xfrm>
            <a:off x="4716463" y="5157788"/>
            <a:ext cx="719137" cy="7191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600" name="WordArt 53"/>
          <p:cNvSpPr>
            <a:spLocks noChangeArrowheads="1" noChangeShapeType="1" noTextEdit="1"/>
          </p:cNvSpPr>
          <p:nvPr/>
        </p:nvSpPr>
        <p:spPr bwMode="auto">
          <a:xfrm>
            <a:off x="5651500" y="333375"/>
            <a:ext cx="3043238" cy="10287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«Украшение ткани юбки» </a:t>
            </a:r>
          </a:p>
          <a:p>
            <a:pPr algn="ctr"/>
            <a:endParaRPr lang="ru-RU" b="1" kern="1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9" grpId="0" animBg="1"/>
      <p:bldP spid="56330" grpId="0" animBg="1"/>
      <p:bldP spid="56331" grpId="0" animBg="1"/>
      <p:bldP spid="56332" grpId="0" animBg="1"/>
      <p:bldP spid="64526" grpId="0" animBg="1"/>
      <p:bldP spid="64527" grpId="0" animBg="1"/>
      <p:bldP spid="64528" grpId="0" animBg="1"/>
      <p:bldP spid="6452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 descr="Юбк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188913"/>
            <a:ext cx="3851275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0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110587" t="65837" r="-40594" b="427"/>
          <a:stretch>
            <a:fillRect/>
          </a:stretch>
        </p:blipFill>
        <p:spPr bwMode="auto">
          <a:xfrm rot="648057">
            <a:off x="1833563" y="698500"/>
            <a:ext cx="127000" cy="3030538"/>
          </a:xfrm>
          <a:prstGeom prst="rect">
            <a:avLst/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68611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110587" t="65837" r="-40594" b="427"/>
          <a:stretch>
            <a:fillRect/>
          </a:stretch>
        </p:blipFill>
        <p:spPr bwMode="auto">
          <a:xfrm rot="-182290">
            <a:off x="2484438" y="765175"/>
            <a:ext cx="160337" cy="295275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8612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110587" t="65837" r="-40594" b="427"/>
          <a:stretch>
            <a:fillRect/>
          </a:stretch>
        </p:blipFill>
        <p:spPr bwMode="auto">
          <a:xfrm rot="-977942">
            <a:off x="3276600" y="692150"/>
            <a:ext cx="130175" cy="2967038"/>
          </a:xfrm>
          <a:prstGeom prst="rect">
            <a:avLst/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68613" name="Picture 2" descr="&amp;Ecy;&amp;lcy;&amp;iecy;&amp;mcy;&amp;iecy;&amp;ncy;&amp;t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 cstate="email"/>
          <a:srcRect r="-57019"/>
          <a:stretch>
            <a:fillRect/>
          </a:stretch>
        </p:blipFill>
        <p:spPr bwMode="auto">
          <a:xfrm rot="1209706">
            <a:off x="5508625" y="620713"/>
            <a:ext cx="360363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110587" t="65837" r="-40594" b="427"/>
          <a:stretch>
            <a:fillRect/>
          </a:stretch>
        </p:blipFill>
        <p:spPr bwMode="auto">
          <a:xfrm rot="1006057" flipH="1">
            <a:off x="5867400" y="692150"/>
            <a:ext cx="211138" cy="3379788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68615" name="Oval 20"/>
          <p:cNvSpPr>
            <a:spLocks noChangeArrowheads="1"/>
          </p:cNvSpPr>
          <p:nvPr/>
        </p:nvSpPr>
        <p:spPr bwMode="auto">
          <a:xfrm>
            <a:off x="2987675" y="3284538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6" name="Oval 20"/>
          <p:cNvSpPr>
            <a:spLocks noChangeArrowheads="1"/>
          </p:cNvSpPr>
          <p:nvPr/>
        </p:nvSpPr>
        <p:spPr bwMode="auto">
          <a:xfrm>
            <a:off x="2916238" y="2636838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7" name="Oval 20"/>
          <p:cNvSpPr>
            <a:spLocks noChangeArrowheads="1"/>
          </p:cNvSpPr>
          <p:nvPr/>
        </p:nvSpPr>
        <p:spPr bwMode="auto">
          <a:xfrm>
            <a:off x="2771775" y="1989138"/>
            <a:ext cx="144463" cy="142875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8" name="Oval 20"/>
          <p:cNvSpPr>
            <a:spLocks noChangeArrowheads="1"/>
          </p:cNvSpPr>
          <p:nvPr/>
        </p:nvSpPr>
        <p:spPr bwMode="auto">
          <a:xfrm>
            <a:off x="2051050" y="3284538"/>
            <a:ext cx="215900" cy="215900"/>
          </a:xfrm>
          <a:prstGeom prst="ellipse">
            <a:avLst/>
          </a:prstGeom>
          <a:solidFill>
            <a:srgbClr val="000080"/>
          </a:solidFill>
          <a:ln w="952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9" name="Oval 20"/>
          <p:cNvSpPr>
            <a:spLocks noChangeArrowheads="1"/>
          </p:cNvSpPr>
          <p:nvPr/>
        </p:nvSpPr>
        <p:spPr bwMode="auto">
          <a:xfrm>
            <a:off x="2051050" y="2636838"/>
            <a:ext cx="215900" cy="215900"/>
          </a:xfrm>
          <a:prstGeom prst="ellipse">
            <a:avLst/>
          </a:prstGeom>
          <a:solidFill>
            <a:srgbClr val="000080"/>
          </a:solidFill>
          <a:ln w="952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20" name="Oval 20"/>
          <p:cNvSpPr>
            <a:spLocks noChangeArrowheads="1"/>
          </p:cNvSpPr>
          <p:nvPr/>
        </p:nvSpPr>
        <p:spPr bwMode="auto">
          <a:xfrm>
            <a:off x="2195513" y="1412875"/>
            <a:ext cx="144462" cy="142875"/>
          </a:xfrm>
          <a:prstGeom prst="ellipse">
            <a:avLst/>
          </a:prstGeom>
          <a:solidFill>
            <a:srgbClr val="000080"/>
          </a:solidFill>
          <a:ln w="952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21" name="Oval 20"/>
          <p:cNvSpPr>
            <a:spLocks noChangeArrowheads="1"/>
          </p:cNvSpPr>
          <p:nvPr/>
        </p:nvSpPr>
        <p:spPr bwMode="auto">
          <a:xfrm>
            <a:off x="2124075" y="1989138"/>
            <a:ext cx="144463" cy="142875"/>
          </a:xfrm>
          <a:prstGeom prst="ellipse">
            <a:avLst/>
          </a:prstGeom>
          <a:solidFill>
            <a:srgbClr val="000080"/>
          </a:solidFill>
          <a:ln w="952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22" name="Oval 20"/>
          <p:cNvSpPr>
            <a:spLocks noChangeArrowheads="1"/>
          </p:cNvSpPr>
          <p:nvPr/>
        </p:nvSpPr>
        <p:spPr bwMode="auto">
          <a:xfrm>
            <a:off x="2700338" y="1412875"/>
            <a:ext cx="144462" cy="142875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23" name="Oval 20"/>
          <p:cNvSpPr>
            <a:spLocks noChangeArrowheads="1"/>
          </p:cNvSpPr>
          <p:nvPr/>
        </p:nvSpPr>
        <p:spPr bwMode="auto">
          <a:xfrm>
            <a:off x="1692275" y="1268413"/>
            <a:ext cx="144463" cy="142875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24" name="Oval 20"/>
          <p:cNvSpPr>
            <a:spLocks noChangeArrowheads="1"/>
          </p:cNvSpPr>
          <p:nvPr/>
        </p:nvSpPr>
        <p:spPr bwMode="auto">
          <a:xfrm>
            <a:off x="1476375" y="1916113"/>
            <a:ext cx="144463" cy="142875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25" name="Oval 20"/>
          <p:cNvSpPr>
            <a:spLocks noChangeArrowheads="1"/>
          </p:cNvSpPr>
          <p:nvPr/>
        </p:nvSpPr>
        <p:spPr bwMode="auto">
          <a:xfrm>
            <a:off x="1258888" y="2492375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26" name="Oval 20"/>
          <p:cNvSpPr>
            <a:spLocks noChangeArrowheads="1"/>
          </p:cNvSpPr>
          <p:nvPr/>
        </p:nvSpPr>
        <p:spPr bwMode="auto">
          <a:xfrm>
            <a:off x="1116013" y="3141663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8627" name="Picture 2" descr="Юбка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8" y="188913"/>
            <a:ext cx="4176712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8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110587" t="65837" r="-40594" b="427"/>
          <a:stretch>
            <a:fillRect/>
          </a:stretch>
        </p:blipFill>
        <p:spPr bwMode="auto">
          <a:xfrm rot="20722766" flipH="1">
            <a:off x="7442200" y="777875"/>
            <a:ext cx="153988" cy="3184525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68629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110587" t="65837" r="-40594" b="427"/>
          <a:stretch>
            <a:fillRect/>
          </a:stretch>
        </p:blipFill>
        <p:spPr bwMode="auto">
          <a:xfrm>
            <a:off x="6659563" y="836613"/>
            <a:ext cx="144462" cy="3168650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68630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110587" t="65837" r="-40594" b="427"/>
          <a:stretch>
            <a:fillRect/>
          </a:stretch>
        </p:blipFill>
        <p:spPr bwMode="auto">
          <a:xfrm rot="1132299">
            <a:off x="5865813" y="628650"/>
            <a:ext cx="142875" cy="3233738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68631" name="Picture 2" descr="&amp;Ecy;&amp;lcy;&amp;iecy;&amp;mcy;&amp;iecy;&amp;ncy;&amp;tcy; &amp;rcy;&amp;ocy;&amp;scy;&amp;pcy;&amp;icy;&amp;scy;&amp;icy;"/>
          <p:cNvPicPr>
            <a:picLocks noChangeAspect="1" noChangeArrowheads="1"/>
          </p:cNvPicPr>
          <p:nvPr/>
        </p:nvPicPr>
        <p:blipFill>
          <a:blip r:embed="rId6" cstate="email"/>
          <a:srcRect r="-56174"/>
          <a:stretch>
            <a:fillRect/>
          </a:stretch>
        </p:blipFill>
        <p:spPr bwMode="auto">
          <a:xfrm rot="9792063">
            <a:off x="7594600" y="765175"/>
            <a:ext cx="32543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2" name="Picture 2" descr="&amp;Ecy;&amp;lcy;&amp;iecy;&amp;mcy;&amp;iecy;&amp;ncy;&amp;tcy; &amp;rcy;&amp;ocy;&amp;scy;&amp;pcy;&amp;icy;&amp;scy;&amp;icy;"/>
          <p:cNvPicPr>
            <a:picLocks noChangeAspect="1" noChangeArrowheads="1"/>
          </p:cNvPicPr>
          <p:nvPr/>
        </p:nvPicPr>
        <p:blipFill>
          <a:blip r:embed="rId7" cstate="email"/>
          <a:srcRect r="-57270"/>
          <a:stretch>
            <a:fillRect/>
          </a:stretch>
        </p:blipFill>
        <p:spPr bwMode="auto">
          <a:xfrm rot="-9580794">
            <a:off x="5430838" y="690563"/>
            <a:ext cx="361950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3" name="Picture 2" descr="&amp;Ecy;&amp;lcy;&amp;iecy;&amp;mcy;&amp;iecy;&amp;ncy;&amp;tcy; &amp;rcy;&amp;ocy;&amp;scy;&amp;pcy;&amp;icy;&amp;scy;&amp;icy;"/>
          <p:cNvPicPr>
            <a:picLocks noChangeAspect="1" noChangeArrowheads="1"/>
          </p:cNvPicPr>
          <p:nvPr/>
        </p:nvPicPr>
        <p:blipFill>
          <a:blip r:embed="rId8" cstate="email"/>
          <a:srcRect r="-56750"/>
          <a:stretch>
            <a:fillRect/>
          </a:stretch>
        </p:blipFill>
        <p:spPr bwMode="auto">
          <a:xfrm rot="820430">
            <a:off x="6083300" y="836613"/>
            <a:ext cx="433388" cy="316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4" name="Picture 2" descr="&amp;Ecy;&amp;lcy;&amp;iecy;&amp;mcy;&amp;iecy;&amp;ncy;&amp;tcy; &amp;rcy;&amp;ocy;&amp;scy;&amp;pcy;&amp;icy;&amp;scy;&amp;icy;"/>
          <p:cNvPicPr>
            <a:picLocks noChangeAspect="1" noChangeArrowheads="1"/>
          </p:cNvPicPr>
          <p:nvPr/>
        </p:nvPicPr>
        <p:blipFill>
          <a:blip r:embed="rId9" cstate="email"/>
          <a:srcRect l="-56185"/>
          <a:stretch>
            <a:fillRect/>
          </a:stretch>
        </p:blipFill>
        <p:spPr bwMode="auto">
          <a:xfrm>
            <a:off x="6804025" y="836613"/>
            <a:ext cx="369888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35" name="Oval 20"/>
          <p:cNvSpPr>
            <a:spLocks noChangeArrowheads="1"/>
          </p:cNvSpPr>
          <p:nvPr/>
        </p:nvSpPr>
        <p:spPr bwMode="auto">
          <a:xfrm>
            <a:off x="3203575" y="1484313"/>
            <a:ext cx="144463" cy="142875"/>
          </a:xfrm>
          <a:prstGeom prst="ellipse">
            <a:avLst/>
          </a:prstGeom>
          <a:solidFill>
            <a:srgbClr val="000080"/>
          </a:solidFill>
          <a:ln w="952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36" name="Oval 20"/>
          <p:cNvSpPr>
            <a:spLocks noChangeArrowheads="1"/>
          </p:cNvSpPr>
          <p:nvPr/>
        </p:nvSpPr>
        <p:spPr bwMode="auto">
          <a:xfrm>
            <a:off x="3419475" y="1916113"/>
            <a:ext cx="144463" cy="142875"/>
          </a:xfrm>
          <a:prstGeom prst="ellipse">
            <a:avLst/>
          </a:prstGeom>
          <a:solidFill>
            <a:srgbClr val="000080"/>
          </a:solidFill>
          <a:ln w="952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37" name="Oval 20"/>
          <p:cNvSpPr>
            <a:spLocks noChangeArrowheads="1"/>
          </p:cNvSpPr>
          <p:nvPr/>
        </p:nvSpPr>
        <p:spPr bwMode="auto">
          <a:xfrm>
            <a:off x="3563938" y="2492375"/>
            <a:ext cx="215900" cy="215900"/>
          </a:xfrm>
          <a:prstGeom prst="ellipse">
            <a:avLst/>
          </a:prstGeom>
          <a:solidFill>
            <a:srgbClr val="000080"/>
          </a:solidFill>
          <a:ln w="952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38" name="Oval 20"/>
          <p:cNvSpPr>
            <a:spLocks noChangeArrowheads="1"/>
          </p:cNvSpPr>
          <p:nvPr/>
        </p:nvSpPr>
        <p:spPr bwMode="auto">
          <a:xfrm>
            <a:off x="3563938" y="2492375"/>
            <a:ext cx="215900" cy="215900"/>
          </a:xfrm>
          <a:prstGeom prst="ellipse">
            <a:avLst/>
          </a:prstGeom>
          <a:solidFill>
            <a:srgbClr val="000080"/>
          </a:solidFill>
          <a:ln w="952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39" name="Oval 20"/>
          <p:cNvSpPr>
            <a:spLocks noChangeArrowheads="1"/>
          </p:cNvSpPr>
          <p:nvPr/>
        </p:nvSpPr>
        <p:spPr bwMode="auto">
          <a:xfrm>
            <a:off x="3779838" y="3141663"/>
            <a:ext cx="215900" cy="215900"/>
          </a:xfrm>
          <a:prstGeom prst="ellipse">
            <a:avLst/>
          </a:prstGeom>
          <a:solidFill>
            <a:srgbClr val="000080"/>
          </a:solidFill>
          <a:ln w="952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40" name="WordArt 53"/>
          <p:cNvSpPr>
            <a:spLocks noChangeArrowheads="1" noChangeShapeType="1" noTextEdit="1"/>
          </p:cNvSpPr>
          <p:nvPr/>
        </p:nvSpPr>
        <p:spPr bwMode="auto">
          <a:xfrm>
            <a:off x="1042988" y="4868863"/>
            <a:ext cx="7129462" cy="18002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«Украшение ткани юбки» </a:t>
            </a:r>
          </a:p>
          <a:p>
            <a:pPr algn="ctr"/>
            <a:endParaRPr lang="ru-RU" sz="2400" b="1" kern="1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ChangeArrowheads="1"/>
          </p:cNvSpPr>
          <p:nvPr/>
        </p:nvSpPr>
        <p:spPr bwMode="auto">
          <a:xfrm>
            <a:off x="611188" y="1811338"/>
            <a:ext cx="77835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b="1">
                <a:solidFill>
                  <a:srgbClr val="990000"/>
                </a:solidFill>
                <a:latin typeface="Times New Roman" pitchFamily="18" charset="0"/>
                <a:cs typeface="Arial" charset="0"/>
              </a:rPr>
              <a:t>Мы капусту рубим (резкие движения руками)</a:t>
            </a:r>
          </a:p>
          <a:p>
            <a:pPr algn="ctr"/>
            <a:r>
              <a:rPr lang="ru-RU" sz="2400" b="1">
                <a:solidFill>
                  <a:srgbClr val="990000"/>
                </a:solidFill>
                <a:latin typeface="Times New Roman" pitchFamily="18" charset="0"/>
                <a:cs typeface="Arial" charset="0"/>
              </a:rPr>
              <a:t>      Мы капусту жмем (сжимание - разжимание рук)</a:t>
            </a:r>
          </a:p>
          <a:p>
            <a:pPr algn="ctr"/>
            <a:r>
              <a:rPr lang="ru-RU" sz="2400" b="1">
                <a:solidFill>
                  <a:srgbClr val="990000"/>
                </a:solidFill>
                <a:latin typeface="Times New Roman" pitchFamily="18" charset="0"/>
                <a:cs typeface="Arial" charset="0"/>
              </a:rPr>
              <a:t>      Мы капусту солим (имитация)</a:t>
            </a:r>
          </a:p>
          <a:p>
            <a:pPr algn="ctr"/>
            <a:r>
              <a:rPr lang="ru-RU" sz="2400" b="1">
                <a:solidFill>
                  <a:srgbClr val="990000"/>
                </a:solidFill>
                <a:latin typeface="Times New Roman" pitchFamily="18" charset="0"/>
                <a:cs typeface="Arial" charset="0"/>
              </a:rPr>
              <a:t>      Сок капустный пьем (имитация).</a:t>
            </a:r>
          </a:p>
        </p:txBody>
      </p:sp>
      <p:pic>
        <p:nvPicPr>
          <p:cNvPr id="29722" name="Picture 26" descr="капу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933825"/>
            <a:ext cx="2087563" cy="20177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" name="Picture 26" descr="капу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4005263"/>
            <a:ext cx="2087563" cy="20177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" name="Picture 26" descr="капу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4076700"/>
            <a:ext cx="2087562" cy="20177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69637" name="Rectangle 6"/>
          <p:cNvSpPr>
            <a:spLocks noChangeArrowheads="1"/>
          </p:cNvSpPr>
          <p:nvPr/>
        </p:nvSpPr>
        <p:spPr bwMode="auto">
          <a:xfrm>
            <a:off x="2627313" y="692150"/>
            <a:ext cx="47482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990000"/>
                </a:solidFill>
                <a:latin typeface="Times New Roman" pitchFamily="18" charset="0"/>
                <a:cs typeface="Arial" charset="0"/>
              </a:rPr>
              <a:t>Пальчиковая гимнастика</a:t>
            </a:r>
            <a:r>
              <a:rPr lang="ru-RU" sz="2800" b="1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: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Рисунок 9" descr="кичточка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A"/>
              </a:clrFrom>
              <a:clrTo>
                <a:srgbClr val="FF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151489">
            <a:off x="7059613" y="2209800"/>
            <a:ext cx="12223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8" name="Рисунок 13" descr="guash_klasika_12 копия.gi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2420938"/>
            <a:ext cx="2519363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6" descr="kraski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2276475"/>
            <a:ext cx="2413000" cy="1809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70660" name="WordArt 53"/>
          <p:cNvSpPr>
            <a:spLocks noChangeArrowheads="1" noChangeShapeType="1" noTextEdit="1"/>
          </p:cNvSpPr>
          <p:nvPr/>
        </p:nvSpPr>
        <p:spPr bwMode="auto">
          <a:xfrm>
            <a:off x="1908175" y="549275"/>
            <a:ext cx="5689600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Что нам потребуется?</a:t>
            </a:r>
          </a:p>
          <a:p>
            <a:pPr algn="ctr"/>
            <a:endParaRPr lang="ru-RU" sz="2000" b="1" kern="1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9637" name="WordArt 53"/>
          <p:cNvSpPr>
            <a:spLocks noChangeArrowheads="1" noChangeShapeType="1" noTextEdit="1"/>
          </p:cNvSpPr>
          <p:nvPr/>
        </p:nvSpPr>
        <p:spPr bwMode="auto">
          <a:xfrm>
            <a:off x="1331913" y="1196975"/>
            <a:ext cx="6696075" cy="1295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 ещё хорошее настроение и ваша фантазия</a:t>
            </a:r>
          </a:p>
          <a:p>
            <a:pPr algn="ctr"/>
            <a:endParaRPr lang="ru-RU" sz="2000" b="1" kern="10">
              <a:ln w="9525">
                <a:solidFill>
                  <a:srgbClr val="800080"/>
                </a:solidFill>
                <a:round/>
                <a:headEnd/>
                <a:tailEnd/>
              </a:ln>
              <a:solidFill>
                <a:srgbClr val="80008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0662" name="Рисунок 4" descr="http://krym.vdoske.com/uploads/photos/prodam-salfetki-bumazhnye-viva-kubanskaya-bumazhnaya-fabrika-1401130512v4o5e8s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5650" y="4724400"/>
            <a:ext cx="38608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3" name="Рисунок 1" descr="http://www.allmystery.de/i/tTygpuj_pic-wasser-0001.jpg"/>
          <p:cNvPicPr>
            <a:picLocks noChangeAspect="1" noChangeArrowheads="1"/>
          </p:cNvPicPr>
          <p:nvPr/>
        </p:nvPicPr>
        <p:blipFill>
          <a:blip r:embed="rId6" cstate="email">
            <a:lum bright="18000"/>
          </a:blip>
          <a:srcRect/>
          <a:stretch>
            <a:fillRect/>
          </a:stretch>
        </p:blipFill>
        <p:spPr bwMode="auto">
          <a:xfrm>
            <a:off x="5435600" y="4437063"/>
            <a:ext cx="15938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Oval 2"/>
          <p:cNvSpPr>
            <a:spLocks noChangeArrowheads="1"/>
          </p:cNvSpPr>
          <p:nvPr/>
        </p:nvSpPr>
        <p:spPr bwMode="auto">
          <a:xfrm rot="-2379007">
            <a:off x="3276600" y="1844675"/>
            <a:ext cx="4203700" cy="4198938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3491" name="Рисунок 1" descr="http://i676.photobucket.com/albums/vv123/gosse_photo/Brush-icon_zps7845106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65915">
            <a:off x="1331913" y="1196975"/>
            <a:ext cx="17335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Rectangle 5"/>
          <p:cNvSpPr>
            <a:spLocks noChangeArrowheads="1"/>
          </p:cNvSpPr>
          <p:nvPr/>
        </p:nvSpPr>
        <p:spPr bwMode="auto">
          <a:xfrm>
            <a:off x="1042988" y="311150"/>
            <a:ext cx="76533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Times New Roman" pitchFamily="18" charset="0"/>
              </a:rPr>
              <a:t>рисовать  круг неотрывным движением руки всем ворсом кисти</a:t>
            </a:r>
          </a:p>
        </p:txBody>
      </p:sp>
      <p:sp>
        <p:nvSpPr>
          <p:cNvPr id="71684" name="Text Box 5"/>
          <p:cNvSpPr txBox="1">
            <a:spLocks noChangeArrowheads="1"/>
          </p:cNvSpPr>
          <p:nvPr/>
        </p:nvSpPr>
        <p:spPr bwMode="auto">
          <a:xfrm>
            <a:off x="1619250" y="260350"/>
            <a:ext cx="643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Рисовать круг неотрывным движением руки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Oval 2"/>
          <p:cNvSpPr>
            <a:spLocks noChangeArrowheads="1"/>
          </p:cNvSpPr>
          <p:nvPr/>
        </p:nvSpPr>
        <p:spPr bwMode="auto">
          <a:xfrm rot="-2379007">
            <a:off x="2843213" y="1412875"/>
            <a:ext cx="4203700" cy="4198938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4515" name="Рисунок 1" descr="http://i676.photobucket.com/albums/vv123/gosse_photo/Brush-icon_zps7845106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65915">
            <a:off x="3851275" y="-171450"/>
            <a:ext cx="1590675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Text Box 5"/>
          <p:cNvSpPr txBox="1">
            <a:spLocks noChangeArrowheads="1"/>
          </p:cNvSpPr>
          <p:nvPr/>
        </p:nvSpPr>
        <p:spPr bwMode="auto">
          <a:xfrm>
            <a:off x="179388" y="908050"/>
            <a:ext cx="4410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Кистью плашмя закрашиваем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26 0.16504 L 0.02326 0.498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9" dur="2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Рисунок 1" descr="http://i676.photobucket.com/albums/vv123/gosse_photo/Brush-icon_zps7845106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65915">
            <a:off x="1908175" y="333375"/>
            <a:ext cx="17335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65837" t="-40594" r="427" b="110587"/>
          <a:stretch>
            <a:fillRect/>
          </a:stretch>
        </p:blipFill>
        <p:spPr bwMode="auto">
          <a:xfrm>
            <a:off x="971550" y="5734050"/>
            <a:ext cx="4421188" cy="141288"/>
          </a:xfrm>
          <a:prstGeom prst="rect">
            <a:avLst/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73731" name="Rectangle 5"/>
          <p:cNvSpPr>
            <a:spLocks noChangeArrowheads="1"/>
          </p:cNvSpPr>
          <p:nvPr/>
        </p:nvSpPr>
        <p:spPr bwMode="auto">
          <a:xfrm>
            <a:off x="1116013" y="333375"/>
            <a:ext cx="7577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Концом кисти рисуем</a:t>
            </a:r>
            <a:r>
              <a:rPr lang="ru-RU" sz="2000" b="1"/>
              <a:t> </a:t>
            </a:r>
            <a:r>
              <a:rPr lang="ru-RU" sz="2000" b="1">
                <a:latin typeface="Times New Roman" pitchFamily="18" charset="0"/>
              </a:rPr>
              <a:t>без отрыва</a:t>
            </a:r>
            <a:r>
              <a:rPr lang="ru-RU" sz="2000" b="1"/>
              <a:t> </a:t>
            </a:r>
            <a:r>
              <a:rPr lang="ru-RU" sz="2000" b="1">
                <a:latin typeface="Times New Roman" pitchFamily="18" charset="0"/>
              </a:rPr>
              <a:t> прямые линии слева направо</a:t>
            </a:r>
          </a:p>
        </p:txBody>
      </p:sp>
      <p:pic>
        <p:nvPicPr>
          <p:cNvPr id="2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65837" t="-40594" r="427" b="110587"/>
          <a:stretch>
            <a:fillRect/>
          </a:stretch>
        </p:blipFill>
        <p:spPr bwMode="auto">
          <a:xfrm>
            <a:off x="4284663" y="1125538"/>
            <a:ext cx="4421187" cy="141287"/>
          </a:xfrm>
          <a:prstGeom prst="rect">
            <a:avLst/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3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65837" t="-40594" r="427" b="110587"/>
          <a:stretch>
            <a:fillRect/>
          </a:stretch>
        </p:blipFill>
        <p:spPr bwMode="auto">
          <a:xfrm>
            <a:off x="4284663" y="1628775"/>
            <a:ext cx="4421187" cy="141288"/>
          </a:xfrm>
          <a:prstGeom prst="rect">
            <a:avLst/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4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3"/>
          <a:srcRect l="65837" t="-40594" r="427" b="110587"/>
          <a:stretch>
            <a:fillRect/>
          </a:stretch>
        </p:blipFill>
        <p:spPr bwMode="auto">
          <a:xfrm>
            <a:off x="4284663" y="2133600"/>
            <a:ext cx="4421187" cy="141288"/>
          </a:xfrm>
          <a:prstGeom prst="rect">
            <a:avLst/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941 0.35718 L 0.27518 0.357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Содержимое 3" descr="0_1549e_2bf2e79c_XL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713" y="1735138"/>
            <a:ext cx="5688012" cy="477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2124075" y="15573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>
              <a:latin typeface="Times New Roman" pitchFamily="18" charset="0"/>
            </a:endParaRP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369888" y="261938"/>
            <a:ext cx="741203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chemeClr val="accent2"/>
                </a:solidFill>
                <a:latin typeface="Times New Roman" pitchFamily="18" charset="0"/>
              </a:rPr>
              <a:t>Чем знаменито Дымково?</a:t>
            </a:r>
          </a:p>
          <a:p>
            <a:pPr algn="ctr"/>
            <a:r>
              <a:rPr lang="ru-RU" b="1">
                <a:latin typeface="Times New Roman" pitchFamily="18" charset="0"/>
              </a:rPr>
              <a:t>           Игрушкою своей! В ней нету цвета дымного, что серости серей.</a:t>
            </a:r>
          </a:p>
          <a:p>
            <a:pPr algn="ctr"/>
            <a:r>
              <a:rPr lang="ru-RU" b="1">
                <a:latin typeface="Times New Roman" pitchFamily="18" charset="0"/>
              </a:rPr>
              <a:t>В ней что-то есть от радуги, от капельки росы, </a:t>
            </a:r>
          </a:p>
          <a:p>
            <a:pPr algn="ctr"/>
            <a:r>
              <a:rPr lang="ru-RU" b="1">
                <a:latin typeface="Times New Roman" pitchFamily="18" charset="0"/>
              </a:rPr>
              <a:t>в ней  что-то есть от радости,</a:t>
            </a:r>
          </a:p>
          <a:p>
            <a:pPr algn="ctr"/>
            <a:r>
              <a:rPr lang="ru-RU" b="1">
                <a:latin typeface="Times New Roman" pitchFamily="18" charset="0"/>
              </a:rPr>
              <a:t>Гремящей как басы!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2"/>
          <a:srcRect l="110587" t="65837" r="-40594" b="427"/>
          <a:stretch>
            <a:fillRect/>
          </a:stretch>
        </p:blipFill>
        <p:spPr bwMode="auto">
          <a:xfrm>
            <a:off x="1763713" y="1268413"/>
            <a:ext cx="144462" cy="4549775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66563" name="Рисунок 1" descr="http://i676.photobucket.com/albums/vv123/gosse_photo/Brush-icon_zps7845106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850282">
            <a:off x="3680619" y="719931"/>
            <a:ext cx="1619250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Rectangle 5"/>
          <p:cNvSpPr>
            <a:spLocks noChangeArrowheads="1"/>
          </p:cNvSpPr>
          <p:nvPr/>
        </p:nvSpPr>
        <p:spPr bwMode="auto">
          <a:xfrm>
            <a:off x="1403350" y="333375"/>
            <a:ext cx="7269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accent2"/>
                </a:solidFill>
                <a:latin typeface="Times New Roman" pitchFamily="18" charset="0"/>
              </a:rPr>
              <a:t>Концом кисти рисуем без отрыва  прямые линии сверху вниз</a:t>
            </a:r>
          </a:p>
        </p:txBody>
      </p:sp>
      <p:pic>
        <p:nvPicPr>
          <p:cNvPr id="2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2"/>
          <a:srcRect l="110587" t="65837" r="-40594" b="427"/>
          <a:stretch>
            <a:fillRect/>
          </a:stretch>
        </p:blipFill>
        <p:spPr bwMode="auto">
          <a:xfrm>
            <a:off x="5940425" y="1268413"/>
            <a:ext cx="144463" cy="4549775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3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2"/>
          <a:srcRect l="110587" t="65837" r="-40594" b="427"/>
          <a:stretch>
            <a:fillRect/>
          </a:stretch>
        </p:blipFill>
        <p:spPr bwMode="auto">
          <a:xfrm>
            <a:off x="6516688" y="1268413"/>
            <a:ext cx="144462" cy="4549775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4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2"/>
          <a:srcRect l="110587" t="65837" r="-40594" b="427"/>
          <a:stretch>
            <a:fillRect/>
          </a:stretch>
        </p:blipFill>
        <p:spPr bwMode="auto">
          <a:xfrm>
            <a:off x="7092950" y="1268413"/>
            <a:ext cx="144463" cy="4549775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642 0.02893 L -0.15642 0.55393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&amp;Ecy;&amp;lcy;&amp;iecy;&amp;mcy;&amp;iecy;&amp;ncy;&amp;tcy; &amp;rcy;&amp;ocy;&amp;scy;&amp;pcy;&amp;icy;&amp;scy;&amp;icy;"/>
          <p:cNvPicPr>
            <a:picLocks noChangeAspect="1" noChangeArrowheads="1"/>
          </p:cNvPicPr>
          <p:nvPr/>
        </p:nvPicPr>
        <p:blipFill>
          <a:blip r:embed="rId2"/>
          <a:srcRect t="-56667"/>
          <a:stretch>
            <a:fillRect/>
          </a:stretch>
        </p:blipFill>
        <p:spPr bwMode="auto">
          <a:xfrm>
            <a:off x="323850" y="4221163"/>
            <a:ext cx="8208963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Рисунок 1" descr="http://i676.photobucket.com/albums/vv123/gosse_photo/Brush-icon_zps7845106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865915">
            <a:off x="250825" y="1052513"/>
            <a:ext cx="19431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4"/>
          <a:srcRect l="-4767"/>
          <a:stretch>
            <a:fillRect/>
          </a:stretch>
        </p:blipFill>
        <p:spPr bwMode="auto">
          <a:xfrm>
            <a:off x="395288" y="5921375"/>
            <a:ext cx="7777162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0" name="Rectangle 6"/>
          <p:cNvSpPr>
            <a:spLocks noChangeArrowheads="1"/>
          </p:cNvSpPr>
          <p:nvPr/>
        </p:nvSpPr>
        <p:spPr bwMode="auto">
          <a:xfrm>
            <a:off x="1403350" y="333375"/>
            <a:ext cx="6192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accent2"/>
                </a:solidFill>
                <a:latin typeface="Times New Roman" pitchFamily="18" charset="0"/>
              </a:rPr>
              <a:t>Концом кисти рисуем без отрыва  волнистые линии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78 0.14421 C 0.03021 0.14838 0.05365 0.16597 0.06337 0.17176 C 0.07309 0.17778 0.07535 0.17986 0.08646 0.17986 C 0.09497 0.17986 0.10938 0.17176 0.1309 0.17176 C 0.15243 0.17176 0.19184 0.18773 0.21597 0.17986 C 0.23958 0.17986 0.26788 0.15695 0.27622 0.125 C 0.30712 0.11574 0.36979 0.11574 0.40139 0.125 C 0.41337 0.15695 0.43698 0.17986 0.4658 0.17986 C 0.49358 0.17986 0.51823 0.15695 0.53004 0.125 C 0.56146 0.11574 0.62292 0.11574 0.65451 0.125 C 0.66285 0.15695 0.68733 0.17986 0.71979 0.17986 C 0.74774 0.17986 0.77153 0.15695 0.79149 0.13958 " pathEditMode="relative" rAng="0" ptsTypes="fafaffffffff">
                                      <p:cBhvr>
                                        <p:cTn id="6" dur="3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Рисунок 1" descr="http://i676.photobucket.com/albums/vv123/gosse_photo/Brush-icon_zps7845106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65915">
            <a:off x="755650" y="1052513"/>
            <a:ext cx="19431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2" name="Oval 4"/>
          <p:cNvSpPr>
            <a:spLocks noChangeArrowheads="1"/>
          </p:cNvSpPr>
          <p:nvPr/>
        </p:nvSpPr>
        <p:spPr bwMode="auto">
          <a:xfrm rot="-2379007">
            <a:off x="1687513" y="4049713"/>
            <a:ext cx="390525" cy="398462"/>
          </a:xfrm>
          <a:prstGeom prst="ellipse">
            <a:avLst/>
          </a:prstGeom>
          <a:solidFill>
            <a:srgbClr val="008000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3" name="Oval 5"/>
          <p:cNvSpPr>
            <a:spLocks noChangeArrowheads="1"/>
          </p:cNvSpPr>
          <p:nvPr/>
        </p:nvSpPr>
        <p:spPr bwMode="auto">
          <a:xfrm rot="-2379007">
            <a:off x="2627313" y="3933825"/>
            <a:ext cx="390525" cy="398463"/>
          </a:xfrm>
          <a:prstGeom prst="ellipse">
            <a:avLst/>
          </a:prstGeom>
          <a:solidFill>
            <a:srgbClr val="008000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8614" name="Рисунок 1" descr="http://i676.photobucket.com/albums/vv123/gosse_photo/Brush-icon_zps7845106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65915">
            <a:off x="1547813" y="908050"/>
            <a:ext cx="19431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5" name="Рисунок 1" descr="http://i676.photobucket.com/albums/vv123/gosse_photo/Brush-icon_zps7845106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65915">
            <a:off x="2411413" y="692150"/>
            <a:ext cx="19431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6" name="Oval 8"/>
          <p:cNvSpPr>
            <a:spLocks noChangeArrowheads="1"/>
          </p:cNvSpPr>
          <p:nvPr/>
        </p:nvSpPr>
        <p:spPr bwMode="auto">
          <a:xfrm rot="-2379007">
            <a:off x="3563938" y="3716338"/>
            <a:ext cx="390525" cy="398462"/>
          </a:xfrm>
          <a:prstGeom prst="ellipse">
            <a:avLst/>
          </a:prstGeom>
          <a:solidFill>
            <a:srgbClr val="008000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6807" name="Rectangle 9"/>
          <p:cNvSpPr>
            <a:spLocks noChangeArrowheads="1"/>
          </p:cNvSpPr>
          <p:nvPr/>
        </p:nvSpPr>
        <p:spPr bwMode="auto">
          <a:xfrm>
            <a:off x="4284663" y="404813"/>
            <a:ext cx="345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Концом кисти рисуем точки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animBg="1"/>
      <p:bldP spid="68613" grpId="0" animBg="1"/>
      <p:bldP spid="6861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2" descr="РАСКРАСИТЬ  детя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92425" y="188913"/>
            <a:ext cx="3486150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/>
          <a:srcRect l="110587" t="65837" r="-40594" b="427"/>
          <a:stretch>
            <a:fillRect/>
          </a:stretch>
        </p:blipFill>
        <p:spPr bwMode="auto">
          <a:xfrm rot="21544199" flipH="1">
            <a:off x="4641850" y="3641725"/>
            <a:ext cx="136525" cy="252095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/>
          <a:srcRect l="110587" t="65837" r="-40594" b="427"/>
          <a:stretch>
            <a:fillRect/>
          </a:stretch>
        </p:blipFill>
        <p:spPr bwMode="auto">
          <a:xfrm rot="20314228" flipH="1">
            <a:off x="5360988" y="3476625"/>
            <a:ext cx="117475" cy="2387600"/>
          </a:xfrm>
          <a:prstGeom prst="rect">
            <a:avLst/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98311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/>
          <a:srcRect l="110587" t="65837" r="-40594" b="427"/>
          <a:stretch>
            <a:fillRect/>
          </a:stretch>
        </p:blipFill>
        <p:spPr bwMode="auto">
          <a:xfrm rot="1384668" flipH="1">
            <a:off x="3709988" y="3484563"/>
            <a:ext cx="142875" cy="2406650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64527" name="AutoShape 14"/>
          <p:cNvSpPr>
            <a:spLocks noChangeArrowheads="1"/>
          </p:cNvSpPr>
          <p:nvPr/>
        </p:nvSpPr>
        <p:spPr bwMode="auto">
          <a:xfrm>
            <a:off x="4140200" y="4221163"/>
            <a:ext cx="287338" cy="3603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14"/>
          <p:cNvSpPr>
            <a:spLocks noChangeArrowheads="1"/>
          </p:cNvSpPr>
          <p:nvPr/>
        </p:nvSpPr>
        <p:spPr bwMode="auto">
          <a:xfrm>
            <a:off x="3779838" y="5516563"/>
            <a:ext cx="504825" cy="5032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7831" name="Oval 11"/>
          <p:cNvSpPr>
            <a:spLocks noChangeArrowheads="1"/>
          </p:cNvSpPr>
          <p:nvPr/>
        </p:nvSpPr>
        <p:spPr bwMode="auto">
          <a:xfrm>
            <a:off x="7740650" y="4868863"/>
            <a:ext cx="288925" cy="287337"/>
          </a:xfrm>
          <a:prstGeom prst="ellipse">
            <a:avLst/>
          </a:pr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7832" name="Oval 11"/>
          <p:cNvSpPr>
            <a:spLocks noChangeArrowheads="1"/>
          </p:cNvSpPr>
          <p:nvPr/>
        </p:nvSpPr>
        <p:spPr bwMode="auto">
          <a:xfrm>
            <a:off x="6877050" y="5300663"/>
            <a:ext cx="288925" cy="287337"/>
          </a:xfrm>
          <a:prstGeom prst="ellipse">
            <a:avLst/>
          </a:pr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7833" name="Picture 2" descr="РАСКРАСИТЬ  детям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99188" y="908050"/>
            <a:ext cx="2944812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4" name="Picture 2" descr="РАСКРАСИТЬ  детям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836613"/>
            <a:ext cx="2944813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/>
          <a:srcRect l="110587" t="65837" r="-40594" b="427"/>
          <a:stretch>
            <a:fillRect/>
          </a:stretch>
        </p:blipFill>
        <p:spPr bwMode="auto">
          <a:xfrm rot="21465812" flipH="1">
            <a:off x="1403350" y="3789363"/>
            <a:ext cx="146050" cy="2087562"/>
          </a:xfrm>
          <a:prstGeom prst="rect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76824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/>
          <a:srcRect l="110587" t="65837" r="-40594" b="427"/>
          <a:stretch>
            <a:fillRect/>
          </a:stretch>
        </p:blipFill>
        <p:spPr bwMode="auto">
          <a:xfrm rot="1132299" flipH="1">
            <a:off x="739775" y="3632200"/>
            <a:ext cx="157163" cy="2016125"/>
          </a:xfrm>
          <a:prstGeom prst="rect">
            <a:avLst/>
          </a:prstGeom>
          <a:solidFill>
            <a:srgbClr val="FF00FF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6825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/>
          <a:srcRect l="110587" t="65837" r="-40594" b="427"/>
          <a:stretch>
            <a:fillRect/>
          </a:stretch>
        </p:blipFill>
        <p:spPr bwMode="auto">
          <a:xfrm rot="20397688" flipH="1">
            <a:off x="2019300" y="3684588"/>
            <a:ext cx="125413" cy="1978025"/>
          </a:xfrm>
          <a:prstGeom prst="rect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8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/>
          <a:srcRect l="110587" t="65837" r="-40594" b="427"/>
          <a:stretch>
            <a:fillRect/>
          </a:stretch>
        </p:blipFill>
        <p:spPr bwMode="auto">
          <a:xfrm rot="5288397" flipH="1">
            <a:off x="1344613" y="3200400"/>
            <a:ext cx="117475" cy="2016125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/>
          <a:srcRect l="110587" t="65837" r="-40594" b="427"/>
          <a:stretch>
            <a:fillRect/>
          </a:stretch>
        </p:blipFill>
        <p:spPr bwMode="auto">
          <a:xfrm rot="5288397" flipH="1">
            <a:off x="1408907" y="3567906"/>
            <a:ext cx="133350" cy="2303463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" name="Picture 4" descr="&amp;Ecy;&amp;lcy;&amp;iecy;&amp;mcy;&amp;iecy;&amp;ncy;&amp;tcy;&amp;ycy; &amp;rcy;&amp;ocy;&amp;scy;&amp;pcy;&amp;icy;&amp;scy;&amp;icy;"/>
          <p:cNvPicPr>
            <a:picLocks noChangeAspect="1" noChangeArrowheads="1"/>
          </p:cNvPicPr>
          <p:nvPr/>
        </p:nvPicPr>
        <p:blipFill>
          <a:blip r:embed="rId4"/>
          <a:srcRect l="110587" t="65837" r="-40594" b="427"/>
          <a:stretch>
            <a:fillRect/>
          </a:stretch>
        </p:blipFill>
        <p:spPr bwMode="auto">
          <a:xfrm rot="5288397" flipH="1">
            <a:off x="1370013" y="4038600"/>
            <a:ext cx="138112" cy="2376488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" name="AutoShape 14"/>
          <p:cNvSpPr>
            <a:spLocks noChangeArrowheads="1"/>
          </p:cNvSpPr>
          <p:nvPr/>
        </p:nvSpPr>
        <p:spPr bwMode="auto">
          <a:xfrm>
            <a:off x="3995738" y="4868863"/>
            <a:ext cx="287337" cy="3603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Oval 11"/>
          <p:cNvSpPr>
            <a:spLocks noChangeArrowheads="1"/>
          </p:cNvSpPr>
          <p:nvPr/>
        </p:nvSpPr>
        <p:spPr bwMode="auto">
          <a:xfrm>
            <a:off x="1692275" y="4365625"/>
            <a:ext cx="144463" cy="144463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1763713" y="4868863"/>
            <a:ext cx="144462" cy="144462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1763713" y="5373688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1042988" y="4365625"/>
            <a:ext cx="144462" cy="144463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" name="Oval 11"/>
          <p:cNvSpPr>
            <a:spLocks noChangeArrowheads="1"/>
          </p:cNvSpPr>
          <p:nvPr/>
        </p:nvSpPr>
        <p:spPr bwMode="auto">
          <a:xfrm>
            <a:off x="971550" y="4868863"/>
            <a:ext cx="144463" cy="144462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5" name="Oval 11"/>
          <p:cNvSpPr>
            <a:spLocks noChangeArrowheads="1"/>
          </p:cNvSpPr>
          <p:nvPr/>
        </p:nvSpPr>
        <p:spPr bwMode="auto">
          <a:xfrm>
            <a:off x="971550" y="5445125"/>
            <a:ext cx="215900" cy="2159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4859338" y="4221163"/>
            <a:ext cx="287337" cy="3603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>
            <a:off x="5003800" y="4868863"/>
            <a:ext cx="287338" cy="3603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5076825" y="5445125"/>
            <a:ext cx="431800" cy="5048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6"/>
          <a:srcRect l="-4767"/>
          <a:stretch>
            <a:fillRect/>
          </a:stretch>
        </p:blipFill>
        <p:spPr bwMode="auto">
          <a:xfrm rot="-6333431">
            <a:off x="7311231" y="4436269"/>
            <a:ext cx="19446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AutoShape 14"/>
          <p:cNvSpPr>
            <a:spLocks noChangeArrowheads="1"/>
          </p:cNvSpPr>
          <p:nvPr/>
        </p:nvSpPr>
        <p:spPr bwMode="auto">
          <a:xfrm>
            <a:off x="5364163" y="3933825"/>
            <a:ext cx="287337" cy="3603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AutoShape 14"/>
          <p:cNvSpPr>
            <a:spLocks noChangeArrowheads="1"/>
          </p:cNvSpPr>
          <p:nvPr/>
        </p:nvSpPr>
        <p:spPr bwMode="auto">
          <a:xfrm>
            <a:off x="5580063" y="4581525"/>
            <a:ext cx="287337" cy="3603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AutoShape 14"/>
          <p:cNvSpPr>
            <a:spLocks noChangeArrowheads="1"/>
          </p:cNvSpPr>
          <p:nvPr/>
        </p:nvSpPr>
        <p:spPr bwMode="auto">
          <a:xfrm>
            <a:off x="3492500" y="3933825"/>
            <a:ext cx="287338" cy="3603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auto">
          <a:xfrm>
            <a:off x="3276600" y="4581525"/>
            <a:ext cx="287338" cy="3603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2195513" y="4365625"/>
            <a:ext cx="144462" cy="144463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4" name="Oval 11"/>
          <p:cNvSpPr>
            <a:spLocks noChangeArrowheads="1"/>
          </p:cNvSpPr>
          <p:nvPr/>
        </p:nvSpPr>
        <p:spPr bwMode="auto">
          <a:xfrm>
            <a:off x="2339975" y="4868863"/>
            <a:ext cx="144463" cy="144462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5" name="Oval 11"/>
          <p:cNvSpPr>
            <a:spLocks noChangeArrowheads="1"/>
          </p:cNvSpPr>
          <p:nvPr/>
        </p:nvSpPr>
        <p:spPr bwMode="auto">
          <a:xfrm>
            <a:off x="468313" y="4365625"/>
            <a:ext cx="144462" cy="144463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6" name="Oval 11"/>
          <p:cNvSpPr>
            <a:spLocks noChangeArrowheads="1"/>
          </p:cNvSpPr>
          <p:nvPr/>
        </p:nvSpPr>
        <p:spPr bwMode="auto">
          <a:xfrm>
            <a:off x="395288" y="4941888"/>
            <a:ext cx="144462" cy="144462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7"/>
          <a:srcRect b="-4767"/>
          <a:stretch>
            <a:fillRect/>
          </a:stretch>
        </p:blipFill>
        <p:spPr bwMode="auto">
          <a:xfrm>
            <a:off x="7451725" y="3860800"/>
            <a:ext cx="5016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6"/>
          <a:srcRect l="-4767"/>
          <a:stretch>
            <a:fillRect/>
          </a:stretch>
        </p:blipFill>
        <p:spPr bwMode="auto">
          <a:xfrm rot="-4087885">
            <a:off x="5938838" y="4510088"/>
            <a:ext cx="20891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Oval 11"/>
          <p:cNvSpPr>
            <a:spLocks noChangeArrowheads="1"/>
          </p:cNvSpPr>
          <p:nvPr/>
        </p:nvSpPr>
        <p:spPr bwMode="auto">
          <a:xfrm>
            <a:off x="6948488" y="3933825"/>
            <a:ext cx="144462" cy="144463"/>
          </a:xfrm>
          <a:prstGeom prst="ellipse">
            <a:avLst/>
          </a:prstGeom>
          <a:solidFill>
            <a:schemeClr val="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30" name="Oval 11"/>
          <p:cNvSpPr>
            <a:spLocks noChangeArrowheads="1"/>
          </p:cNvSpPr>
          <p:nvPr/>
        </p:nvSpPr>
        <p:spPr bwMode="auto">
          <a:xfrm>
            <a:off x="6659563" y="4292600"/>
            <a:ext cx="144462" cy="144463"/>
          </a:xfrm>
          <a:prstGeom prst="ellipse">
            <a:avLst/>
          </a:prstGeom>
          <a:solidFill>
            <a:schemeClr val="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31" name="Oval 11"/>
          <p:cNvSpPr>
            <a:spLocks noChangeArrowheads="1"/>
          </p:cNvSpPr>
          <p:nvPr/>
        </p:nvSpPr>
        <p:spPr bwMode="auto">
          <a:xfrm>
            <a:off x="6516688" y="5013325"/>
            <a:ext cx="144462" cy="144463"/>
          </a:xfrm>
          <a:prstGeom prst="ellipse">
            <a:avLst/>
          </a:prstGeom>
          <a:solidFill>
            <a:schemeClr val="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12" name="Oval 11"/>
          <p:cNvSpPr>
            <a:spLocks noChangeArrowheads="1"/>
          </p:cNvSpPr>
          <p:nvPr/>
        </p:nvSpPr>
        <p:spPr bwMode="auto">
          <a:xfrm>
            <a:off x="7308850" y="4076700"/>
            <a:ext cx="144463" cy="144463"/>
          </a:xfrm>
          <a:prstGeom prst="ellipse">
            <a:avLst/>
          </a:prstGeom>
          <a:solidFill>
            <a:schemeClr val="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13" name="Oval 11"/>
          <p:cNvSpPr>
            <a:spLocks noChangeArrowheads="1"/>
          </p:cNvSpPr>
          <p:nvPr/>
        </p:nvSpPr>
        <p:spPr bwMode="auto">
          <a:xfrm>
            <a:off x="7235825" y="4508500"/>
            <a:ext cx="144463" cy="144463"/>
          </a:xfrm>
          <a:prstGeom prst="ellipse">
            <a:avLst/>
          </a:prstGeom>
          <a:solidFill>
            <a:schemeClr val="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14" name="Oval 11"/>
          <p:cNvSpPr>
            <a:spLocks noChangeArrowheads="1"/>
          </p:cNvSpPr>
          <p:nvPr/>
        </p:nvSpPr>
        <p:spPr bwMode="auto">
          <a:xfrm>
            <a:off x="7092950" y="5084763"/>
            <a:ext cx="144463" cy="144462"/>
          </a:xfrm>
          <a:prstGeom prst="ellipse">
            <a:avLst/>
          </a:prstGeom>
          <a:solidFill>
            <a:schemeClr val="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15" name="Oval 11"/>
          <p:cNvSpPr>
            <a:spLocks noChangeArrowheads="1"/>
          </p:cNvSpPr>
          <p:nvPr/>
        </p:nvSpPr>
        <p:spPr bwMode="auto">
          <a:xfrm>
            <a:off x="8459788" y="5300663"/>
            <a:ext cx="288925" cy="21748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16" name="Oval 11"/>
          <p:cNvSpPr>
            <a:spLocks noChangeArrowheads="1"/>
          </p:cNvSpPr>
          <p:nvPr/>
        </p:nvSpPr>
        <p:spPr bwMode="auto">
          <a:xfrm>
            <a:off x="8172450" y="3933825"/>
            <a:ext cx="144463" cy="144463"/>
          </a:xfrm>
          <a:prstGeom prst="ellipse">
            <a:avLst/>
          </a:prstGeom>
          <a:solidFill>
            <a:schemeClr val="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17" name="Oval 11"/>
          <p:cNvSpPr>
            <a:spLocks noChangeArrowheads="1"/>
          </p:cNvSpPr>
          <p:nvPr/>
        </p:nvSpPr>
        <p:spPr bwMode="auto">
          <a:xfrm>
            <a:off x="8388350" y="4365625"/>
            <a:ext cx="144463" cy="144463"/>
          </a:xfrm>
          <a:prstGeom prst="ellipse">
            <a:avLst/>
          </a:prstGeom>
          <a:solidFill>
            <a:schemeClr val="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18" name="Oval 11"/>
          <p:cNvSpPr>
            <a:spLocks noChangeArrowheads="1"/>
          </p:cNvSpPr>
          <p:nvPr/>
        </p:nvSpPr>
        <p:spPr bwMode="auto">
          <a:xfrm>
            <a:off x="8532813" y="4941888"/>
            <a:ext cx="144462" cy="144462"/>
          </a:xfrm>
          <a:prstGeom prst="ellipse">
            <a:avLst/>
          </a:prstGeom>
          <a:solidFill>
            <a:schemeClr val="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19" name="Oval 11"/>
          <p:cNvSpPr>
            <a:spLocks noChangeArrowheads="1"/>
          </p:cNvSpPr>
          <p:nvPr/>
        </p:nvSpPr>
        <p:spPr bwMode="auto">
          <a:xfrm>
            <a:off x="7740650" y="4076700"/>
            <a:ext cx="144463" cy="144463"/>
          </a:xfrm>
          <a:prstGeom prst="ellipse">
            <a:avLst/>
          </a:prstGeom>
          <a:solidFill>
            <a:schemeClr val="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20" name="Oval 11"/>
          <p:cNvSpPr>
            <a:spLocks noChangeArrowheads="1"/>
          </p:cNvSpPr>
          <p:nvPr/>
        </p:nvSpPr>
        <p:spPr bwMode="auto">
          <a:xfrm>
            <a:off x="7740650" y="4508500"/>
            <a:ext cx="144463" cy="144463"/>
          </a:xfrm>
          <a:prstGeom prst="ellipse">
            <a:avLst/>
          </a:prstGeom>
          <a:solidFill>
            <a:schemeClr val="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21" name="Oval 11"/>
          <p:cNvSpPr>
            <a:spLocks noChangeArrowheads="1"/>
          </p:cNvSpPr>
          <p:nvPr/>
        </p:nvSpPr>
        <p:spPr bwMode="auto">
          <a:xfrm>
            <a:off x="7812088" y="5013325"/>
            <a:ext cx="144462" cy="144463"/>
          </a:xfrm>
          <a:prstGeom prst="ellipse">
            <a:avLst/>
          </a:prstGeom>
          <a:solidFill>
            <a:schemeClr val="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22" name="Oval 11"/>
          <p:cNvSpPr>
            <a:spLocks noChangeArrowheads="1"/>
          </p:cNvSpPr>
          <p:nvPr/>
        </p:nvSpPr>
        <p:spPr bwMode="auto">
          <a:xfrm>
            <a:off x="7956550" y="5589588"/>
            <a:ext cx="288925" cy="21748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23" name="Oval 11"/>
          <p:cNvSpPr>
            <a:spLocks noChangeArrowheads="1"/>
          </p:cNvSpPr>
          <p:nvPr/>
        </p:nvSpPr>
        <p:spPr bwMode="auto">
          <a:xfrm>
            <a:off x="7308850" y="5661025"/>
            <a:ext cx="288925" cy="21748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4524" name="Oval 11"/>
          <p:cNvSpPr>
            <a:spLocks noChangeArrowheads="1"/>
          </p:cNvSpPr>
          <p:nvPr/>
        </p:nvSpPr>
        <p:spPr bwMode="auto">
          <a:xfrm>
            <a:off x="6804025" y="5516563"/>
            <a:ext cx="288925" cy="21748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76898" name="Красивая музыка под фотк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76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6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500"/>
                            </p:stCondLst>
                            <p:childTnLst>
                              <p:par>
                                <p:cTn id="1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5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000"/>
                            </p:stCondLst>
                            <p:childTnLst>
                              <p:par>
                                <p:cTn id="1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7000"/>
                            </p:stCondLst>
                            <p:childTnLst>
                              <p:par>
                                <p:cTn id="1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500"/>
                            </p:stCondLst>
                            <p:childTnLst>
                              <p:par>
                                <p:cTn id="1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"/>
                            </p:stCondLst>
                            <p:childTnLst>
                              <p:par>
                                <p:cTn id="1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500"/>
                            </p:stCondLst>
                            <p:childTnLst>
                              <p:par>
                                <p:cTn id="1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000"/>
                            </p:stCondLst>
                            <p:childTnLst>
                              <p:par>
                                <p:cTn id="1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64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4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64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64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64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4000"/>
                            </p:stCondLst>
                            <p:childTnLst>
                              <p:par>
                                <p:cTn id="2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0"/>
                            </p:stCondLst>
                            <p:childTnLst>
                              <p:par>
                                <p:cTn id="2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6500"/>
                            </p:stCondLst>
                            <p:childTnLst>
                              <p:par>
                                <p:cTn id="2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7000"/>
                            </p:stCondLst>
                            <p:childTnLst>
                              <p:par>
                                <p:cTn id="2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7500"/>
                            </p:stCondLst>
                            <p:childTnLst>
                              <p:par>
                                <p:cTn id="2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8000"/>
                            </p:stCondLst>
                            <p:childTnLst>
                              <p:par>
                                <p:cTn id="2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8500"/>
                            </p:stCondLst>
                            <p:childTnLst>
                              <p:par>
                                <p:cTn id="2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9000"/>
                            </p:stCondLst>
                            <p:childTnLst>
                              <p:par>
                                <p:cTn id="2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3" dur="1" fill="hold"/>
                                        <p:tgtEl>
                                          <p:spTgt spid="768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7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898"/>
                </p:tgtEl>
              </p:cMediaNode>
            </p:audio>
          </p:childTnLst>
        </p:cTn>
      </p:par>
    </p:tnLst>
    <p:bldLst>
      <p:bldP spid="64527" grpId="0" animBg="1"/>
      <p:bldP spid="3" grpId="0" animBg="1"/>
      <p:bldP spid="4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9" grpId="0" animBg="1"/>
      <p:bldP spid="30" grpId="0" animBg="1"/>
      <p:bldP spid="31" grpId="0" animBg="1"/>
      <p:bldP spid="64512" grpId="0" animBg="1"/>
      <p:bldP spid="64513" grpId="0" animBg="1"/>
      <p:bldP spid="64514" grpId="0" animBg="1"/>
      <p:bldP spid="64515" grpId="0" animBg="1"/>
      <p:bldP spid="64516" grpId="0" animBg="1"/>
      <p:bldP spid="64517" grpId="0" animBg="1"/>
      <p:bldP spid="64518" grpId="0" animBg="1"/>
      <p:bldP spid="64519" grpId="0" animBg="1"/>
      <p:bldP spid="64520" grpId="0" animBg="1"/>
      <p:bldP spid="64521" grpId="0" animBg="1"/>
      <p:bldP spid="64522" grpId="0" animBg="1"/>
      <p:bldP spid="64523" grpId="0" animBg="1"/>
      <p:bldP spid="6452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2" name="Picture 9" descr="D:\мама\мама\всё по 4 кл\анимации\солнце  анимац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9213" y="1341438"/>
            <a:ext cx="3371850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0" name="WordArt 53"/>
          <p:cNvSpPr>
            <a:spLocks noChangeArrowheads="1" noChangeShapeType="1" noTextEdit="1"/>
          </p:cNvSpPr>
          <p:nvPr/>
        </p:nvSpPr>
        <p:spPr bwMode="auto">
          <a:xfrm>
            <a:off x="2627313" y="476250"/>
            <a:ext cx="3816350" cy="7207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12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Рефлексия:</a:t>
            </a:r>
          </a:p>
          <a:p>
            <a:pPr algn="ctr"/>
            <a:endParaRPr lang="ru-RU" sz="1200" b="1" kern="1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8851" name="WordArt 53"/>
          <p:cNvSpPr>
            <a:spLocks noChangeArrowheads="1" noChangeShapeType="1" noTextEdit="1"/>
          </p:cNvSpPr>
          <p:nvPr/>
        </p:nvSpPr>
        <p:spPr bwMode="auto">
          <a:xfrm>
            <a:off x="611188" y="1916113"/>
            <a:ext cx="4032250" cy="2665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Было интересно...</a:t>
            </a:r>
          </a:p>
          <a:p>
            <a:pPr algn="ctr"/>
            <a:endParaRPr lang="ru-RU" sz="1200" b="1" kern="1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12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Было трудно...</a:t>
            </a:r>
          </a:p>
          <a:p>
            <a:pPr algn="ctr"/>
            <a:endParaRPr lang="ru-RU" sz="1200" b="1" kern="1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12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Теперь я могу...</a:t>
            </a:r>
          </a:p>
          <a:p>
            <a:pPr algn="ctr"/>
            <a:endParaRPr lang="ru-RU" sz="1200" b="1" kern="1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12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Я научилась ( научился)...</a:t>
            </a:r>
          </a:p>
          <a:p>
            <a:pPr algn="ctr"/>
            <a:endParaRPr lang="ru-RU" sz="1200" b="1" kern="1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4" descr="ребят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WordArt 53"/>
          <p:cNvSpPr>
            <a:spLocks noChangeArrowheads="1" noChangeShapeType="1" noTextEdit="1"/>
          </p:cNvSpPr>
          <p:nvPr/>
        </p:nvSpPr>
        <p:spPr bwMode="auto">
          <a:xfrm>
            <a:off x="3492500" y="3933825"/>
            <a:ext cx="4175125" cy="136683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12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Спасибо за внимание и работу!</a:t>
            </a:r>
          </a:p>
          <a:p>
            <a:pPr algn="ctr"/>
            <a:endParaRPr lang="ru-RU" sz="1200" b="1" kern="1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Содержимое 7" descr="http://www.artlib.ru/objects/gallery_445/artlib_gallery-222586-b.jpg"/>
          <p:cNvPicPr>
            <a:picLocks noGrp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908050"/>
            <a:ext cx="7200900" cy="5453063"/>
          </a:xfrm>
        </p:spPr>
      </p:pic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339966"/>
                </a:solidFill>
                <a:latin typeface="Times New Roman" pitchFamily="18" charset="0"/>
                <a:cs typeface="Times New Roman" pitchFamily="18" charset="0"/>
              </a:rPr>
              <a:t>Село Дымково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Рисунок 3" descr="петух1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CFBF6"/>
              </a:clrFrom>
              <a:clrTo>
                <a:srgbClr val="FCFB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67063" y="3068638"/>
            <a:ext cx="2770187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Содержимое 2"/>
          <p:cNvSpPr>
            <a:spLocks/>
          </p:cNvSpPr>
          <p:nvPr/>
        </p:nvSpPr>
        <p:spPr bwMode="auto">
          <a:xfrm>
            <a:off x="1835150" y="1773238"/>
            <a:ext cx="62642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>
              <a:spcBef>
                <a:spcPct val="20000"/>
              </a:spcBef>
              <a:buFont typeface="Arial" charset="0"/>
              <a:buNone/>
            </a:pPr>
            <a:endParaRPr lang="ru-RU" sz="3200" b="1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9408" name="WordArt 16"/>
          <p:cNvSpPr>
            <a:spLocks noChangeArrowheads="1" noChangeShapeType="1" noTextEdit="1"/>
          </p:cNvSpPr>
          <p:nvPr/>
        </p:nvSpPr>
        <p:spPr bwMode="auto">
          <a:xfrm>
            <a:off x="1692275" y="3068638"/>
            <a:ext cx="5976938" cy="541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Что же это за игрушки?</a:t>
            </a:r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2195513" y="260350"/>
            <a:ext cx="5226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</a:rPr>
              <a:t>Через горные отроги, через крыши деревень,</a:t>
            </a:r>
          </a:p>
          <a:p>
            <a:r>
              <a:rPr lang="ru-RU" b="1">
                <a:latin typeface="Times New Roman" pitchFamily="18" charset="0"/>
              </a:rPr>
              <a:t>Краснорогий, желторогий, мчиться глиняный…</a:t>
            </a:r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auto">
          <a:xfrm>
            <a:off x="3059113" y="4652963"/>
            <a:ext cx="33496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В деревне есть часы такие, </a:t>
            </a:r>
          </a:p>
          <a:p>
            <a:r>
              <a:rPr lang="ru-RU" sz="2000" b="1">
                <a:latin typeface="Times New Roman" pitchFamily="18" charset="0"/>
              </a:rPr>
              <a:t>не мёртвые, а живые.</a:t>
            </a:r>
          </a:p>
          <a:p>
            <a:r>
              <a:rPr lang="ru-RU" sz="2000" b="1">
                <a:latin typeface="Times New Roman" pitchFamily="18" charset="0"/>
              </a:rPr>
              <a:t>Ходят без завода.</a:t>
            </a:r>
          </a:p>
          <a:p>
            <a:r>
              <a:rPr lang="ru-RU" sz="2000" b="1">
                <a:latin typeface="Times New Roman" pitchFamily="18" charset="0"/>
              </a:rPr>
              <a:t>Они птичьего рода</a:t>
            </a:r>
          </a:p>
        </p:txBody>
      </p:sp>
      <p:pic>
        <p:nvPicPr>
          <p:cNvPr id="6150" name="Рисунок 3" descr="олень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6713" y="333375"/>
            <a:ext cx="2087562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Рисунок 10" descr="2.gif"/>
          <p:cNvPicPr>
            <a:picLocks noChangeAspect="1"/>
          </p:cNvPicPr>
          <p:nvPr/>
        </p:nvPicPr>
        <p:blipFill>
          <a:blip r:embed="rId4"/>
          <a:srcRect t="2792" r="12938"/>
          <a:stretch>
            <a:fillRect/>
          </a:stretch>
        </p:blipFill>
        <p:spPr bwMode="auto">
          <a:xfrm>
            <a:off x="323850" y="620713"/>
            <a:ext cx="32400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16" name="Text Box 24"/>
          <p:cNvSpPr txBox="1">
            <a:spLocks noChangeArrowheads="1"/>
          </p:cNvSpPr>
          <p:nvPr/>
        </p:nvSpPr>
        <p:spPr bwMode="auto">
          <a:xfrm>
            <a:off x="1116013" y="2133600"/>
            <a:ext cx="3887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</a:rPr>
              <a:t>Бегут по дорожке борода , да ножки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8" grpId="0" animBg="1"/>
      <p:bldP spid="59408" grpId="1" animBg="1"/>
      <p:bldP spid="59409" grpId="0"/>
      <p:bldP spid="59409" grpId="1"/>
      <p:bldP spid="59412" grpId="0"/>
      <p:bldP spid="59412" grpId="1"/>
      <p:bldP spid="59416" grpId="0"/>
      <p:bldP spid="5941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51" descr="http://dymka.teploruk.ru/i/resize/?c=nBaggAel8bBC2bc5ycDel8btCguoChshC3ogsgaafeuhbr5gy5ryspadisbays5da_e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484313"/>
            <a:ext cx="324167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Рисунок 5" descr="http://dymka.teploruk.ru/netcat_files/208/151/h_d47792572cd768d2337bfc331d540e5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2349500"/>
            <a:ext cx="2362200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Рисунок 47" descr="http://dymka.teploruk.ru/i/resize/?c=nBaggAel8bBC2bc5ycDel8btCguoChshCy5ihu5hyrrasdpbiayyg5urs3yuaifyu_fb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00788" y="2781300"/>
            <a:ext cx="2663825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5"/>
          <p:cNvSpPr txBox="1">
            <a:spLocks noChangeArrowheads="1"/>
          </p:cNvSpPr>
          <p:nvPr/>
        </p:nvSpPr>
        <p:spPr bwMode="auto">
          <a:xfrm>
            <a:off x="533400" y="3048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solidFill>
                  <a:schemeClr val="accent2"/>
                </a:solidFill>
                <a:latin typeface="Times New Roman" pitchFamily="18" charset="0"/>
              </a:rPr>
              <a:t>Мастера   дымковских игрушек</a:t>
            </a:r>
          </a:p>
        </p:txBody>
      </p:sp>
      <p:sp>
        <p:nvSpPr>
          <p:cNvPr id="22533" name="Rectangle 9"/>
          <p:cNvSpPr>
            <a:spLocks noChangeArrowheads="1"/>
          </p:cNvSpPr>
          <p:nvPr/>
        </p:nvSpPr>
        <p:spPr bwMode="auto">
          <a:xfrm>
            <a:off x="3563938" y="1284288"/>
            <a:ext cx="33528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304704" bIns="0" anchor="ctr">
            <a:spAutoFit/>
          </a:bodyPr>
          <a:lstStyle/>
          <a:p>
            <a:r>
              <a:rPr lang="ru-RU" sz="1400" b="1">
                <a:latin typeface="Times New Roman" pitchFamily="18" charset="0"/>
              </a:rPr>
              <a:t>ВЕРЕЩАГИНА Людмила Дмитриевна</a:t>
            </a:r>
          </a:p>
          <a:p>
            <a:pPr eaLnBrk="0" hangingPunct="0"/>
            <a:endParaRPr lang="ru-RU"/>
          </a:p>
        </p:txBody>
      </p:sp>
      <p:sp>
        <p:nvSpPr>
          <p:cNvPr id="22534" name="Rectangle 10"/>
          <p:cNvSpPr>
            <a:spLocks noChangeArrowheads="1"/>
          </p:cNvSpPr>
          <p:nvPr/>
        </p:nvSpPr>
        <p:spPr bwMode="auto">
          <a:xfrm>
            <a:off x="6061075" y="1989138"/>
            <a:ext cx="30829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304704" bIns="0" anchor="ctr">
            <a:spAutoFit/>
          </a:bodyPr>
          <a:lstStyle/>
          <a:p>
            <a:r>
              <a:rPr lang="ru-RU" sz="1400" b="1">
                <a:latin typeface="Times New Roman" pitchFamily="18" charset="0"/>
              </a:rPr>
              <a:t>ВОРОЖЦОВА Тамара Дмитриевна</a:t>
            </a:r>
          </a:p>
          <a:p>
            <a:pPr eaLnBrk="0" hangingPunct="0"/>
            <a:endParaRPr lang="ru-RU" sz="1400" b="1">
              <a:latin typeface="Times New Roman" pitchFamily="18" charset="0"/>
            </a:endParaRPr>
          </a:p>
        </p:txBody>
      </p:sp>
      <p:sp>
        <p:nvSpPr>
          <p:cNvPr id="22535" name="Rectangle 11"/>
          <p:cNvSpPr>
            <a:spLocks noChangeArrowheads="1"/>
          </p:cNvSpPr>
          <p:nvPr/>
        </p:nvSpPr>
        <p:spPr bwMode="auto">
          <a:xfrm>
            <a:off x="179388" y="692150"/>
            <a:ext cx="267493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304704" bIns="0" anchor="ctr">
            <a:spAutoFit/>
          </a:bodyPr>
          <a:lstStyle/>
          <a:p>
            <a:r>
              <a:rPr lang="ru-RU" sz="1400" b="1">
                <a:latin typeface="Times New Roman" pitchFamily="18" charset="0"/>
              </a:rPr>
              <a:t>БОРНЯКОВА  Нина Петровна</a:t>
            </a:r>
          </a:p>
          <a:p>
            <a:pPr eaLnBrk="0" hangingPunct="0"/>
            <a:endParaRPr lang="ru-RU" sz="1400"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5085866</TotalTime>
  <Words>1015</Words>
  <Application>Microsoft Office PowerPoint</Application>
  <PresentationFormat>Экран (4:3)</PresentationFormat>
  <Paragraphs>170</Paragraphs>
  <Slides>65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6" baseType="lpstr">
      <vt:lpstr>Тема Office</vt:lpstr>
      <vt:lpstr>Слайд 1</vt:lpstr>
      <vt:lpstr>Слайд 2</vt:lpstr>
      <vt:lpstr>Слайд 3</vt:lpstr>
      <vt:lpstr>Город  Киров</vt:lpstr>
      <vt:lpstr>Село Дымково</vt:lpstr>
      <vt:lpstr>Слайд 6</vt:lpstr>
      <vt:lpstr>Село Дымково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Физкультурная минутка для глаз</vt:lpstr>
      <vt:lpstr>Слайд 46</vt:lpstr>
      <vt:lpstr> 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Иринка</dc:creator>
  <cp:lastModifiedBy>Макс</cp:lastModifiedBy>
  <cp:revision>37</cp:revision>
  <dcterms:created xsi:type="dcterms:W3CDTF">2015-11-26T12:32:32Z</dcterms:created>
  <dcterms:modified xsi:type="dcterms:W3CDTF">2016-11-13T23:38:11Z</dcterms:modified>
</cp:coreProperties>
</file>