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70" r:id="rId3"/>
    <p:sldId id="257" r:id="rId4"/>
    <p:sldId id="271" r:id="rId5"/>
    <p:sldId id="258" r:id="rId6"/>
    <p:sldId id="272" r:id="rId7"/>
    <p:sldId id="259" r:id="rId8"/>
    <p:sldId id="260" r:id="rId9"/>
    <p:sldId id="273" r:id="rId10"/>
    <p:sldId id="267" r:id="rId11"/>
    <p:sldId id="274" r:id="rId12"/>
    <p:sldId id="27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6EF3134-9FB8-4BFE-8A63-B83FB76ED20E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1D26FFE-2F35-4C5D-A75B-5930EF1E1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A30B0-2249-4DA8-AF86-08A1FC2D8BFE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E18AB-6428-40E0-BE9A-D7F96A632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03C56-93BB-41E0-BF85-3B716E650FF5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BB6A8-2A83-400D-A9C3-7DA9E2987A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2747F-950E-45B1-90EF-A587DAE823F3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7369C-D221-4FEC-916E-F1C56078A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2A486-CF5F-49BE-82D7-9E4F08EA9CC0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7B05D-F0F2-4C15-80FE-ADA5F04B8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D1531-717F-4259-8417-067BA134DE8E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53C55-AF02-41AD-8564-BE3709AD0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78EF0-2400-40D8-8212-0A84C04414C2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83706-34EF-41C8-B8BC-B3B79DCC3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CDEB4-CF67-4A8E-89A0-CD90D12EE281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99DAE-DB87-4267-8CEE-F8A6BDBB7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F87E-7DED-42C3-97F9-8A6BA9399136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88F4-A0D7-430A-B600-00BC55D8C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C7944-DF72-4055-92B2-EEE50BFE14ED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82D72-8D34-403C-874C-65115DB27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B24BA-0175-47AE-88E5-0C397957E9FE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75269-C965-42B6-8022-DA5D24145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BD9E2-CE38-4BDA-80B9-0DEC78719440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C6F83-526D-4350-A558-E131BF5A6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68285B-37C8-46AC-8374-0D909DFF449D}" type="datetimeFigureOut">
              <a:rPr lang="ru-RU"/>
              <a:pPr>
                <a:defRPr/>
              </a:pPr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6B3C2F-CC18-4E78-A003-09CC61BC6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287"/>
          </a:xfrm>
        </p:spPr>
        <p:txBody>
          <a:bodyPr/>
          <a:lstStyle/>
          <a:p>
            <a:pPr eaLnBrk="1" hangingPunct="1"/>
            <a:r>
              <a:rPr lang="ru-RU" b="1" i="1" smtClean="0"/>
              <a:t>Устный счёт.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-  Найти 1% от числа 5000.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84213" y="966788"/>
            <a:ext cx="8208962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Tx/>
              <a:buChar char="-"/>
            </a:pPr>
            <a:r>
              <a:rPr lang="ru-RU" sz="4400">
                <a:solidFill>
                  <a:srgbClr val="444444"/>
                </a:solidFill>
                <a:cs typeface="Times New Roman" pitchFamily="18" charset="0"/>
              </a:rPr>
              <a:t>Чтобы найти несколько процентов от числа, надо это число разделить на 100 </a:t>
            </a:r>
          </a:p>
          <a:p>
            <a:r>
              <a:rPr lang="ru-RU" sz="4400">
                <a:solidFill>
                  <a:srgbClr val="444444"/>
                </a:solidFill>
                <a:cs typeface="Times New Roman" pitchFamily="18" charset="0"/>
              </a:rPr>
              <a:t>и полученное частное умножить на число процентов.</a:t>
            </a:r>
            <a:endParaRPr lang="ru-RU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333375"/>
            <a:ext cx="3313112" cy="935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800" dirty="0"/>
              <a:t>БАНК</a:t>
            </a:r>
            <a:endParaRPr lang="ru-RU" sz="8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9250" y="1773238"/>
            <a:ext cx="4105275" cy="115093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800" dirty="0"/>
              <a:t>КРЕДИТ</a:t>
            </a:r>
            <a:endParaRPr lang="ru-RU" sz="8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6238" y="3716338"/>
            <a:ext cx="3600450" cy="108108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8800">
                <a:solidFill>
                  <a:srgbClr val="FFFFFF"/>
                </a:solidFill>
                <a:latin typeface="Arial" charset="0"/>
                <a:cs typeface="Arial" charset="0"/>
              </a:rPr>
              <a:t>ссуда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6238" y="5445125"/>
            <a:ext cx="3600450" cy="11557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800" dirty="0"/>
              <a:t>ВЗНОС</a:t>
            </a:r>
            <a:endParaRPr lang="ru-RU" sz="8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5025" y="487363"/>
            <a:ext cx="4413250" cy="5762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Крупное кредитное учреждение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1773238"/>
            <a:ext cx="4572000" cy="11509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Предоставление ценностей (товаров, денег) в долг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3716338"/>
            <a:ext cx="4559300" cy="8286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Arial" charset="0"/>
                <a:cs typeface="Arial" charset="0"/>
              </a:rPr>
              <a:t>Сумма</a:t>
            </a:r>
            <a:r>
              <a:rPr lang="ru-RU" sz="2400">
                <a:solidFill>
                  <a:srgbClr val="000000"/>
                </a:solidFill>
                <a:cs typeface="Arial" charset="0"/>
              </a:rPr>
              <a:t> денег</a:t>
            </a:r>
            <a:r>
              <a:rPr lang="ru-RU" sz="2400">
                <a:solidFill>
                  <a:srgbClr val="000000"/>
                </a:solidFill>
                <a:latin typeface="Arial" charset="0"/>
                <a:cs typeface="Arial" charset="0"/>
              </a:rPr>
              <a:t>, которую банк даёт клиенту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445125"/>
            <a:ext cx="4559300" cy="720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Внесённые за что-нибудь деньги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333375"/>
            <a:ext cx="3960812" cy="100806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ВОЗВРАТНОСТЬ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18038" y="333375"/>
            <a:ext cx="4411662" cy="7096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Деньги должны быть обязательно возвращены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59300" y="1624013"/>
            <a:ext cx="4572000" cy="10080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Уплата процентов за использование чужих денег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65650" y="3101975"/>
            <a:ext cx="4557713" cy="8286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Возвращение денег в точно назначенный срок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59300" y="4373563"/>
            <a:ext cx="4557713" cy="720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Человек, берущий ссуду, должен иметь постоянный доход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4488" y="1624013"/>
            <a:ext cx="3960812" cy="1008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ПЛАТНОСТЬ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6713" y="3011488"/>
            <a:ext cx="3960812" cy="100806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СРОЧНОСТЬ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44488" y="4351338"/>
            <a:ext cx="3960812" cy="10080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МАТЕРИАЛЬНОЕ ОБЕСПЕЧЕНИЕ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66713" y="5691188"/>
            <a:ext cx="3960812" cy="10080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ЦЕЛЕВАЯ НАПРАВЛЕННОСТЬ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5721350"/>
            <a:ext cx="4559300" cy="9779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Получение кредита должно быть обоснованно его использованием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323850" y="620713"/>
            <a:ext cx="8229600" cy="3519487"/>
          </a:xfrm>
        </p:spPr>
        <p:txBody>
          <a:bodyPr/>
          <a:lstStyle/>
          <a:p>
            <a:r>
              <a:rPr lang="en-US" smtClean="0"/>
              <a:t>1% </a:t>
            </a:r>
            <a:r>
              <a:rPr lang="ru-RU" smtClean="0"/>
              <a:t>от 5000</a:t>
            </a:r>
            <a:br>
              <a:rPr lang="ru-RU" smtClean="0"/>
            </a:br>
            <a:r>
              <a:rPr lang="ru-RU" smtClean="0"/>
              <a:t>5000:100=5</a:t>
            </a:r>
            <a:r>
              <a:rPr lang="en-US" smtClean="0"/>
              <a:t>0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5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-  Найти 1% от числа 20000.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395288" y="981075"/>
            <a:ext cx="8229600" cy="3014663"/>
          </a:xfrm>
        </p:spPr>
        <p:txBody>
          <a:bodyPr/>
          <a:lstStyle/>
          <a:p>
            <a:r>
              <a:rPr lang="ru-RU" smtClean="0"/>
              <a:t>1% от 20 000</a:t>
            </a:r>
            <a:br>
              <a:rPr lang="ru-RU" smtClean="0"/>
            </a:br>
            <a:r>
              <a:rPr lang="ru-RU" smtClean="0"/>
              <a:t>20 000:100=200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68313" y="1412875"/>
            <a:ext cx="8229600" cy="3514725"/>
          </a:xfrm>
        </p:spPr>
        <p:txBody>
          <a:bodyPr/>
          <a:lstStyle/>
          <a:p>
            <a:pPr eaLnBrk="1" hangingPunct="1"/>
            <a:r>
              <a:rPr lang="ru-RU" sz="4000" smtClean="0">
                <a:sym typeface="Symbol" pitchFamily="18" charset="2"/>
              </a:rPr>
              <a:t></a:t>
            </a:r>
            <a:r>
              <a:rPr lang="ru-RU" sz="4000" smtClean="0">
                <a:latin typeface="Arial" charset="0"/>
              </a:rPr>
              <a:t>Каждый работник предприятия платит ежемесячно сумму, равную 1% своего заработка, в пенсионный фонд. Сколько платит работник, получающий  </a:t>
            </a:r>
            <a:br>
              <a:rPr lang="ru-RU" sz="4000" smtClean="0">
                <a:latin typeface="Arial" charset="0"/>
              </a:rPr>
            </a:br>
            <a:r>
              <a:rPr lang="ru-RU" sz="4000" smtClean="0">
                <a:latin typeface="Arial" charset="0"/>
              </a:rPr>
              <a:t>10 000 рублей?</a:t>
            </a: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-22225" y="2565400"/>
            <a:ext cx="8964613" cy="1143000"/>
          </a:xfrm>
        </p:spPr>
        <p:txBody>
          <a:bodyPr/>
          <a:lstStyle/>
          <a:p>
            <a:r>
              <a:rPr lang="ru-RU" smtClean="0"/>
              <a:t>1% от 10 000 р.</a:t>
            </a:r>
            <a:br>
              <a:rPr lang="ru-RU" smtClean="0"/>
            </a:br>
            <a:r>
              <a:rPr lang="ru-RU" smtClean="0"/>
              <a:t>10 000р. : 100 = 100р. </a:t>
            </a:r>
            <a:br>
              <a:rPr lang="ru-RU" smtClean="0"/>
            </a:br>
            <a:r>
              <a:rPr lang="ru-RU" smtClean="0"/>
              <a:t>(заплатит работник в пенсионный фонд)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550"/>
          </a:xfrm>
        </p:spPr>
        <p:txBody>
          <a:bodyPr/>
          <a:lstStyle/>
          <a:p>
            <a:pPr eaLnBrk="1" hangingPunct="1"/>
            <a:r>
              <a:rPr lang="ru-RU" b="1" i="1" smtClean="0"/>
              <a:t>Вывод:</a:t>
            </a:r>
            <a:r>
              <a:rPr lang="ru-RU" i="1" smtClean="0"/>
              <a:t> </a:t>
            </a:r>
            <a:r>
              <a:rPr lang="ru-RU" smtClean="0"/>
              <a:t>Найти 1% от числа – это значит найти сотую часть этого числа, то есть  разделить число на 100.</a:t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250825" y="2636838"/>
            <a:ext cx="8229600" cy="3659187"/>
          </a:xfrm>
        </p:spPr>
        <p:txBody>
          <a:bodyPr/>
          <a:lstStyle/>
          <a:p>
            <a:pPr eaLnBrk="1" hangingPunct="1"/>
            <a:r>
              <a:rPr lang="ru-RU" smtClean="0"/>
              <a:t>- Найдите 4% от 2500 рублей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179388" y="1916113"/>
            <a:ext cx="8229600" cy="1143000"/>
          </a:xfrm>
        </p:spPr>
        <p:txBody>
          <a:bodyPr/>
          <a:lstStyle/>
          <a:p>
            <a:r>
              <a:rPr lang="ru-RU" smtClean="0"/>
              <a:t>4% от 2500р.</a:t>
            </a:r>
            <a:br>
              <a:rPr lang="ru-RU" smtClean="0"/>
            </a:br>
            <a:r>
              <a:rPr lang="ru-RU" smtClean="0"/>
              <a:t>2500р. : 100 </a:t>
            </a:r>
            <a:r>
              <a:rPr lang="en-US" smtClean="0"/>
              <a:t>x</a:t>
            </a:r>
            <a:r>
              <a:rPr lang="ru-RU" smtClean="0"/>
              <a:t> 4 = 100р.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168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Symbol</vt:lpstr>
      <vt:lpstr>Times New Roman</vt:lpstr>
      <vt:lpstr>Тема Office</vt:lpstr>
      <vt:lpstr>Устный счёт.  -  Найти 1% от числа 5000.     </vt:lpstr>
      <vt:lpstr>1% от 5000 5000:100=50</vt:lpstr>
      <vt:lpstr>-  Найти 1% от числа 20000.    </vt:lpstr>
      <vt:lpstr>1% от 20 000 20 000:100=200</vt:lpstr>
      <vt:lpstr>Каждый работник предприятия платит ежемесячно сумму, равную 1% своего заработка, в пенсионный фонд. Сколько платит работник, получающий   10 000 рублей? </vt:lpstr>
      <vt:lpstr>1% от 10 000 р. 10 000р. : 100 = 100р.  (заплатит работник в пенсионный фонд)</vt:lpstr>
      <vt:lpstr>Вывод: Найти 1% от числа – это значит найти сотую часть этого числа, то есть  разделить число на 100. </vt:lpstr>
      <vt:lpstr>- Найдите 4% от 2500 рублей    </vt:lpstr>
      <vt:lpstr>4% от 2500р. 2500р. : 100 x 4 = 100р.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Устный счёт. -  Найти 1% от числа 3000. (3000/100=30). -  Найти 1% от числа 90000. (90000/100=900).  При сушке укроп теряет 1% процент своего веса. Сколько осталось высушенной массы от 1000 г свежесобранного укропа? 1000 г : 100 = 10 г; 1000 г – 10 г = 990 г. Вывод: Найти 1% от числа – это значит найти сотую часть этого числа, то есть  разделить число на 100. </dc:title>
  <dc:creator>ГСШИ</dc:creator>
  <cp:lastModifiedBy>надежда</cp:lastModifiedBy>
  <cp:revision>33</cp:revision>
  <dcterms:created xsi:type="dcterms:W3CDTF">2014-04-07T05:53:50Z</dcterms:created>
  <dcterms:modified xsi:type="dcterms:W3CDTF">2016-12-12T07:06:22Z</dcterms:modified>
</cp:coreProperties>
</file>