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9" r:id="rId2"/>
    <p:sldId id="310" r:id="rId3"/>
    <p:sldId id="279" r:id="rId4"/>
    <p:sldId id="275" r:id="rId5"/>
    <p:sldId id="278" r:id="rId6"/>
    <p:sldId id="277" r:id="rId7"/>
    <p:sldId id="262" r:id="rId8"/>
    <p:sldId id="265" r:id="rId9"/>
    <p:sldId id="266" r:id="rId10"/>
    <p:sldId id="273" r:id="rId11"/>
    <p:sldId id="274" r:id="rId12"/>
    <p:sldId id="271" r:id="rId13"/>
    <p:sldId id="270" r:id="rId14"/>
    <p:sldId id="269" r:id="rId15"/>
    <p:sldId id="267" r:id="rId16"/>
    <p:sldId id="280" r:id="rId17"/>
    <p:sldId id="283" r:id="rId18"/>
    <p:sldId id="281" r:id="rId19"/>
    <p:sldId id="282" r:id="rId20"/>
    <p:sldId id="303" r:id="rId21"/>
    <p:sldId id="304" r:id="rId22"/>
    <p:sldId id="305" r:id="rId23"/>
    <p:sldId id="306" r:id="rId24"/>
    <p:sldId id="307" r:id="rId25"/>
    <p:sldId id="308" r:id="rId26"/>
    <p:sldId id="286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2" r:id="rId41"/>
    <p:sldId id="301" r:id="rId4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9354"/>
    <a:srgbClr val="990099"/>
    <a:srgbClr val="E37245"/>
    <a:srgbClr val="C77E61"/>
    <a:srgbClr val="E3E349"/>
    <a:srgbClr val="43C9E9"/>
    <a:srgbClr val="FF0000"/>
    <a:srgbClr val="E4B64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4" autoAdjust="0"/>
    <p:restoredTop sz="94660"/>
  </p:normalViewPr>
  <p:slideViewPr>
    <p:cSldViewPr>
      <p:cViewPr varScale="1">
        <p:scale>
          <a:sx n="68" d="100"/>
          <a:sy n="6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31BD2-AE27-41A8-8091-A15327600E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63D52-4032-4566-A33E-2DA68134A7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1DB5F4-21AA-4B55-AD69-22B408B22D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4A25F6-BA64-4188-B0F0-1FD074CEA7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368D2E-EE7E-46B5-A6F3-5C87EABB33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8E35C-97A5-4566-B2BF-D4BC1DBDA9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908447-F3FE-4C38-807D-036BD134B4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312751-C6C5-4D8B-B7D7-4084B714CE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32ED9E-0C5C-4D3E-83D9-299FD4E303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76B11-02F5-4860-8A82-7A8B77480F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ACC20D-6456-4910-AE66-40F0F4851F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8BEB68B1-432E-4103-B8A2-0DB66AFD35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47;&#1074;&#1077;&#1079;&#1076;&#1072;\&#1056;&#1072;&#1073;&#1086;&#1095;&#1080;&#1081;%20&#1089;&#1090;&#1086;&#1083;\&#1055;&#1088;&#1077;&#1079;&#1077;&#1085;&#1090;&#1072;&#1094;&#1080;&#1103;%20&#1082;%20&#1091;&#1088;&#1086;&#1082;&#1091;%20&#1084;&#1091;&#1079;&#1099;&#1082;&#1080;%20&#1053;&#1086;&#1090;&#1085;&#1072;&#1103;%20&#1075;&#1088;&#1072;&#1084;&#1086;&#1090;&#1072;%203%20&#1082;&#1083;&#1072;&#1089;&#1089;\01%20&#1044;&#1086;.wav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47;&#1074;&#1077;&#1079;&#1076;&#1072;\&#1056;&#1072;&#1073;&#1086;&#1095;&#1080;&#1081;%20&#1089;&#1090;&#1086;&#1083;\&#1055;&#1088;&#1077;&#1079;&#1077;&#1085;&#1090;&#1072;&#1094;&#1080;&#1103;%20&#1082;%20&#1091;&#1088;&#1086;&#1082;&#1091;%20&#1084;&#1091;&#1079;&#1099;&#1082;&#1080;%20&#1053;&#1086;&#1090;&#1085;&#1072;&#1103;%20&#1075;&#1088;&#1072;&#1084;&#1086;&#1090;&#1072;%203%20&#1082;&#1083;&#1072;&#1089;&#1089;\02%20&#1056;&#1077;.wav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47;&#1074;&#1077;&#1079;&#1076;&#1072;\&#1056;&#1072;&#1073;&#1086;&#1095;&#1080;&#1081;%20&#1089;&#1090;&#1086;&#1083;\&#1055;&#1088;&#1077;&#1079;&#1077;&#1085;&#1090;&#1072;&#1094;&#1080;&#1103;%20&#1082;%20&#1091;&#1088;&#1086;&#1082;&#1091;%20&#1084;&#1091;&#1079;&#1099;&#1082;&#1080;%20&#1053;&#1086;&#1090;&#1085;&#1072;&#1103;%20&#1075;&#1088;&#1072;&#1084;&#1086;&#1090;&#1072;%203%20&#1082;&#1083;&#1072;&#1089;&#1089;\03%20&#1052;&#1080;.wav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47;&#1074;&#1077;&#1079;&#1076;&#1072;\&#1056;&#1072;&#1073;&#1086;&#1095;&#1080;&#1081;%20&#1089;&#1090;&#1086;&#1083;\&#1055;&#1088;&#1077;&#1079;&#1077;&#1085;&#1090;&#1072;&#1094;&#1080;&#1103;%20&#1082;%20&#1091;&#1088;&#1086;&#1082;&#1091;%20&#1084;&#1091;&#1079;&#1099;&#1082;&#1080;%20&#1053;&#1086;&#1090;&#1085;&#1072;&#1103;%20&#1075;&#1088;&#1072;&#1084;&#1086;&#1090;&#1072;%203%20&#1082;&#1083;&#1072;&#1089;&#1089;\04%20&#1060;&#1072;.wav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47;&#1074;&#1077;&#1079;&#1076;&#1072;\&#1056;&#1072;&#1073;&#1086;&#1095;&#1080;&#1081;%20&#1089;&#1090;&#1086;&#1083;\&#1055;&#1088;&#1077;&#1079;&#1077;&#1085;&#1090;&#1072;&#1094;&#1080;&#1103;%20&#1082;%20&#1091;&#1088;&#1086;&#1082;&#1091;%20&#1084;&#1091;&#1079;&#1099;&#1082;&#1080;%20&#1053;&#1086;&#1090;&#1085;&#1072;&#1103;%20&#1075;&#1088;&#1072;&#1084;&#1086;&#1090;&#1072;%203%20&#1082;&#1083;&#1072;&#1089;&#1089;\05%20&#1057;&#1086;&#1083;&#1100;.wav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47;&#1074;&#1077;&#1079;&#1076;&#1072;\&#1056;&#1072;&#1073;&#1086;&#1095;&#1080;&#1081;%20&#1089;&#1090;&#1086;&#1083;\&#1055;&#1088;&#1077;&#1079;&#1077;&#1085;&#1090;&#1072;&#1094;&#1080;&#1103;%20&#1082;%20&#1091;&#1088;&#1086;&#1082;&#1091;%20&#1084;&#1091;&#1079;&#1099;&#1082;&#1080;%20&#1053;&#1086;&#1090;&#1085;&#1072;&#1103;%20&#1075;&#1088;&#1072;&#1084;&#1086;&#1090;&#1072;%203%20&#1082;&#1083;&#1072;&#1089;&#1089;\06%20&#1051;&#1103;.wav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47;&#1074;&#1077;&#1079;&#1076;&#1072;\&#1056;&#1072;&#1073;&#1086;&#1095;&#1080;&#1081;%20&#1089;&#1090;&#1086;&#1083;\&#1055;&#1088;&#1077;&#1079;&#1077;&#1085;&#1090;&#1072;&#1094;&#1080;&#1103;%20&#1082;%20&#1091;&#1088;&#1086;&#1082;&#1091;%20&#1084;&#1091;&#1079;&#1099;&#1082;&#1080;%20&#1053;&#1086;&#1090;&#1085;&#1072;&#1103;%20&#1075;&#1088;&#1072;&#1084;&#1086;&#1090;&#1072;%203%20&#1082;&#1083;&#1072;&#1089;&#1089;\07%20&#1057;&#1080;.wav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47;&#1074;&#1077;&#1079;&#1076;&#1072;\&#1056;&#1072;&#1073;&#1086;&#1095;&#1080;&#1081;%20&#1089;&#1090;&#1086;&#1083;\&#1055;&#1088;&#1077;&#1079;&#1077;&#1085;&#1090;&#1072;&#1094;&#1080;&#1103;%20&#1082;%20&#1091;&#1088;&#1086;&#1082;&#1091;%20&#1084;&#1091;&#1079;&#1099;&#1082;&#1080;%20&#1053;&#1086;&#1090;&#1085;&#1072;&#1103;%20&#1075;&#1088;&#1072;&#1084;&#1086;&#1090;&#1072;%203%20&#1082;&#1083;&#1072;&#1089;&#1089;\08%20&#1044;&#1086;.wav" TargetMode="Externa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file:///C:\Users\&#1055;&#1086;&#1083;&#1080;&#1085;&#1072;\Downloads\&#1059;&#1095;&#1072;&#1090;%20&#1074;%20&#1096;&#1082;&#1086;&#1083;&#1077;.mp3" TargetMode="External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10.png"/><Relationship Id="rId3" Type="http://schemas.openxmlformats.org/officeDocument/2006/relationships/audio" Target="file:///C:\Users\&#1055;&#1086;&#1083;&#1080;&#1085;&#1072;\Music\&#1042;&#1089;&#1077;%20&#1076;&#1077;&#1090;&#1089;&#1082;&#1080;&#1077;%20&#1087;&#1077;&#1089;&#1077;&#1085;&#1082;&#1080;\&#1055;&#1077;&#1089;&#1077;&#1085;&#1082;&#1072;%20&#1059;&#1084;&#1082;&#1080;.mp3" TargetMode="External"/><Relationship Id="rId21" Type="http://schemas.openxmlformats.org/officeDocument/2006/relationships/image" Target="../media/image13.png"/><Relationship Id="rId7" Type="http://schemas.openxmlformats.org/officeDocument/2006/relationships/audio" Target="file:///C:\Users\&#1055;&#1086;&#1083;&#1080;&#1085;&#1072;\Music\&#1055;&#1088;&#1086;%20&#1091;&#1095;&#1080;&#1090;&#1077;&#1083;&#1077;&#1081;%20%20&#1080;%20&#1096;&#1082;&#1086;&#1083;&#1091;\&#1064;&#1082;&#1086;&#1083;&#1072;_&#1076;&#1086;&#1084;_&#1084;&#1086;&#1081;_&#1088;&#1086;&#1076;&#1085;&#1086;&#1081;.mp3" TargetMode="External"/><Relationship Id="rId12" Type="http://schemas.openxmlformats.org/officeDocument/2006/relationships/audio" Target="file:///C:\Users\&#1055;&#1086;&#1083;&#1080;&#1085;&#1072;\Music\&#1053;&#1086;&#1074;&#1099;&#1077;%20&#1087;&#1077;&#1089;&#1077;&#1085;&#1082;&#1080;\&#1053;&#1072;%20&#1075;&#1086;&#1088;&#1077;-&#1090;&#1086;%20&#1082;&#1072;&#1083;&#1080;&#1085;&#1072;%20&#1086;&#1088;&#1082;&#1077;&#1089;&#1090;&#1088;&#1086;&#1074;&#1082;&#1072;.mp3" TargetMode="External"/><Relationship Id="rId17" Type="http://schemas.openxmlformats.org/officeDocument/2006/relationships/image" Target="../media/image9.png"/><Relationship Id="rId2" Type="http://schemas.openxmlformats.org/officeDocument/2006/relationships/audio" Target="file:///C:\Users\&#1055;&#1086;&#1083;&#1080;&#1085;&#1072;\Music\&#1042;&#1089;&#1077;%20&#1076;&#1077;&#1090;&#1089;&#1082;&#1080;&#1077;%20&#1087;&#1077;&#1089;&#1077;&#1085;&#1082;&#1080;\&#1055;&#1077;&#1089;&#1077;&#1085;&#1082;&#1072;%20&#1086;%20&#1076;&#1088;&#1072;&#1082;&#1086;&#1096;&#1077;.mp3" TargetMode="External"/><Relationship Id="rId16" Type="http://schemas.openxmlformats.org/officeDocument/2006/relationships/image" Target="../media/image8.png"/><Relationship Id="rId20" Type="http://schemas.openxmlformats.org/officeDocument/2006/relationships/image" Target="../media/image12.png"/><Relationship Id="rId1" Type="http://schemas.openxmlformats.org/officeDocument/2006/relationships/audio" Target="file:///C:\Users\&#1055;&#1086;&#1083;&#1080;&#1085;&#1072;\Music\&#1042;&#1089;&#1077;%20&#1076;&#1077;&#1090;&#1089;&#1082;&#1080;&#1077;%20&#1087;&#1077;&#1089;&#1077;&#1085;&#1082;&#1080;\&#1041;&#1077;&#1076;&#1085;&#1099;&#1081;%20&#1105;&#1078;&#1080;&#1082;.mp3" TargetMode="External"/><Relationship Id="rId6" Type="http://schemas.openxmlformats.org/officeDocument/2006/relationships/audio" Target="file:///C:\Users\&#1055;&#1086;&#1083;&#1080;&#1085;&#1072;\Music\&#1042;&#1089;&#1077;%20&#1076;&#1077;&#1090;&#1089;&#1082;&#1080;&#1077;%20&#1087;&#1077;&#1089;&#1077;&#1085;&#1082;&#1080;\&#1042;&#1084;&#1077;&#1089;&#1090;&#1077;%20&#1074;&#1077;&#1089;&#1077;&#1083;&#1086;%20&#1096;&#1072;&#1075;&#1072;&#1090;&#1100;.mp3" TargetMode="External"/><Relationship Id="rId11" Type="http://schemas.openxmlformats.org/officeDocument/2006/relationships/audio" Target="file:///C:\Users\&#1055;&#1086;&#1083;&#1080;&#1085;&#1072;\Music\&#1042;&#1089;&#1077;%20&#1076;&#1077;&#1090;&#1089;&#1082;&#1080;&#1077;%20&#1087;&#1077;&#1089;&#1077;&#1085;&#1082;&#1080;\_&#1041;&#1077;&#1083;&#1072;&#1103;_&#1056;&#1086;&#1084;&#1072;&#1096;&#1082;&#1072;.mp3" TargetMode="External"/><Relationship Id="rId5" Type="http://schemas.openxmlformats.org/officeDocument/2006/relationships/audio" Target="file:///C:\Users\&#1055;&#1086;&#1083;&#1080;&#1085;&#1072;\Music\&#1042;&#1077;&#1089;&#1077;&#1085;&#1085;&#1080;&#1077;\&#1064;&#1105;&#1083;_&#1087;&#1086;_&#1083;&#1077;&#1089;&#1091;_&#1084;&#1091;&#1079;&#1099;&#1082;&#1072;&#1085;&#1090;_).mp3" TargetMode="External"/><Relationship Id="rId15" Type="http://schemas.openxmlformats.org/officeDocument/2006/relationships/image" Target="../media/image7.png"/><Relationship Id="rId10" Type="http://schemas.openxmlformats.org/officeDocument/2006/relationships/audio" Target="file:///C:\Users\&#1055;&#1086;&#1083;&#1080;&#1085;&#1072;\Downloads\&#1055;&#1077;&#1089;&#1085;&#1103;%20&#1086;%20&#1074;&#1086;&#1083;&#1096;&#1077;&#1073;&#1085;&#1086;&#1084;%20&#1094;&#1074;&#1077;&#1090;&#1082;&#1077;.mp3" TargetMode="External"/><Relationship Id="rId19" Type="http://schemas.openxmlformats.org/officeDocument/2006/relationships/image" Target="../media/image11.png"/><Relationship Id="rId4" Type="http://schemas.openxmlformats.org/officeDocument/2006/relationships/audio" Target="file:///C:\Users\&#1055;&#1086;&#1083;&#1080;&#1085;&#1072;\Music\&#1053;&#1086;&#1074;&#1099;&#1077;%20&#1087;&#1077;&#1089;&#1077;&#1085;&#1082;&#1080;\_&#1057;&#1086;&#1083;&#1085;&#1099;&#1096;&#1082;&#1086;.mp3" TargetMode="External"/><Relationship Id="rId9" Type="http://schemas.openxmlformats.org/officeDocument/2006/relationships/audio" Target="file:///C:\Users\&#1055;&#1086;&#1083;&#1080;&#1085;&#1072;\Downloads\&#1048;&#1079;%20&#1095;&#1077;&#1075;&#1086;%20&#1078;&#1077;.mp3" TargetMode="External"/><Relationship Id="rId1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video" Target="file:///C:\Users\&#1055;&#1086;&#1083;&#1080;&#1085;&#1072;\&#1052;&#1091;&#1079;&#1099;&#1082;&#1072;&#1083;&#1100;&#1085;&#1099;&#1081;%20&#1050;&#1042;&#1053;\&#1048;&#1088;&#1083;&#1072;&#1085;&#1076;&#1089;&#1082;&#1080;&#1081;%20&#1090;&#1072;&#1085;&#1077;&#1094;.mp4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video" Target="file:///C:\Users\&#1055;&#1086;&#1083;&#1080;&#1085;&#1072;\Downloads\videoplayback.mp4" TargetMode="Externa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audio" Target="file:///C:\Users\&#1055;&#1086;&#1083;&#1080;&#1085;&#1072;\Downloads\&#1053;&#1086;&#1074;&#1072;&#1103;%20&#1087;&#1072;&#1087;&#1082;&#1072;\&#1074;.mp3" TargetMode="External"/><Relationship Id="rId13" Type="http://schemas.openxmlformats.org/officeDocument/2006/relationships/image" Target="../media/image13.png"/><Relationship Id="rId3" Type="http://schemas.openxmlformats.org/officeDocument/2006/relationships/audio" Target="file:///C:\Users\&#1055;&#1086;&#1083;&#1080;&#1085;&#1072;\Downloads\&#1053;&#1086;&#1074;&#1072;&#1103;%20&#1087;&#1072;&#1087;&#1082;&#1072;\&#1084;.mp3" TargetMode="External"/><Relationship Id="rId7" Type="http://schemas.openxmlformats.org/officeDocument/2006/relationships/audio" Target="file:///C:\Users\&#1055;&#1086;&#1083;&#1080;&#1085;&#1072;\Downloads\&#1053;&#1086;&#1074;&#1072;&#1103;%20&#1087;&#1072;&#1087;&#1082;&#1072;\&#1091;.mp3" TargetMode="External"/><Relationship Id="rId12" Type="http://schemas.openxmlformats.org/officeDocument/2006/relationships/image" Target="../media/image10.png"/><Relationship Id="rId2" Type="http://schemas.openxmlformats.org/officeDocument/2006/relationships/audio" Target="file:///C:\Users\&#1055;&#1086;&#1083;&#1080;&#1085;&#1072;\Downloads\&#1053;&#1086;&#1074;&#1072;&#1103;%20&#1087;&#1072;&#1087;&#1082;&#1072;\&#1076;.mp3" TargetMode="External"/><Relationship Id="rId1" Type="http://schemas.openxmlformats.org/officeDocument/2006/relationships/audio" Target="file:///C:\Users\&#1055;&#1086;&#1083;&#1080;&#1085;&#1072;\Downloads\&#1053;&#1086;&#1074;&#1072;&#1103;%20&#1087;&#1072;&#1087;&#1082;&#1072;\&#1074;%20(2).mp3" TargetMode="External"/><Relationship Id="rId6" Type="http://schemas.openxmlformats.org/officeDocument/2006/relationships/audio" Target="file:///C:\Users\&#1055;&#1086;&#1083;&#1080;&#1085;&#1072;\Downloads\&#1053;&#1086;&#1074;&#1072;&#1103;%20&#1087;&#1072;&#1087;&#1082;&#1072;\&#1089;.mp3" TargetMode="External"/><Relationship Id="rId11" Type="http://schemas.openxmlformats.org/officeDocument/2006/relationships/image" Target="../media/image17.png"/><Relationship Id="rId5" Type="http://schemas.openxmlformats.org/officeDocument/2006/relationships/audio" Target="file:///C:\Users\&#1055;&#1086;&#1083;&#1080;&#1085;&#1072;\Downloads\&#1053;&#1086;&#1074;&#1072;&#1103;%20&#1087;&#1072;&#1087;&#1082;&#1072;\&#1088;.mp3" TargetMode="External"/><Relationship Id="rId10" Type="http://schemas.openxmlformats.org/officeDocument/2006/relationships/image" Target="../media/image16.png"/><Relationship Id="rId4" Type="http://schemas.openxmlformats.org/officeDocument/2006/relationships/audio" Target="file:///C:\Users\&#1055;&#1086;&#1083;&#1080;&#1085;&#1072;\Downloads\&#1053;&#1086;&#1074;&#1072;&#1103;%20&#1087;&#1072;&#1087;&#1082;&#1072;\&#1087;.mp3" TargetMode="External"/><Relationship Id="rId9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Музыкальный калейдоскоп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endParaRPr lang="ru-RU" dirty="0" smtClean="0">
              <a:solidFill>
                <a:srgbClr val="359354"/>
              </a:solidFill>
            </a:endParaRPr>
          </a:p>
          <a:p>
            <a:pPr algn="r"/>
            <a:endParaRPr lang="ru-RU" dirty="0" smtClean="0">
              <a:solidFill>
                <a:srgbClr val="359354"/>
              </a:solidFill>
            </a:endParaRPr>
          </a:p>
          <a:p>
            <a:pPr algn="r"/>
            <a:r>
              <a:rPr lang="ru-RU" dirty="0" smtClean="0">
                <a:solidFill>
                  <a:srgbClr val="359354"/>
                </a:solidFill>
              </a:rPr>
              <a:t>Подготовил :музыкальный руководитель Струкова И.В.</a:t>
            </a:r>
            <a:endParaRPr lang="ru-RU" dirty="0">
              <a:solidFill>
                <a:srgbClr val="359354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640" y="260648"/>
            <a:ext cx="6481762" cy="612068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/>
            </a:r>
            <a:b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</a:b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/>
            </a:r>
            <a:b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</a:b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Здравствуйте дорогие участники </a:t>
            </a:r>
            <a:r>
              <a:rPr lang="ru-RU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ХОЧУ,ВСЕГДА,ВСЁ,</a:t>
            </a:r>
            <a:br>
              <a:rPr lang="ru-RU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</a:br>
            <a:r>
              <a:rPr lang="ru-RU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ЗНАТЬ !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/>
            </a:r>
            <a:b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</a:b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ПРИГЛАШАЮ ВАС  на музыкальное развлечение – игру </a:t>
            </a:r>
            <a:b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</a:b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Музыкальный калейдоскоп !</a:t>
            </a:r>
            <a:r>
              <a:rPr lang="ru-RU" sz="3200" b="1" dirty="0" smtClean="0">
                <a:solidFill>
                  <a:srgbClr val="35935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/>
            </a:r>
            <a:br>
              <a:rPr lang="ru-RU" sz="3200" b="1" dirty="0" smtClean="0">
                <a:solidFill>
                  <a:srgbClr val="35935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</a:br>
            <a:endParaRPr lang="ru-RU" sz="3200" b="1" dirty="0" smtClean="0">
              <a:solidFill>
                <a:srgbClr val="359354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94645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pPr algn="ctr"/>
            <a:endParaRPr lang="ru-RU" dirty="0" smtClean="0">
              <a:solidFill>
                <a:srgbClr val="359354"/>
              </a:solidFill>
            </a:endParaRPr>
          </a:p>
          <a:p>
            <a:pPr algn="ctr"/>
            <a:endParaRPr lang="ru-RU" dirty="0" smtClean="0">
              <a:solidFill>
                <a:srgbClr val="359354"/>
              </a:solidFill>
            </a:endParaRPr>
          </a:p>
          <a:p>
            <a:pPr algn="ctr"/>
            <a:endParaRPr lang="ru-RU" dirty="0" smtClean="0">
              <a:solidFill>
                <a:srgbClr val="359354"/>
              </a:solidFill>
            </a:endParaRPr>
          </a:p>
          <a:p>
            <a:pPr algn="ctr"/>
            <a:endParaRPr lang="ru-RU" dirty="0" smtClean="0">
              <a:solidFill>
                <a:srgbClr val="359354"/>
              </a:solidFill>
            </a:endParaRPr>
          </a:p>
          <a:p>
            <a:pPr algn="ctr"/>
            <a:endParaRPr lang="ru-RU" dirty="0" smtClean="0">
              <a:solidFill>
                <a:srgbClr val="359354"/>
              </a:solidFill>
            </a:endParaRPr>
          </a:p>
          <a:p>
            <a:pPr algn="ctr"/>
            <a:endParaRPr lang="ru-RU" dirty="0" smtClean="0">
              <a:solidFill>
                <a:srgbClr val="359354"/>
              </a:solidFill>
            </a:endParaRPr>
          </a:p>
          <a:p>
            <a:pPr algn="ctr"/>
            <a:r>
              <a:rPr lang="ru-RU" b="1" dirty="0" smtClean="0">
                <a:solidFill>
                  <a:srgbClr val="990099"/>
                </a:solidFill>
              </a:rPr>
              <a:t>НАЧНЕМ С НОТНОЙ </a:t>
            </a:r>
            <a:br>
              <a:rPr lang="ru-RU" b="1" dirty="0" smtClean="0">
                <a:solidFill>
                  <a:srgbClr val="990099"/>
                </a:solidFill>
              </a:rPr>
            </a:br>
            <a:r>
              <a:rPr lang="ru-RU" b="1" dirty="0" smtClean="0">
                <a:solidFill>
                  <a:srgbClr val="990099"/>
                </a:solidFill>
              </a:rPr>
              <a:t>РАЗМИНКИ !</a:t>
            </a:r>
            <a:endParaRPr lang="ru-RU" b="1" dirty="0">
              <a:solidFill>
                <a:srgbClr val="990099"/>
              </a:solidFill>
            </a:endParaRPr>
          </a:p>
        </p:txBody>
      </p:sp>
      <p:pic>
        <p:nvPicPr>
          <p:cNvPr id="4" name="Рисунок 3" descr="нотк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44644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r>
              <a:rPr lang="ru-RU" sz="3600" dirty="0" smtClean="0">
                <a:solidFill>
                  <a:srgbClr val="C00000"/>
                </a:solidFill>
              </a:rPr>
              <a:t>Раз в субботу семь енотов</a:t>
            </a:r>
          </a:p>
          <a:p>
            <a:r>
              <a:rPr lang="ru-RU" sz="3600" dirty="0" smtClean="0">
                <a:solidFill>
                  <a:srgbClr val="C00000"/>
                </a:solidFill>
              </a:rPr>
              <a:t>Во дворе учили ноты.</a:t>
            </a:r>
          </a:p>
          <a:p>
            <a:r>
              <a:rPr lang="ru-RU" sz="3600" dirty="0" smtClean="0">
                <a:solidFill>
                  <a:srgbClr val="C00000"/>
                </a:solidFill>
              </a:rPr>
              <a:t>Дотянув насилу «До»,</a:t>
            </a:r>
          </a:p>
          <a:p>
            <a:r>
              <a:rPr lang="ru-RU" sz="3600" dirty="0" smtClean="0">
                <a:solidFill>
                  <a:srgbClr val="C00000"/>
                </a:solidFill>
              </a:rPr>
              <a:t>Вытер пот один енот.</a:t>
            </a:r>
          </a:p>
          <a:p>
            <a:r>
              <a:rPr lang="ru-RU" sz="3600" dirty="0" smtClean="0">
                <a:solidFill>
                  <a:srgbClr val="C00000"/>
                </a:solidFill>
              </a:rPr>
              <a:t>А второй  дошёл до «Ре»</a:t>
            </a:r>
          </a:p>
          <a:p>
            <a:r>
              <a:rPr lang="ru-RU" sz="3600" dirty="0" smtClean="0">
                <a:solidFill>
                  <a:srgbClr val="C00000"/>
                </a:solidFill>
              </a:rPr>
              <a:t>Очень жарко во дворе.</a:t>
            </a:r>
          </a:p>
          <a:p>
            <a:r>
              <a:rPr lang="ru-RU" sz="3600" dirty="0" smtClean="0">
                <a:solidFill>
                  <a:srgbClr val="C00000"/>
                </a:solidFill>
              </a:rPr>
              <a:t>Третий взять пытался «Ми»,</a:t>
            </a:r>
          </a:p>
          <a:p>
            <a:r>
              <a:rPr lang="ru-RU" sz="3600" dirty="0" smtClean="0">
                <a:solidFill>
                  <a:srgbClr val="C00000"/>
                </a:solidFill>
              </a:rPr>
              <a:t>Да попробуй-ка, возьм</a:t>
            </a:r>
            <a:r>
              <a:rPr lang="ru-RU" dirty="0" smtClean="0">
                <a:solidFill>
                  <a:srgbClr val="C00000"/>
                </a:solidFill>
              </a:rPr>
              <a:t>и.</a:t>
            </a:r>
          </a:p>
          <a:p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ru-RU" sz="4000" dirty="0" smtClean="0">
                <a:solidFill>
                  <a:srgbClr val="002060"/>
                </a:solidFill>
              </a:rPr>
              <a:t>С двойкой может быть графа».</a:t>
            </a:r>
          </a:p>
          <a:p>
            <a:r>
              <a:rPr lang="ru-RU" sz="4000" dirty="0" smtClean="0">
                <a:solidFill>
                  <a:srgbClr val="002060"/>
                </a:solidFill>
              </a:rPr>
              <a:t>Пятый взять пытался «Соль»</a:t>
            </a:r>
          </a:p>
          <a:p>
            <a:r>
              <a:rPr lang="ru-RU" sz="4000" dirty="0" smtClean="0">
                <a:solidFill>
                  <a:srgbClr val="002060"/>
                </a:solidFill>
              </a:rPr>
              <a:t>И вздохнул – не «Соль», а боль.</a:t>
            </a:r>
          </a:p>
          <a:p>
            <a:r>
              <a:rPr lang="ru-RU" sz="4000" dirty="0" smtClean="0">
                <a:solidFill>
                  <a:srgbClr val="002060"/>
                </a:solidFill>
              </a:rPr>
              <a:t>А четвёртый: «Что мне «Фа!»-</a:t>
            </a:r>
          </a:p>
          <a:p>
            <a:r>
              <a:rPr lang="ru-RU" sz="4000" dirty="0" smtClean="0">
                <a:solidFill>
                  <a:srgbClr val="002060"/>
                </a:solidFill>
              </a:rPr>
              <a:t>А шестой засел на «Ля»,</a:t>
            </a:r>
          </a:p>
          <a:p>
            <a:r>
              <a:rPr lang="ru-RU" sz="4000" dirty="0" smtClean="0">
                <a:solidFill>
                  <a:srgbClr val="002060"/>
                </a:solidFill>
              </a:rPr>
              <a:t>И без «Ля» стоит земля.</a:t>
            </a:r>
          </a:p>
          <a:p>
            <a:endParaRPr lang="ru-RU" dirty="0">
              <a:solidFill>
                <a:srgbClr val="99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4525963"/>
          </a:xfrm>
        </p:spPr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Лишь седьмой дошёл до «Си»,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Да и тот совсем осип. 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-Назовите дружно ноты  по - порядку.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ДО</a:t>
            </a:r>
            <a:r>
              <a:rPr lang="ru-RU" dirty="0" smtClean="0">
                <a:solidFill>
                  <a:srgbClr val="00B050"/>
                </a:solidFill>
              </a:rPr>
              <a:t>,</a:t>
            </a:r>
            <a:r>
              <a:rPr lang="ru-RU" dirty="0" smtClean="0">
                <a:solidFill>
                  <a:srgbClr val="0070C0"/>
                </a:solidFill>
              </a:rPr>
              <a:t>РЕ</a:t>
            </a:r>
            <a:r>
              <a:rPr lang="ru-RU" dirty="0" smtClean="0">
                <a:solidFill>
                  <a:srgbClr val="00B050"/>
                </a:solidFill>
              </a:rPr>
              <a:t>,</a:t>
            </a:r>
            <a:r>
              <a:rPr lang="ru-RU" dirty="0" smtClean="0">
                <a:solidFill>
                  <a:srgbClr val="FFFF00"/>
                </a:solidFill>
              </a:rPr>
              <a:t>МИ</a:t>
            </a:r>
            <a:r>
              <a:rPr lang="ru-RU" dirty="0" smtClean="0">
                <a:solidFill>
                  <a:srgbClr val="00B050"/>
                </a:solidFill>
              </a:rPr>
              <a:t>,</a:t>
            </a:r>
            <a:r>
              <a:rPr lang="ru-RU" dirty="0" smtClean="0">
                <a:solidFill>
                  <a:srgbClr val="002060"/>
                </a:solidFill>
              </a:rPr>
              <a:t>ФА</a:t>
            </a:r>
            <a:r>
              <a:rPr lang="ru-RU" dirty="0" smtClean="0">
                <a:solidFill>
                  <a:srgbClr val="00B050"/>
                </a:solidFill>
              </a:rPr>
              <a:t>,</a:t>
            </a:r>
            <a:r>
              <a:rPr lang="ru-RU" dirty="0" smtClean="0">
                <a:solidFill>
                  <a:srgbClr val="E37245"/>
                </a:solidFill>
              </a:rPr>
              <a:t>СОЛЬ</a:t>
            </a:r>
            <a:r>
              <a:rPr lang="ru-RU" dirty="0" smtClean="0">
                <a:solidFill>
                  <a:srgbClr val="00B050"/>
                </a:solidFill>
              </a:rPr>
              <a:t>,</a:t>
            </a:r>
            <a:r>
              <a:rPr lang="ru-RU" dirty="0" smtClean="0">
                <a:solidFill>
                  <a:srgbClr val="43C9E9"/>
                </a:solidFill>
              </a:rPr>
              <a:t>ЛЯ,</a:t>
            </a:r>
            <a:r>
              <a:rPr lang="ru-RU" dirty="0" smtClean="0">
                <a:solidFill>
                  <a:srgbClr val="C00000"/>
                </a:solidFill>
              </a:rPr>
              <a:t>СИ </a:t>
            </a:r>
            <a:r>
              <a:rPr lang="ru-RU" dirty="0" smtClean="0">
                <a:solidFill>
                  <a:srgbClr val="00B050"/>
                </a:solidFill>
              </a:rPr>
              <a:t>!!!!</a:t>
            </a:r>
          </a:p>
          <a:p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645024"/>
            <a:ext cx="8640960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"/>
          <p:cNvSpPr>
            <a:spLocks noChangeArrowheads="1"/>
          </p:cNvSpPr>
          <p:nvPr/>
        </p:nvSpPr>
        <p:spPr bwMode="auto">
          <a:xfrm>
            <a:off x="2724150" y="32464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179512" y="404664"/>
            <a:ext cx="8642350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Есть у каждой ноты дом.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Где живёшь ты, нота «</a:t>
            </a: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до</a:t>
            </a: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»?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Здесь, на маленькой скамейке.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На …… линейке</a:t>
            </a:r>
          </a:p>
        </p:txBody>
      </p:sp>
      <p:grpSp>
        <p:nvGrpSpPr>
          <p:cNvPr id="3076" name="Group 14"/>
          <p:cNvGrpSpPr>
            <a:grpSpLocks/>
          </p:cNvGrpSpPr>
          <p:nvPr/>
        </p:nvGrpSpPr>
        <p:grpSpPr bwMode="auto">
          <a:xfrm>
            <a:off x="3203575" y="4149725"/>
            <a:ext cx="2520950" cy="1962727"/>
            <a:chOff x="2961" y="1854"/>
            <a:chExt cx="1980" cy="1800"/>
          </a:xfrm>
        </p:grpSpPr>
        <p:sp>
          <p:nvSpPr>
            <p:cNvPr id="3078" name="Line 15"/>
            <p:cNvSpPr>
              <a:spLocks noChangeShapeType="1"/>
            </p:cNvSpPr>
            <p:nvPr/>
          </p:nvSpPr>
          <p:spPr bwMode="auto">
            <a:xfrm>
              <a:off x="2961" y="1854"/>
              <a:ext cx="198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9" name="Line 16"/>
            <p:cNvSpPr>
              <a:spLocks noChangeShapeType="1"/>
            </p:cNvSpPr>
            <p:nvPr/>
          </p:nvSpPr>
          <p:spPr bwMode="auto">
            <a:xfrm>
              <a:off x="2961" y="2214"/>
              <a:ext cx="198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80" name="Line 17"/>
            <p:cNvSpPr>
              <a:spLocks noChangeShapeType="1"/>
            </p:cNvSpPr>
            <p:nvPr/>
          </p:nvSpPr>
          <p:spPr bwMode="auto">
            <a:xfrm>
              <a:off x="2961" y="2574"/>
              <a:ext cx="198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81" name="Line 18"/>
            <p:cNvSpPr>
              <a:spLocks noChangeShapeType="1"/>
            </p:cNvSpPr>
            <p:nvPr/>
          </p:nvSpPr>
          <p:spPr bwMode="auto">
            <a:xfrm>
              <a:off x="2961" y="2934"/>
              <a:ext cx="198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82" name="Line 19"/>
            <p:cNvSpPr>
              <a:spLocks noChangeShapeType="1"/>
            </p:cNvSpPr>
            <p:nvPr/>
          </p:nvSpPr>
          <p:spPr bwMode="auto">
            <a:xfrm>
              <a:off x="2961" y="3294"/>
              <a:ext cx="198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83" name="Line 20"/>
            <p:cNvSpPr>
              <a:spLocks noChangeShapeType="1"/>
            </p:cNvSpPr>
            <p:nvPr/>
          </p:nvSpPr>
          <p:spPr bwMode="auto">
            <a:xfrm>
              <a:off x="3501" y="3654"/>
              <a:ext cx="72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85" name="Line 22"/>
            <p:cNvSpPr>
              <a:spLocks noChangeShapeType="1"/>
            </p:cNvSpPr>
            <p:nvPr/>
          </p:nvSpPr>
          <p:spPr bwMode="auto">
            <a:xfrm flipV="1">
              <a:off x="4041" y="2754"/>
              <a:ext cx="0" cy="90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11287" name="01 До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5373688"/>
            <a:ext cx="1225550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7" fill="hold"/>
                                        <p:tgtEl>
                                          <p:spTgt spid="112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8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8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50825" y="908050"/>
            <a:ext cx="856932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Нота «</a:t>
            </a: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ре</a:t>
            </a: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», где ты живёшь?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Где ты песенки поёшь?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Отгадать </a:t>
            </a:r>
            <a:r>
              <a:rPr lang="ru-RU" sz="4400" b="1" dirty="0" smtClean="0">
                <a:solidFill>
                  <a:srgbClr val="990099"/>
                </a:solidFill>
                <a:latin typeface="Tahoma" pitchFamily="34" charset="0"/>
              </a:rPr>
              <a:t>сумей-ка-</a:t>
            </a:r>
          </a:p>
          <a:p>
            <a:pPr algn="ctr">
              <a:defRPr/>
            </a:pPr>
            <a:r>
              <a:rPr lang="ru-RU" sz="4400" b="1" dirty="0" smtClean="0">
                <a:solidFill>
                  <a:srgbClr val="990099"/>
                </a:solidFill>
                <a:latin typeface="Tahoma" pitchFamily="34" charset="0"/>
              </a:rPr>
              <a:t>под ……….    </a:t>
            </a: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линейкой.</a:t>
            </a:r>
          </a:p>
        </p:txBody>
      </p:sp>
      <p:grpSp>
        <p:nvGrpSpPr>
          <p:cNvPr id="4099" name="Group 6"/>
          <p:cNvGrpSpPr>
            <a:grpSpLocks/>
          </p:cNvGrpSpPr>
          <p:nvPr/>
        </p:nvGrpSpPr>
        <p:grpSpPr bwMode="auto">
          <a:xfrm>
            <a:off x="3059113" y="4221163"/>
            <a:ext cx="2665412" cy="1811713"/>
            <a:chOff x="5008" y="1904"/>
            <a:chExt cx="2700" cy="1941"/>
          </a:xfrm>
        </p:grpSpPr>
        <p:sp>
          <p:nvSpPr>
            <p:cNvPr id="4101" name="Line 7"/>
            <p:cNvSpPr>
              <a:spLocks noChangeShapeType="1"/>
            </p:cNvSpPr>
            <p:nvPr/>
          </p:nvSpPr>
          <p:spPr bwMode="auto">
            <a:xfrm>
              <a:off x="5008" y="1904"/>
              <a:ext cx="27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2" name="Line 8"/>
            <p:cNvSpPr>
              <a:spLocks noChangeShapeType="1"/>
            </p:cNvSpPr>
            <p:nvPr/>
          </p:nvSpPr>
          <p:spPr bwMode="auto">
            <a:xfrm>
              <a:off x="5008" y="2341"/>
              <a:ext cx="27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3" name="Line 9"/>
            <p:cNvSpPr>
              <a:spLocks noChangeShapeType="1"/>
            </p:cNvSpPr>
            <p:nvPr/>
          </p:nvSpPr>
          <p:spPr bwMode="auto">
            <a:xfrm>
              <a:off x="5008" y="2777"/>
              <a:ext cx="27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4" name="Line 10"/>
            <p:cNvSpPr>
              <a:spLocks noChangeShapeType="1"/>
            </p:cNvSpPr>
            <p:nvPr/>
          </p:nvSpPr>
          <p:spPr bwMode="auto">
            <a:xfrm>
              <a:off x="5008" y="3214"/>
              <a:ext cx="27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5" name="Line 11"/>
            <p:cNvSpPr>
              <a:spLocks noChangeShapeType="1"/>
            </p:cNvSpPr>
            <p:nvPr/>
          </p:nvSpPr>
          <p:spPr bwMode="auto">
            <a:xfrm>
              <a:off x="5008" y="3651"/>
              <a:ext cx="27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8" name="Line 14"/>
            <p:cNvSpPr>
              <a:spLocks noChangeShapeType="1"/>
            </p:cNvSpPr>
            <p:nvPr/>
          </p:nvSpPr>
          <p:spPr bwMode="auto">
            <a:xfrm flipV="1">
              <a:off x="6510" y="2754"/>
              <a:ext cx="0" cy="109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34831" name="02 Ре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5229225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8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7" fill="hold"/>
                                        <p:tgtEl>
                                          <p:spTgt spid="348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3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83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250825" y="981075"/>
            <a:ext cx="8642350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Нота «</a:t>
            </a: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ми</a:t>
            </a: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» залезла выше,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На ……..    линейку села. </a:t>
            </a:r>
          </a:p>
        </p:txBody>
      </p:sp>
      <p:grpSp>
        <p:nvGrpSpPr>
          <p:cNvPr id="5123" name="Group 6"/>
          <p:cNvGrpSpPr>
            <a:grpSpLocks/>
          </p:cNvGrpSpPr>
          <p:nvPr/>
        </p:nvGrpSpPr>
        <p:grpSpPr bwMode="auto">
          <a:xfrm>
            <a:off x="3276600" y="4292599"/>
            <a:ext cx="2590800" cy="1671160"/>
            <a:chOff x="2061" y="4014"/>
            <a:chExt cx="2700" cy="1811"/>
          </a:xfrm>
        </p:grpSpPr>
        <p:sp>
          <p:nvSpPr>
            <p:cNvPr id="5125" name="Line 7"/>
            <p:cNvSpPr>
              <a:spLocks noChangeShapeType="1"/>
            </p:cNvSpPr>
            <p:nvPr/>
          </p:nvSpPr>
          <p:spPr bwMode="auto">
            <a:xfrm>
              <a:off x="2061" y="4014"/>
              <a:ext cx="27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6" name="Line 8"/>
            <p:cNvSpPr>
              <a:spLocks noChangeShapeType="1"/>
            </p:cNvSpPr>
            <p:nvPr/>
          </p:nvSpPr>
          <p:spPr bwMode="auto">
            <a:xfrm>
              <a:off x="2061" y="4451"/>
              <a:ext cx="27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7" name="Line 9"/>
            <p:cNvSpPr>
              <a:spLocks noChangeShapeType="1"/>
            </p:cNvSpPr>
            <p:nvPr/>
          </p:nvSpPr>
          <p:spPr bwMode="auto">
            <a:xfrm>
              <a:off x="2061" y="4887"/>
              <a:ext cx="27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8" name="Line 10"/>
            <p:cNvSpPr>
              <a:spLocks noChangeShapeType="1"/>
            </p:cNvSpPr>
            <p:nvPr/>
          </p:nvSpPr>
          <p:spPr bwMode="auto">
            <a:xfrm>
              <a:off x="2061" y="5324"/>
              <a:ext cx="27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9" name="Line 11"/>
            <p:cNvSpPr>
              <a:spLocks noChangeShapeType="1"/>
            </p:cNvSpPr>
            <p:nvPr/>
          </p:nvSpPr>
          <p:spPr bwMode="auto">
            <a:xfrm>
              <a:off x="2061" y="5761"/>
              <a:ext cx="27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2" name="Line 14"/>
            <p:cNvSpPr>
              <a:spLocks noChangeShapeType="1"/>
            </p:cNvSpPr>
            <p:nvPr/>
          </p:nvSpPr>
          <p:spPr bwMode="auto">
            <a:xfrm flipV="1">
              <a:off x="3630" y="4734"/>
              <a:ext cx="0" cy="109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35855" name="03 Ми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5300663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8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7" fill="hold"/>
                                        <p:tgtEl>
                                          <p:spTgt spid="358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5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85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250825" y="981075"/>
            <a:ext cx="864235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Между ……. и ……..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«</a:t>
            </a: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Фа</a:t>
            </a: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» глядит в окошко.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Между …….  и ……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Тесно ей немножко.</a:t>
            </a:r>
          </a:p>
        </p:txBody>
      </p:sp>
      <p:grpSp>
        <p:nvGrpSpPr>
          <p:cNvPr id="6147" name="Group 6"/>
          <p:cNvGrpSpPr>
            <a:grpSpLocks/>
          </p:cNvGrpSpPr>
          <p:nvPr/>
        </p:nvGrpSpPr>
        <p:grpSpPr bwMode="auto">
          <a:xfrm>
            <a:off x="3132138" y="4365625"/>
            <a:ext cx="2447925" cy="1702144"/>
            <a:chOff x="5841" y="4914"/>
            <a:chExt cx="3060" cy="2038"/>
          </a:xfrm>
        </p:grpSpPr>
        <p:sp>
          <p:nvSpPr>
            <p:cNvPr id="6149" name="Line 7"/>
            <p:cNvSpPr>
              <a:spLocks noChangeShapeType="1"/>
            </p:cNvSpPr>
            <p:nvPr/>
          </p:nvSpPr>
          <p:spPr bwMode="auto">
            <a:xfrm>
              <a:off x="5841" y="4914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50" name="Line 8"/>
            <p:cNvSpPr>
              <a:spLocks noChangeShapeType="1"/>
            </p:cNvSpPr>
            <p:nvPr/>
          </p:nvSpPr>
          <p:spPr bwMode="auto">
            <a:xfrm>
              <a:off x="5841" y="5424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51" name="Line 9"/>
            <p:cNvSpPr>
              <a:spLocks noChangeShapeType="1"/>
            </p:cNvSpPr>
            <p:nvPr/>
          </p:nvSpPr>
          <p:spPr bwMode="auto">
            <a:xfrm>
              <a:off x="5841" y="5933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52" name="Line 10"/>
            <p:cNvSpPr>
              <a:spLocks noChangeShapeType="1"/>
            </p:cNvSpPr>
            <p:nvPr/>
          </p:nvSpPr>
          <p:spPr bwMode="auto">
            <a:xfrm>
              <a:off x="5841" y="6442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53" name="Line 11"/>
            <p:cNvSpPr>
              <a:spLocks noChangeShapeType="1"/>
            </p:cNvSpPr>
            <p:nvPr/>
          </p:nvSpPr>
          <p:spPr bwMode="auto">
            <a:xfrm>
              <a:off x="5841" y="6952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56" name="Line 14"/>
            <p:cNvSpPr>
              <a:spLocks noChangeShapeType="1"/>
            </p:cNvSpPr>
            <p:nvPr/>
          </p:nvSpPr>
          <p:spPr bwMode="auto">
            <a:xfrm flipV="1">
              <a:off x="7655" y="5454"/>
              <a:ext cx="0" cy="127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43023" name="04 Фа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5300663"/>
            <a:ext cx="1241425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0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7" fill="hold"/>
                                        <p:tgtEl>
                                          <p:spTgt spid="430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02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02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250825" y="981075"/>
            <a:ext cx="8642350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На ….. линейке «</a:t>
            </a: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соль</a:t>
            </a: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»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С нотой «фа» встречается.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Если скажешь «фа» и «соль»,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Слово получается.</a:t>
            </a:r>
          </a:p>
        </p:txBody>
      </p:sp>
      <p:grpSp>
        <p:nvGrpSpPr>
          <p:cNvPr id="7171" name="Group 5"/>
          <p:cNvGrpSpPr>
            <a:grpSpLocks/>
          </p:cNvGrpSpPr>
          <p:nvPr/>
        </p:nvGrpSpPr>
        <p:grpSpPr bwMode="auto">
          <a:xfrm>
            <a:off x="3059113" y="4221163"/>
            <a:ext cx="2808287" cy="1944687"/>
            <a:chOff x="1881" y="4374"/>
            <a:chExt cx="3060" cy="2038"/>
          </a:xfrm>
        </p:grpSpPr>
        <p:sp>
          <p:nvSpPr>
            <p:cNvPr id="7173" name="Line 6"/>
            <p:cNvSpPr>
              <a:spLocks noChangeShapeType="1"/>
            </p:cNvSpPr>
            <p:nvPr/>
          </p:nvSpPr>
          <p:spPr bwMode="auto">
            <a:xfrm>
              <a:off x="1881" y="4374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174" name="Line 7"/>
            <p:cNvSpPr>
              <a:spLocks noChangeShapeType="1"/>
            </p:cNvSpPr>
            <p:nvPr/>
          </p:nvSpPr>
          <p:spPr bwMode="auto">
            <a:xfrm>
              <a:off x="1881" y="4884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175" name="Line 8"/>
            <p:cNvSpPr>
              <a:spLocks noChangeShapeType="1"/>
            </p:cNvSpPr>
            <p:nvPr/>
          </p:nvSpPr>
          <p:spPr bwMode="auto">
            <a:xfrm>
              <a:off x="1881" y="5393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176" name="Line 9"/>
            <p:cNvSpPr>
              <a:spLocks noChangeShapeType="1"/>
            </p:cNvSpPr>
            <p:nvPr/>
          </p:nvSpPr>
          <p:spPr bwMode="auto">
            <a:xfrm>
              <a:off x="1881" y="5902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177" name="Line 10"/>
            <p:cNvSpPr>
              <a:spLocks noChangeShapeType="1"/>
            </p:cNvSpPr>
            <p:nvPr/>
          </p:nvSpPr>
          <p:spPr bwMode="auto">
            <a:xfrm>
              <a:off x="1881" y="6412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180" name="Line 13"/>
            <p:cNvSpPr>
              <a:spLocks noChangeShapeType="1"/>
            </p:cNvSpPr>
            <p:nvPr/>
          </p:nvSpPr>
          <p:spPr bwMode="auto">
            <a:xfrm flipV="1">
              <a:off x="3695" y="4554"/>
              <a:ext cx="0" cy="127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45070" name="05 Соль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5372100"/>
            <a:ext cx="1241425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50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7" fill="hold"/>
                                        <p:tgtEl>
                                          <p:spTgt spid="450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07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07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250825" y="981075"/>
            <a:ext cx="864235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-А вы меня заметили?-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Спросила нота «</a:t>
            </a: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ля</a:t>
            </a: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».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-Между ……   и  ……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Сижу удобно я.</a:t>
            </a:r>
          </a:p>
        </p:txBody>
      </p:sp>
      <p:grpSp>
        <p:nvGrpSpPr>
          <p:cNvPr id="8195" name="Group 6"/>
          <p:cNvGrpSpPr>
            <a:grpSpLocks/>
          </p:cNvGrpSpPr>
          <p:nvPr/>
        </p:nvGrpSpPr>
        <p:grpSpPr bwMode="auto">
          <a:xfrm>
            <a:off x="2916238" y="4292600"/>
            <a:ext cx="3024187" cy="1944688"/>
            <a:chOff x="1881" y="5094"/>
            <a:chExt cx="3060" cy="2038"/>
          </a:xfrm>
        </p:grpSpPr>
        <p:sp>
          <p:nvSpPr>
            <p:cNvPr id="8197" name="Line 7"/>
            <p:cNvSpPr>
              <a:spLocks noChangeShapeType="1"/>
            </p:cNvSpPr>
            <p:nvPr/>
          </p:nvSpPr>
          <p:spPr bwMode="auto">
            <a:xfrm>
              <a:off x="1881" y="5094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198" name="Line 8"/>
            <p:cNvSpPr>
              <a:spLocks noChangeShapeType="1"/>
            </p:cNvSpPr>
            <p:nvPr/>
          </p:nvSpPr>
          <p:spPr bwMode="auto">
            <a:xfrm>
              <a:off x="1881" y="5604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199" name="Line 9"/>
            <p:cNvSpPr>
              <a:spLocks noChangeShapeType="1"/>
            </p:cNvSpPr>
            <p:nvPr/>
          </p:nvSpPr>
          <p:spPr bwMode="auto">
            <a:xfrm>
              <a:off x="1881" y="6113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00" name="Line 10"/>
            <p:cNvSpPr>
              <a:spLocks noChangeShapeType="1"/>
            </p:cNvSpPr>
            <p:nvPr/>
          </p:nvSpPr>
          <p:spPr bwMode="auto">
            <a:xfrm>
              <a:off x="1881" y="6622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01" name="Line 11"/>
            <p:cNvSpPr>
              <a:spLocks noChangeShapeType="1"/>
            </p:cNvSpPr>
            <p:nvPr/>
          </p:nvSpPr>
          <p:spPr bwMode="auto">
            <a:xfrm>
              <a:off x="1881" y="7132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04" name="Line 14"/>
            <p:cNvSpPr>
              <a:spLocks noChangeShapeType="1"/>
            </p:cNvSpPr>
            <p:nvPr/>
          </p:nvSpPr>
          <p:spPr bwMode="auto">
            <a:xfrm flipV="1">
              <a:off x="3695" y="5094"/>
              <a:ext cx="0" cy="127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40975" name="06 Ля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5300663"/>
            <a:ext cx="1312862" cy="1312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7" fill="hold"/>
                                        <p:tgtEl>
                                          <p:spTgt spid="409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7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7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250825" y="981075"/>
            <a:ext cx="864235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А на линейке …….«</a:t>
            </a: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си</a:t>
            </a: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»,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На самой серединке,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Споёт, когда ни попроси.</a:t>
            </a:r>
          </a:p>
          <a:p>
            <a:pPr algn="ctr">
              <a:defRPr/>
            </a:pPr>
            <a:r>
              <a:rPr lang="ru-RU" sz="4400" b="1" dirty="0">
                <a:solidFill>
                  <a:srgbClr val="990099"/>
                </a:solidFill>
                <a:latin typeface="Tahoma" pitchFamily="34" charset="0"/>
              </a:rPr>
              <a:t>Так звонко, без запинки.</a:t>
            </a:r>
          </a:p>
        </p:txBody>
      </p:sp>
      <p:grpSp>
        <p:nvGrpSpPr>
          <p:cNvPr id="9219" name="Group 6"/>
          <p:cNvGrpSpPr>
            <a:grpSpLocks/>
          </p:cNvGrpSpPr>
          <p:nvPr/>
        </p:nvGrpSpPr>
        <p:grpSpPr bwMode="auto">
          <a:xfrm>
            <a:off x="2916238" y="4221163"/>
            <a:ext cx="3095625" cy="2087562"/>
            <a:chOff x="5841" y="4914"/>
            <a:chExt cx="3060" cy="2248"/>
          </a:xfrm>
        </p:grpSpPr>
        <p:sp>
          <p:nvSpPr>
            <p:cNvPr id="9221" name="Line 7"/>
            <p:cNvSpPr>
              <a:spLocks noChangeShapeType="1"/>
            </p:cNvSpPr>
            <p:nvPr/>
          </p:nvSpPr>
          <p:spPr bwMode="auto">
            <a:xfrm>
              <a:off x="5841" y="4914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22" name="Line 8"/>
            <p:cNvSpPr>
              <a:spLocks noChangeShapeType="1"/>
            </p:cNvSpPr>
            <p:nvPr/>
          </p:nvSpPr>
          <p:spPr bwMode="auto">
            <a:xfrm>
              <a:off x="5841" y="5424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23" name="Line 9"/>
            <p:cNvSpPr>
              <a:spLocks noChangeShapeType="1"/>
            </p:cNvSpPr>
            <p:nvPr/>
          </p:nvSpPr>
          <p:spPr bwMode="auto">
            <a:xfrm>
              <a:off x="5841" y="5933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24" name="Line 10"/>
            <p:cNvSpPr>
              <a:spLocks noChangeShapeType="1"/>
            </p:cNvSpPr>
            <p:nvPr/>
          </p:nvSpPr>
          <p:spPr bwMode="auto">
            <a:xfrm>
              <a:off x="5841" y="6442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25" name="Line 11"/>
            <p:cNvSpPr>
              <a:spLocks noChangeShapeType="1"/>
            </p:cNvSpPr>
            <p:nvPr/>
          </p:nvSpPr>
          <p:spPr bwMode="auto">
            <a:xfrm>
              <a:off x="5841" y="6952"/>
              <a:ext cx="306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28" name="Line 14"/>
            <p:cNvSpPr>
              <a:spLocks noChangeShapeType="1"/>
            </p:cNvSpPr>
            <p:nvPr/>
          </p:nvSpPr>
          <p:spPr bwMode="auto">
            <a:xfrm flipH="1">
              <a:off x="7101" y="5890"/>
              <a:ext cx="0" cy="127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39951" name="07 Си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5302250"/>
            <a:ext cx="1241425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9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7" fill="hold"/>
                                        <p:tgtEl>
                                          <p:spTgt spid="399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95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951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9388" y="2708275"/>
            <a:ext cx="8642350" cy="2757488"/>
          </a:xfrm>
          <a:noFill/>
        </p:spPr>
      </p:pic>
      <p:sp>
        <p:nvSpPr>
          <p:cNvPr id="10243" name="Rectangle 5"/>
          <p:cNvSpPr>
            <a:spLocks noChangeArrowheads="1"/>
          </p:cNvSpPr>
          <p:nvPr/>
        </p:nvSpPr>
        <p:spPr bwMode="auto">
          <a:xfrm>
            <a:off x="250825" y="908050"/>
            <a:ext cx="864235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rgbClr val="990099"/>
                </a:solidFill>
                <a:latin typeface="Tahoma" pitchFamily="34" charset="0"/>
              </a:rPr>
              <a:t>Звуки   выстроились  в  ряд</a:t>
            </a:r>
            <a:br>
              <a:rPr lang="ru-RU" sz="4400" b="1">
                <a:solidFill>
                  <a:srgbClr val="990099"/>
                </a:solidFill>
                <a:latin typeface="Tahoma" pitchFamily="34" charset="0"/>
              </a:rPr>
            </a:br>
            <a:r>
              <a:rPr lang="ru-RU" sz="4400" b="1">
                <a:solidFill>
                  <a:srgbClr val="990099"/>
                </a:solidFill>
                <a:latin typeface="Tahoma" pitchFamily="34" charset="0"/>
              </a:rPr>
              <a:t>Получился  звукоряд.</a:t>
            </a:r>
            <a:br>
              <a:rPr lang="ru-RU" sz="4400" b="1">
                <a:solidFill>
                  <a:srgbClr val="990099"/>
                </a:solidFill>
                <a:latin typeface="Tahoma" pitchFamily="34" charset="0"/>
              </a:rPr>
            </a:br>
            <a:endParaRPr lang="ru-RU" sz="4400" b="1">
              <a:solidFill>
                <a:srgbClr val="990099"/>
              </a:solidFill>
              <a:latin typeface="Tahoma" pitchFamily="34" charset="0"/>
            </a:endParaRPr>
          </a:p>
        </p:txBody>
      </p:sp>
      <p:pic>
        <p:nvPicPr>
          <p:cNvPr id="38919" name="08 До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5113" y="5589588"/>
            <a:ext cx="1025525" cy="102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9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7" fill="hold"/>
                                        <p:tgtEl>
                                          <p:spTgt spid="389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1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91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1619672" y="1772816"/>
            <a:ext cx="61214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buSzPct val="100000"/>
              <a:defRPr/>
            </a:pPr>
            <a:r>
              <a:rPr lang="ru-RU" sz="44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Нотная разминка </a:t>
            </a:r>
          </a:p>
          <a:p>
            <a:pPr algn="ctr">
              <a:buSzPct val="100000"/>
              <a:defRPr/>
            </a:pPr>
            <a:r>
              <a:rPr lang="ru-RU" sz="44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ЗАКОНЧЕНА! </a:t>
            </a:r>
            <a:br>
              <a:rPr lang="ru-RU" sz="44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</a:b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МОЛОДЦЫ! 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5400" dirty="0" smtClean="0">
                <a:solidFill>
                  <a:srgbClr val="7030A0"/>
                </a:solidFill>
              </a:rPr>
              <a:t>-</a:t>
            </a:r>
            <a:r>
              <a:rPr lang="ru-RU" sz="5400" dirty="0" smtClean="0">
                <a:solidFill>
                  <a:srgbClr val="C00000"/>
                </a:solidFill>
              </a:rPr>
              <a:t>Продолжим нашу игру. Чтобы узнать, как называется следующий конкурс, вы должны отгадать загадку: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4709120"/>
          </a:xfrm>
        </p:spPr>
        <p:txBody>
          <a:bodyPr/>
          <a:lstStyle/>
          <a:p>
            <a:r>
              <a:rPr lang="ru-RU" sz="4000" i="1" dirty="0" smtClean="0">
                <a:solidFill>
                  <a:srgbClr val="002060"/>
                </a:solidFill>
              </a:rPr>
              <a:t> Я - ваша  подруга, я – ваша попутчица.</a:t>
            </a:r>
            <a:endParaRPr lang="ru-RU" sz="40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4000" i="1" dirty="0" smtClean="0">
                <a:solidFill>
                  <a:srgbClr val="002060"/>
                </a:solidFill>
              </a:rPr>
              <a:t>   В пути без меня ничего не получится.</a:t>
            </a:r>
            <a:endParaRPr lang="ru-RU" sz="40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4000" i="1" dirty="0" smtClean="0">
                <a:solidFill>
                  <a:srgbClr val="002060"/>
                </a:solidFill>
              </a:rPr>
              <a:t>  Со мною, друзья, вам всегда интересно.</a:t>
            </a:r>
            <a:endParaRPr lang="ru-RU" sz="40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4000" i="1" dirty="0" smtClean="0">
                <a:solidFill>
                  <a:srgbClr val="002060"/>
                </a:solidFill>
              </a:rPr>
              <a:t> Узнали, кто я? Ну, конечно же …</a:t>
            </a:r>
            <a:endParaRPr lang="ru-RU" sz="4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733256"/>
            <a:ext cx="8229600" cy="576064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ПЕСНЯ !!!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" name="Содержимое 5" descr="Песн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7" y="1124744"/>
            <a:ext cx="5112568" cy="43924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868958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Вспомни  и спой по три   песни!</a:t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59354"/>
                </a:solidFill>
              </a:rPr>
              <a:t>«ХОЧУ» </a:t>
            </a:r>
            <a:r>
              <a:rPr lang="ru-RU" dirty="0" smtClean="0"/>
              <a:t>: про животных;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«ВСЕГДА» </a:t>
            </a:r>
            <a:r>
              <a:rPr lang="ru-RU" dirty="0" smtClean="0"/>
              <a:t>: про природу;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«ВСЁ» </a:t>
            </a:r>
            <a:r>
              <a:rPr lang="ru-RU" dirty="0" smtClean="0"/>
              <a:t>: про школьную жизнь ;</a:t>
            </a:r>
          </a:p>
          <a:p>
            <a:r>
              <a:rPr lang="ru-RU" dirty="0" smtClean="0">
                <a:solidFill>
                  <a:srgbClr val="990099"/>
                </a:solidFill>
              </a:rPr>
              <a:t>«ЗНАТЬ» </a:t>
            </a:r>
            <a:r>
              <a:rPr lang="ru-RU" dirty="0" smtClean="0"/>
              <a:t>: про растения ;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Бедный ёжик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4" cstate="print"/>
          <a:stretch>
            <a:fillRect/>
          </a:stretch>
        </p:blipFill>
        <p:spPr>
          <a:xfrm>
            <a:off x="5508104" y="1844824"/>
            <a:ext cx="304800" cy="304800"/>
          </a:xfrm>
          <a:prstGeom prst="rect">
            <a:avLst/>
          </a:prstGeom>
        </p:spPr>
      </p:pic>
      <p:pic>
        <p:nvPicPr>
          <p:cNvPr id="5" name="Песенка о дракоше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5" cstate="print"/>
          <a:stretch>
            <a:fillRect/>
          </a:stretch>
        </p:blipFill>
        <p:spPr>
          <a:xfrm>
            <a:off x="6012160" y="1844824"/>
            <a:ext cx="304800" cy="304800"/>
          </a:xfrm>
          <a:prstGeom prst="rect">
            <a:avLst/>
          </a:prstGeom>
        </p:spPr>
      </p:pic>
      <p:pic>
        <p:nvPicPr>
          <p:cNvPr id="6" name="Песенка Умки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6" cstate="print"/>
          <a:stretch>
            <a:fillRect/>
          </a:stretch>
        </p:blipFill>
        <p:spPr>
          <a:xfrm>
            <a:off x="6660232" y="1844824"/>
            <a:ext cx="304800" cy="304800"/>
          </a:xfrm>
          <a:prstGeom prst="rect">
            <a:avLst/>
          </a:prstGeom>
        </p:spPr>
      </p:pic>
      <p:pic>
        <p:nvPicPr>
          <p:cNvPr id="9" name="_Солнышко.mp3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17" cstate="print"/>
          <a:stretch>
            <a:fillRect/>
          </a:stretch>
        </p:blipFill>
        <p:spPr>
          <a:xfrm>
            <a:off x="5652120" y="2348880"/>
            <a:ext cx="304800" cy="304800"/>
          </a:xfrm>
          <a:prstGeom prst="rect">
            <a:avLst/>
          </a:prstGeom>
        </p:spPr>
      </p:pic>
      <p:pic>
        <p:nvPicPr>
          <p:cNvPr id="10" name="Шёл_по_лесу_музыкант_).mp3">
            <a:hlinkClick r:id="" action="ppaction://media"/>
          </p:cNvPr>
          <p:cNvPicPr>
            <a:picLocks noRot="1" noChangeAspect="1"/>
          </p:cNvPicPr>
          <p:nvPr>
            <a:audioFile r:link="rId5"/>
          </p:nvPr>
        </p:nvPicPr>
        <p:blipFill>
          <a:blip r:embed="rId18" cstate="print"/>
          <a:stretch>
            <a:fillRect/>
          </a:stretch>
        </p:blipFill>
        <p:spPr>
          <a:xfrm>
            <a:off x="6012160" y="2348880"/>
            <a:ext cx="304800" cy="304800"/>
          </a:xfrm>
          <a:prstGeom prst="rect">
            <a:avLst/>
          </a:prstGeom>
        </p:spPr>
      </p:pic>
      <p:pic>
        <p:nvPicPr>
          <p:cNvPr id="12" name="Вместе весело шагать.mp3">
            <a:hlinkClick r:id="" action="ppaction://media"/>
          </p:cNvPr>
          <p:cNvPicPr>
            <a:picLocks noRot="1" noChangeAspect="1"/>
          </p:cNvPicPr>
          <p:nvPr>
            <a:audioFile r:link="rId6"/>
          </p:nvPr>
        </p:nvPicPr>
        <p:blipFill>
          <a:blip r:embed="rId19" cstate="print"/>
          <a:stretch>
            <a:fillRect/>
          </a:stretch>
        </p:blipFill>
        <p:spPr>
          <a:xfrm>
            <a:off x="6516216" y="2348880"/>
            <a:ext cx="304800" cy="304800"/>
          </a:xfrm>
          <a:prstGeom prst="rect">
            <a:avLst/>
          </a:prstGeom>
        </p:spPr>
      </p:pic>
      <p:pic>
        <p:nvPicPr>
          <p:cNvPr id="13" name="Школа_дом_мой_родной.mp3">
            <a:hlinkClick r:id="" action="ppaction://media"/>
          </p:cNvPr>
          <p:cNvPicPr>
            <a:picLocks noRot="1" noChangeAspect="1"/>
          </p:cNvPicPr>
          <p:nvPr>
            <a:audioFile r:link="rId7"/>
          </p:nvPr>
        </p:nvPicPr>
        <p:blipFill>
          <a:blip r:embed="rId20" cstate="print"/>
          <a:stretch>
            <a:fillRect/>
          </a:stretch>
        </p:blipFill>
        <p:spPr>
          <a:xfrm>
            <a:off x="6444208" y="2996952"/>
            <a:ext cx="304800" cy="304800"/>
          </a:xfrm>
          <a:prstGeom prst="rect">
            <a:avLst/>
          </a:prstGeom>
        </p:spPr>
      </p:pic>
      <p:pic>
        <p:nvPicPr>
          <p:cNvPr id="15" name="Учат в школе.mp3">
            <a:hlinkClick r:id="" action="ppaction://media"/>
          </p:cNvPr>
          <p:cNvPicPr>
            <a:picLocks noRot="1" noChangeAspect="1"/>
          </p:cNvPicPr>
          <p:nvPr>
            <a:audioFile r:link="rId8"/>
          </p:nvPr>
        </p:nvPicPr>
        <p:blipFill>
          <a:blip r:embed="rId21" cstate="print"/>
          <a:stretch>
            <a:fillRect/>
          </a:stretch>
        </p:blipFill>
        <p:spPr>
          <a:xfrm>
            <a:off x="6876256" y="2996952"/>
            <a:ext cx="304800" cy="304800"/>
          </a:xfrm>
          <a:prstGeom prst="rect">
            <a:avLst/>
          </a:prstGeom>
        </p:spPr>
      </p:pic>
      <p:pic>
        <p:nvPicPr>
          <p:cNvPr id="16" name="Из чего же.mp3">
            <a:hlinkClick r:id="" action="ppaction://media"/>
          </p:cNvPr>
          <p:cNvPicPr>
            <a:picLocks noRot="1" noChangeAspect="1"/>
          </p:cNvPicPr>
          <p:nvPr>
            <a:audioFile r:link="rId9"/>
          </p:nvPr>
        </p:nvPicPr>
        <p:blipFill>
          <a:blip r:embed="rId21" cstate="print"/>
          <a:stretch>
            <a:fillRect/>
          </a:stretch>
        </p:blipFill>
        <p:spPr>
          <a:xfrm>
            <a:off x="7380312" y="2996952"/>
            <a:ext cx="296416" cy="296416"/>
          </a:xfrm>
          <a:prstGeom prst="rect">
            <a:avLst/>
          </a:prstGeom>
        </p:spPr>
      </p:pic>
      <p:pic>
        <p:nvPicPr>
          <p:cNvPr id="17" name="Песня о волшебном цветке.mp3">
            <a:hlinkClick r:id="" action="ppaction://media"/>
          </p:cNvPr>
          <p:cNvPicPr>
            <a:picLocks noRot="1" noChangeAspect="1"/>
          </p:cNvPicPr>
          <p:nvPr>
            <a:audioFile r:link="rId10"/>
          </p:nvPr>
        </p:nvPicPr>
        <p:blipFill>
          <a:blip r:embed="rId21" cstate="print"/>
          <a:stretch>
            <a:fillRect/>
          </a:stretch>
        </p:blipFill>
        <p:spPr>
          <a:xfrm>
            <a:off x="5724128" y="3573016"/>
            <a:ext cx="304800" cy="304800"/>
          </a:xfrm>
          <a:prstGeom prst="rect">
            <a:avLst/>
          </a:prstGeom>
        </p:spPr>
      </p:pic>
      <p:pic>
        <p:nvPicPr>
          <p:cNvPr id="18" name="_Белая_Ромашка.mp3">
            <a:hlinkClick r:id="" action="ppaction://media"/>
          </p:cNvPr>
          <p:cNvPicPr>
            <a:picLocks noRot="1" noChangeAspect="1"/>
          </p:cNvPicPr>
          <p:nvPr>
            <a:audioFile r:link="rId11"/>
          </p:nvPr>
        </p:nvPicPr>
        <p:blipFill>
          <a:blip r:embed="rId21" cstate="print"/>
          <a:stretch>
            <a:fillRect/>
          </a:stretch>
        </p:blipFill>
        <p:spPr>
          <a:xfrm>
            <a:off x="6156176" y="3573016"/>
            <a:ext cx="304800" cy="304800"/>
          </a:xfrm>
          <a:prstGeom prst="rect">
            <a:avLst/>
          </a:prstGeom>
        </p:spPr>
      </p:pic>
      <p:pic>
        <p:nvPicPr>
          <p:cNvPr id="19" name="На горе-то калина оркестровка.mp3">
            <a:hlinkClick r:id="" action="ppaction://media"/>
          </p:cNvPr>
          <p:cNvPicPr>
            <a:picLocks noRot="1" noChangeAspect="1"/>
          </p:cNvPicPr>
          <p:nvPr>
            <a:audioFile r:link="rId12"/>
          </p:nvPr>
        </p:nvPicPr>
        <p:blipFill>
          <a:blip r:embed="rId21" cstate="print"/>
          <a:stretch>
            <a:fillRect/>
          </a:stretch>
        </p:blipFill>
        <p:spPr>
          <a:xfrm>
            <a:off x="6660232" y="357301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01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61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8452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6204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7092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3458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0237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0823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3587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16211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19209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9028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Споёмте , друзья 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Дракоша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У кого собака есть, у кого-то кошка,</a:t>
            </a:r>
            <a:br>
              <a:rPr lang="ru-RU" dirty="0" smtClean="0"/>
            </a:br>
            <a:r>
              <a:rPr lang="ru-RU" dirty="0" smtClean="0"/>
              <a:t>А у нас живет в семье маленький </a:t>
            </a:r>
            <a:r>
              <a:rPr lang="ru-RU" dirty="0" err="1" smtClean="0"/>
              <a:t>Дракошка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Пусть не слушается он </a:t>
            </a:r>
            <a:r>
              <a:rPr lang="ru-RU" dirty="0" err="1" smtClean="0"/>
              <a:t>дажа</a:t>
            </a:r>
            <a:r>
              <a:rPr lang="ru-RU" dirty="0" smtClean="0"/>
              <a:t> папу с мамой -</a:t>
            </a:r>
            <a:br>
              <a:rPr lang="ru-RU" dirty="0" smtClean="0"/>
            </a:br>
            <a:r>
              <a:rPr lang="ru-RU" dirty="0" smtClean="0"/>
              <a:t>Все равно </a:t>
            </a:r>
            <a:r>
              <a:rPr lang="ru-RU" dirty="0" err="1" smtClean="0"/>
              <a:t>Дракоша</a:t>
            </a:r>
            <a:r>
              <a:rPr lang="ru-RU" dirty="0" smtClean="0"/>
              <a:t> наш – </a:t>
            </a:r>
          </a:p>
          <a:p>
            <a:r>
              <a:rPr lang="ru-RU" dirty="0" smtClean="0"/>
              <a:t>лучший самый-самый!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ru-RU" sz="4000" dirty="0" smtClean="0"/>
              <a:t>Припев :</a:t>
            </a:r>
            <a:br>
              <a:rPr lang="ru-RU" sz="4000" dirty="0" smtClean="0"/>
            </a:br>
            <a:r>
              <a:rPr lang="ru-RU" sz="4000" dirty="0" smtClean="0"/>
              <a:t>Очень весело и дружно мы живем с </a:t>
            </a:r>
            <a:r>
              <a:rPr lang="ru-RU" sz="4000" dirty="0" err="1" smtClean="0"/>
              <a:t>Дракошей</a:t>
            </a:r>
            <a:r>
              <a:rPr lang="ru-RU" sz="4000" dirty="0" smtClean="0"/>
              <a:t>,</a:t>
            </a:r>
            <a:br>
              <a:rPr lang="ru-RU" sz="4000" dirty="0" smtClean="0"/>
            </a:br>
            <a:r>
              <a:rPr lang="ru-RU" sz="4000" dirty="0" smtClean="0"/>
              <a:t>Потому что, потому что он хороший!</a:t>
            </a:r>
            <a:br>
              <a:rPr lang="ru-RU" sz="4000" dirty="0" smtClean="0"/>
            </a:br>
            <a:r>
              <a:rPr lang="ru-RU" sz="4000" dirty="0" smtClean="0"/>
              <a:t>Очень весело и дружно мы живем с </a:t>
            </a:r>
            <a:r>
              <a:rPr lang="ru-RU" sz="4000" dirty="0" err="1" smtClean="0"/>
              <a:t>Дракошей</a:t>
            </a:r>
            <a:r>
              <a:rPr lang="ru-RU" sz="4000" dirty="0" smtClean="0"/>
              <a:t>,</a:t>
            </a:r>
            <a:br>
              <a:rPr lang="ru-RU" sz="4000" dirty="0" smtClean="0"/>
            </a:br>
            <a:r>
              <a:rPr lang="ru-RU" sz="4000" dirty="0" smtClean="0"/>
              <a:t>Потому что он - хороший!</a:t>
            </a:r>
            <a:br>
              <a:rPr lang="ru-RU" sz="4000" dirty="0" smtClean="0"/>
            </a:b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764704"/>
            <a:ext cx="8229600" cy="5328592"/>
          </a:xfrm>
        </p:spPr>
        <p:txBody>
          <a:bodyPr/>
          <a:lstStyle/>
          <a:p>
            <a:endParaRPr lang="ru-RU" dirty="0" smtClean="0"/>
          </a:p>
          <a:p>
            <a:r>
              <a:rPr lang="ru-RU" sz="4000" dirty="0" smtClean="0">
                <a:solidFill>
                  <a:srgbClr val="C00000"/>
                </a:solidFill>
              </a:rPr>
              <a:t>Он зубную пасту ест и цветы на грядке,</a:t>
            </a:r>
            <a:br>
              <a:rPr lang="ru-RU" sz="4000" dirty="0" smtClean="0">
                <a:solidFill>
                  <a:srgbClr val="C00000"/>
                </a:solidFill>
              </a:rPr>
            </a:br>
            <a:r>
              <a:rPr lang="ru-RU" sz="4000" dirty="0" smtClean="0">
                <a:solidFill>
                  <a:srgbClr val="C00000"/>
                </a:solidFill>
              </a:rPr>
              <a:t>Ходит вместе с нами в лес и играет в прятки.</a:t>
            </a:r>
            <a:br>
              <a:rPr lang="ru-RU" sz="4000" dirty="0" smtClean="0">
                <a:solidFill>
                  <a:srgbClr val="C00000"/>
                </a:solidFill>
              </a:rPr>
            </a:br>
            <a:r>
              <a:rPr lang="ru-RU" sz="4000" dirty="0" smtClean="0">
                <a:solidFill>
                  <a:srgbClr val="C00000"/>
                </a:solidFill>
              </a:rPr>
              <a:t>Не пугает никого, не рычит, не лает,</a:t>
            </a:r>
            <a:br>
              <a:rPr lang="ru-RU" sz="4000" dirty="0" smtClean="0">
                <a:solidFill>
                  <a:srgbClr val="C00000"/>
                </a:solidFill>
              </a:rPr>
            </a:br>
            <a:r>
              <a:rPr lang="ru-RU" sz="4000" dirty="0" smtClean="0">
                <a:solidFill>
                  <a:srgbClr val="C00000"/>
                </a:solidFill>
              </a:rPr>
              <a:t>И за это все его очень уважают!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620688"/>
            <a:ext cx="8229600" cy="5760640"/>
          </a:xfrm>
        </p:spPr>
        <p:txBody>
          <a:bodyPr/>
          <a:lstStyle/>
          <a:p>
            <a:r>
              <a:rPr lang="ru-RU" sz="4000" dirty="0" smtClean="0">
                <a:solidFill>
                  <a:srgbClr val="7030A0"/>
                </a:solidFill>
              </a:rPr>
              <a:t>Если в школу мы идем, загрустит немножко,</a:t>
            </a:r>
            <a:br>
              <a:rPr lang="ru-RU" sz="4000" dirty="0" smtClean="0">
                <a:solidFill>
                  <a:srgbClr val="7030A0"/>
                </a:solidFill>
              </a:rPr>
            </a:br>
            <a:r>
              <a:rPr lang="ru-RU" sz="4000" dirty="0" smtClean="0">
                <a:solidFill>
                  <a:srgbClr val="7030A0"/>
                </a:solidFill>
              </a:rPr>
              <a:t>Машет лапой и хвостом из окна </a:t>
            </a:r>
            <a:r>
              <a:rPr lang="ru-RU" sz="4000" dirty="0" err="1" smtClean="0">
                <a:solidFill>
                  <a:srgbClr val="7030A0"/>
                </a:solidFill>
              </a:rPr>
              <a:t>Дракошка</a:t>
            </a:r>
            <a:r>
              <a:rPr lang="ru-RU" sz="4000" dirty="0" smtClean="0">
                <a:solidFill>
                  <a:srgbClr val="7030A0"/>
                </a:solidFill>
              </a:rPr>
              <a:t>,</a:t>
            </a:r>
            <a:br>
              <a:rPr lang="ru-RU" sz="4000" dirty="0" smtClean="0">
                <a:solidFill>
                  <a:srgbClr val="7030A0"/>
                </a:solidFill>
              </a:rPr>
            </a:br>
            <a:r>
              <a:rPr lang="ru-RU" sz="4000" dirty="0" smtClean="0">
                <a:solidFill>
                  <a:srgbClr val="7030A0"/>
                </a:solidFill>
              </a:rPr>
              <a:t>Он посуду бьет подчас и озорничает,</a:t>
            </a:r>
            <a:br>
              <a:rPr lang="ru-RU" sz="4000" dirty="0" smtClean="0">
                <a:solidFill>
                  <a:srgbClr val="7030A0"/>
                </a:solidFill>
              </a:rPr>
            </a:br>
            <a:r>
              <a:rPr lang="ru-RU" sz="4000" dirty="0" smtClean="0">
                <a:solidFill>
                  <a:srgbClr val="7030A0"/>
                </a:solidFill>
              </a:rPr>
              <a:t>Потому что любит нас, и без нас скучает!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5832648"/>
          </a:xfrm>
        </p:spPr>
        <p:txBody>
          <a:bodyPr/>
          <a:lstStyle/>
          <a:p>
            <a:r>
              <a:rPr lang="ru-RU" sz="4000" dirty="0" smtClean="0">
                <a:solidFill>
                  <a:srgbClr val="00B050"/>
                </a:solidFill>
              </a:rPr>
              <a:t>У кого собака есть, у кого-то кошка,</a:t>
            </a:r>
            <a:br>
              <a:rPr lang="ru-RU" sz="4000" dirty="0" smtClean="0">
                <a:solidFill>
                  <a:srgbClr val="00B050"/>
                </a:solidFill>
              </a:rPr>
            </a:br>
            <a:r>
              <a:rPr lang="ru-RU" sz="4000" dirty="0" smtClean="0">
                <a:solidFill>
                  <a:srgbClr val="00B050"/>
                </a:solidFill>
              </a:rPr>
              <a:t>А у нас живет в семье маленький </a:t>
            </a:r>
            <a:r>
              <a:rPr lang="ru-RU" sz="4000" dirty="0" err="1" smtClean="0">
                <a:solidFill>
                  <a:srgbClr val="00B050"/>
                </a:solidFill>
              </a:rPr>
              <a:t>Дракошка</a:t>
            </a:r>
            <a:r>
              <a:rPr lang="ru-RU" sz="4000" dirty="0" smtClean="0">
                <a:solidFill>
                  <a:srgbClr val="00B050"/>
                </a:solidFill>
              </a:rPr>
              <a:t>.</a:t>
            </a:r>
          </a:p>
          <a:p>
            <a:r>
              <a:rPr lang="ru-RU" sz="4000" dirty="0" smtClean="0">
                <a:solidFill>
                  <a:srgbClr val="00B050"/>
                </a:solidFill>
              </a:rPr>
              <a:t>Он мечтает взрослым стать, сильным и могучим,</a:t>
            </a:r>
            <a:br>
              <a:rPr lang="ru-RU" sz="4000" dirty="0" smtClean="0">
                <a:solidFill>
                  <a:srgbClr val="00B050"/>
                </a:solidFill>
              </a:rPr>
            </a:br>
            <a:r>
              <a:rPr lang="ru-RU" sz="4000" dirty="0" smtClean="0">
                <a:solidFill>
                  <a:srgbClr val="00B050"/>
                </a:solidFill>
              </a:rPr>
              <a:t>И когда-нибудь летать мы его научим!</a:t>
            </a:r>
            <a:br>
              <a:rPr lang="ru-RU" sz="4000" dirty="0" smtClean="0">
                <a:solidFill>
                  <a:srgbClr val="00B050"/>
                </a:solidFill>
              </a:rPr>
            </a:br>
            <a:endParaRPr lang="ru-RU" sz="40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8000" i="1" u="sng" dirty="0" smtClean="0">
                <a:solidFill>
                  <a:srgbClr val="990099"/>
                </a:solidFill>
              </a:rPr>
              <a:t>МОЛОДЦЫ !!!!!!</a:t>
            </a:r>
            <a:endParaRPr lang="ru-RU" sz="8000" i="1" u="sng" dirty="0">
              <a:solidFill>
                <a:srgbClr val="99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270494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32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32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«</a:t>
            </a:r>
            <a:r>
              <a:rPr lang="ru-RU" sz="3200" b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Знакомство с музыкальными инструментами»</a:t>
            </a: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143117"/>
            <a:ext cx="8229600" cy="2571768"/>
          </a:xfrm>
        </p:spPr>
        <p:txBody>
          <a:bodyPr/>
          <a:lstStyle/>
          <a:p>
            <a:pPr algn="ctr">
              <a:buNone/>
            </a:pP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5400" b="1" dirty="0">
                <a:solidFill>
                  <a:srgbClr val="00B050"/>
                </a:solidFill>
                <a:latin typeface="+mn-lt"/>
                <a:ea typeface="+mn-ea"/>
                <a:cs typeface="+mn-cs"/>
              </a:rPr>
              <a:t>Задание: </a:t>
            </a:r>
            <a:endParaRPr lang="ru-RU" sz="5400" dirty="0">
              <a:solidFill>
                <a:srgbClr val="00B050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ru-RU" sz="5400" dirty="0" smtClean="0">
                <a:solidFill>
                  <a:srgbClr val="00B050"/>
                </a:solidFill>
                <a:latin typeface="+mn-lt"/>
                <a:ea typeface="+mn-ea"/>
                <a:cs typeface="+mn-cs"/>
              </a:rPr>
              <a:t>   </a:t>
            </a:r>
            <a:r>
              <a:rPr lang="ru-RU" sz="5400" dirty="0">
                <a:solidFill>
                  <a:srgbClr val="00B050"/>
                </a:solidFill>
                <a:latin typeface="+mn-lt"/>
                <a:ea typeface="+mn-ea"/>
                <a:cs typeface="+mn-cs"/>
              </a:rPr>
              <a:t>сложить картинку и назвать правильно             музыкальный </a:t>
            </a:r>
            <a:r>
              <a:rPr lang="ru-RU" sz="5400" dirty="0" smtClean="0">
                <a:solidFill>
                  <a:srgbClr val="00B050"/>
                </a:solidFill>
                <a:latin typeface="+mn-lt"/>
                <a:ea typeface="+mn-ea"/>
                <a:cs typeface="+mn-cs"/>
              </a:rPr>
              <a:t>инструмент</a:t>
            </a:r>
            <a:endParaRPr lang="ru-RU" sz="5400" dirty="0">
              <a:solidFill>
                <a:srgbClr val="00B050"/>
              </a:solidFill>
              <a:latin typeface="+mn-lt"/>
              <a:ea typeface="+mn-ea"/>
              <a:cs typeface="+mn-cs"/>
            </a:endParaRPr>
          </a:p>
          <a:p>
            <a:endParaRPr lang="ru-RU" sz="54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36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36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Анаграммы  «</a:t>
            </a:r>
            <a:r>
              <a:rPr lang="ru-RU" sz="3600" b="1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Переставляшки</a:t>
            </a:r>
            <a:r>
              <a:rPr lang="ru-RU" sz="36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»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500174"/>
            <a:ext cx="71438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ru-RU" sz="4000" dirty="0" err="1" smtClean="0"/>
              <a:t>арубт</a:t>
            </a:r>
            <a:endParaRPr lang="ru-RU" sz="4000" dirty="0" smtClean="0"/>
          </a:p>
          <a:p>
            <a:pPr marL="742950" indent="-742950">
              <a:buFont typeface="+mj-lt"/>
              <a:buAutoNum type="arabicPeriod"/>
            </a:pPr>
            <a:r>
              <a:rPr lang="ru-RU" sz="4000" dirty="0" err="1" smtClean="0"/>
              <a:t>рфаа</a:t>
            </a:r>
            <a:r>
              <a:rPr lang="ru-RU" sz="4000" dirty="0" smtClean="0"/>
              <a:t> 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4000" dirty="0" err="1" smtClean="0"/>
              <a:t>тмрбоон</a:t>
            </a:r>
            <a:r>
              <a:rPr lang="ru-RU" sz="4000" dirty="0" smtClean="0"/>
              <a:t> 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4000" dirty="0" err="1" smtClean="0"/>
              <a:t>ваорналт</a:t>
            </a:r>
            <a:endParaRPr lang="ru-RU" sz="4000" dirty="0" smtClean="0"/>
          </a:p>
          <a:p>
            <a:pPr marL="742950" indent="-742950">
              <a:buFont typeface="+mj-lt"/>
              <a:buAutoNum type="arabicPeriod"/>
            </a:pPr>
            <a:r>
              <a:rPr lang="ru-RU" sz="4000" dirty="0" err="1" smtClean="0"/>
              <a:t>ноеаккорд</a:t>
            </a:r>
            <a:endParaRPr lang="ru-RU" sz="4000" dirty="0" smtClean="0"/>
          </a:p>
          <a:p>
            <a:pPr marL="742950" indent="-742950">
              <a:buFont typeface="+mj-lt"/>
              <a:buAutoNum type="arabicPeriod"/>
            </a:pPr>
            <a:r>
              <a:rPr lang="ru-RU" sz="4000" dirty="0" smtClean="0"/>
              <a:t> </a:t>
            </a:r>
            <a:r>
              <a:rPr lang="ru-RU" sz="4000" dirty="0" err="1" smtClean="0"/>
              <a:t>аянб</a:t>
            </a:r>
            <a:endParaRPr lang="ru-RU" sz="4000" dirty="0" smtClean="0"/>
          </a:p>
          <a:p>
            <a:pPr marL="742950" indent="-742950">
              <a:buFont typeface="+mj-lt"/>
              <a:buAutoNum type="arabicPeriod"/>
            </a:pPr>
            <a:r>
              <a:rPr lang="ru-RU" sz="4000" dirty="0" smtClean="0"/>
              <a:t> </a:t>
            </a:r>
            <a:r>
              <a:rPr lang="ru-RU" sz="4000" dirty="0" err="1" smtClean="0"/>
              <a:t>моньгра</a:t>
            </a:r>
            <a:r>
              <a:rPr lang="ru-RU" sz="4000" dirty="0" smtClean="0"/>
              <a:t> 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4000" dirty="0" err="1" smtClean="0"/>
              <a:t>йфлеат</a:t>
            </a:r>
            <a:r>
              <a:rPr lang="ru-RU" sz="40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58618"/>
          </a:xfrm>
        </p:spPr>
        <p:txBody>
          <a:bodyPr/>
          <a:lstStyle/>
          <a:p>
            <a:r>
              <a:rPr lang="ru-RU" sz="7200" dirty="0" smtClean="0"/>
              <a:t>Отгадай загадку !</a:t>
            </a:r>
            <a:endParaRPr lang="ru-RU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2799184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Сон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и отдых позабыты: песню </a:t>
            </a:r>
            <a:r>
              <a:rPr lang="ru-RU" dirty="0" smtClean="0"/>
              <a:t>пишет ...      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4680520"/>
          </a:xfrm>
        </p:spPr>
        <p:txBody>
          <a:bodyPr/>
          <a:lstStyle/>
          <a:p>
            <a:r>
              <a:rPr lang="ru-RU" dirty="0" smtClean="0"/>
              <a:t>Пять линеек — дом для нот,</a:t>
            </a:r>
            <a:br>
              <a:rPr lang="ru-RU" dirty="0" smtClean="0"/>
            </a:br>
            <a:r>
              <a:rPr lang="ru-RU" dirty="0" smtClean="0"/>
              <a:t> нота в каждой здесь живет.</a:t>
            </a:r>
            <a:br>
              <a:rPr lang="ru-RU" dirty="0" smtClean="0"/>
            </a:br>
            <a:r>
              <a:rPr lang="ru-RU" dirty="0" smtClean="0"/>
              <a:t>Люди в мире разных стран</a:t>
            </a:r>
            <a:br>
              <a:rPr lang="ru-RU" dirty="0" smtClean="0"/>
            </a:br>
            <a:r>
              <a:rPr lang="ru-RU" dirty="0" smtClean="0"/>
              <a:t> зовут линейки...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676456" cy="3303240"/>
          </a:xfrm>
        </p:spPr>
        <p:txBody>
          <a:bodyPr/>
          <a:lstStyle/>
          <a:p>
            <a:r>
              <a:rPr lang="ru-RU" sz="5400" dirty="0" smtClean="0">
                <a:solidFill>
                  <a:srgbClr val="990099"/>
                </a:solidFill>
              </a:rPr>
              <a:t> Он ключ, но ключ не для двери, он в нотоносце впереди</a:t>
            </a:r>
            <a:r>
              <a:rPr lang="ru-RU" dirty="0" smtClean="0"/>
              <a:t>.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74642"/>
          </a:xfrm>
        </p:spPr>
        <p:txBody>
          <a:bodyPr/>
          <a:lstStyle/>
          <a:p>
            <a:r>
              <a:rPr lang="ru-RU" dirty="0" smtClean="0"/>
              <a:t> Все герои спектакля на сцене танцуют – не поют, не играют и не рисуют...</a:t>
            </a:r>
            <a:br>
              <a:rPr lang="ru-RU" dirty="0" smtClean="0"/>
            </a:br>
            <a:r>
              <a:rPr lang="ru-RU" dirty="0" smtClean="0"/>
              <a:t>Прекраснее спектакля в театрах нет,</a:t>
            </a:r>
            <a:br>
              <a:rPr lang="ru-RU" dirty="0" smtClean="0"/>
            </a:br>
            <a:r>
              <a:rPr lang="ru-RU" dirty="0" smtClean="0"/>
              <a:t> а называется он просто —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4311352"/>
          </a:xfrm>
        </p:spPr>
        <p:txBody>
          <a:bodyPr/>
          <a:lstStyle/>
          <a:p>
            <a:r>
              <a:rPr lang="ru-RU" dirty="0" smtClean="0">
                <a:solidFill>
                  <a:srgbClr val="C77E61"/>
                </a:solidFill>
              </a:rPr>
              <a:t>В театре очень интересно, когда в спектакле все поют.</a:t>
            </a:r>
            <a:br>
              <a:rPr lang="ru-RU" dirty="0" smtClean="0">
                <a:solidFill>
                  <a:srgbClr val="C77E61"/>
                </a:solidFill>
              </a:rPr>
            </a:br>
            <a:r>
              <a:rPr lang="ru-RU" dirty="0" smtClean="0">
                <a:solidFill>
                  <a:srgbClr val="C77E61"/>
                </a:solidFill>
              </a:rPr>
              <a:t>И музыку играл оркестр. Спектакль как же назовут? </a:t>
            </a:r>
            <a:endParaRPr lang="ru-RU" dirty="0">
              <a:solidFill>
                <a:srgbClr val="C77E6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 Пары танцуют. 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Шаги «раз-два-три».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 Что это за танец? Узнал? Говори!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/>
          <a:lstStyle/>
          <a:p>
            <a:r>
              <a:rPr lang="ru-RU" dirty="0" smtClean="0">
                <a:solidFill>
                  <a:srgbClr val="990099"/>
                </a:solidFill>
              </a:rPr>
              <a:t>За обедом суп едят, к вечеру «заговорят»</a:t>
            </a:r>
            <a:br>
              <a:rPr lang="ru-RU" dirty="0" smtClean="0">
                <a:solidFill>
                  <a:srgbClr val="990099"/>
                </a:solidFill>
              </a:rPr>
            </a:br>
            <a:r>
              <a:rPr lang="ru-RU" dirty="0" smtClean="0">
                <a:solidFill>
                  <a:srgbClr val="990099"/>
                </a:solidFill>
              </a:rPr>
              <a:t>Деревянные девчонки, музыкальные сестренки.</a:t>
            </a:r>
            <a:br>
              <a:rPr lang="ru-RU" dirty="0" smtClean="0">
                <a:solidFill>
                  <a:srgbClr val="990099"/>
                </a:solidFill>
              </a:rPr>
            </a:br>
            <a:r>
              <a:rPr lang="ru-RU" dirty="0" smtClean="0">
                <a:solidFill>
                  <a:srgbClr val="990099"/>
                </a:solidFill>
              </a:rPr>
              <a:t>Поиграй и ты немножко на красивых ярких...</a:t>
            </a:r>
            <a:endParaRPr lang="ru-RU" dirty="0">
              <a:solidFill>
                <a:srgbClr val="99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/>
          <a:lstStyle/>
          <a:p>
            <a:r>
              <a:rPr lang="ru-RU" dirty="0" smtClean="0">
                <a:solidFill>
                  <a:srgbClr val="E37245"/>
                </a:solidFill>
              </a:rPr>
              <a:t>Коллектив музыкантов, что вместе играют, и музыку вместе они исполняют.</a:t>
            </a:r>
            <a:br>
              <a:rPr lang="ru-RU" dirty="0" smtClean="0">
                <a:solidFill>
                  <a:srgbClr val="E37245"/>
                </a:solidFill>
              </a:rPr>
            </a:br>
            <a:r>
              <a:rPr lang="ru-RU" dirty="0" smtClean="0">
                <a:solidFill>
                  <a:srgbClr val="E37245"/>
                </a:solidFill>
              </a:rPr>
              <a:t>Бывает он струнный и духовой, эстрадный, народный и всякий другой.</a:t>
            </a:r>
            <a:endParaRPr lang="ru-RU" dirty="0">
              <a:solidFill>
                <a:srgbClr val="E3724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229600" cy="510344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А сейчас , все на весёлый </a:t>
            </a:r>
            <a:r>
              <a:rPr lang="ru-RU" b="1" dirty="0" err="1" smtClean="0">
                <a:solidFill>
                  <a:srgbClr val="FF0000"/>
                </a:solidFill>
              </a:rPr>
              <a:t>танцпол</a:t>
            </a:r>
            <a:r>
              <a:rPr lang="ru-RU" b="1" dirty="0" smtClean="0">
                <a:solidFill>
                  <a:srgbClr val="FF0000"/>
                </a:solidFill>
              </a:rPr>
              <a:t> !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Конкурс на лучший танцевальный   коллектив !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Но для начала , немножечко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СМЕХА !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89640" cy="604867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Ирландский танец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971600" y="1844824"/>
            <a:ext cx="6624736" cy="38164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videoplayback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483768" y="1340768"/>
            <a:ext cx="4464496" cy="3096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И последний конкурс ребята , который называется : </a:t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Я слышу ……………..</a:t>
            </a:r>
            <a:br>
              <a:rPr lang="ru-RU" dirty="0" smtClean="0">
                <a:solidFill>
                  <a:srgbClr val="00B050"/>
                </a:solidFill>
              </a:rPr>
            </a:b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3" name="в (2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 cstate="print"/>
          <a:stretch>
            <a:fillRect/>
          </a:stretch>
        </p:blipFill>
        <p:spPr>
          <a:xfrm>
            <a:off x="1187624" y="4509120"/>
            <a:ext cx="304800" cy="304800"/>
          </a:xfrm>
          <a:prstGeom prst="rect">
            <a:avLst/>
          </a:prstGeom>
        </p:spPr>
      </p:pic>
      <p:pic>
        <p:nvPicPr>
          <p:cNvPr id="5" name="д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1" cstate="print"/>
          <a:stretch>
            <a:fillRect/>
          </a:stretch>
        </p:blipFill>
        <p:spPr>
          <a:xfrm>
            <a:off x="2411760" y="4509120"/>
            <a:ext cx="304800" cy="304800"/>
          </a:xfrm>
          <a:prstGeom prst="rect">
            <a:avLst/>
          </a:prstGeom>
        </p:spPr>
      </p:pic>
      <p:pic>
        <p:nvPicPr>
          <p:cNvPr id="6" name="м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2" cstate="print"/>
          <a:stretch>
            <a:fillRect/>
          </a:stretch>
        </p:blipFill>
        <p:spPr>
          <a:xfrm>
            <a:off x="3131840" y="4509120"/>
            <a:ext cx="304800" cy="304800"/>
          </a:xfrm>
          <a:prstGeom prst="rect">
            <a:avLst/>
          </a:prstGeom>
        </p:spPr>
      </p:pic>
      <p:pic>
        <p:nvPicPr>
          <p:cNvPr id="7" name="п.mp3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13" cstate="print"/>
          <a:stretch>
            <a:fillRect/>
          </a:stretch>
        </p:blipFill>
        <p:spPr>
          <a:xfrm>
            <a:off x="3707904" y="4509120"/>
            <a:ext cx="304800" cy="304800"/>
          </a:xfrm>
          <a:prstGeom prst="rect">
            <a:avLst/>
          </a:prstGeom>
        </p:spPr>
      </p:pic>
      <p:pic>
        <p:nvPicPr>
          <p:cNvPr id="8" name="р.mp3">
            <a:hlinkClick r:id="" action="ppaction://media"/>
          </p:cNvPr>
          <p:cNvPicPr>
            <a:picLocks noRot="1" noChangeAspect="1"/>
          </p:cNvPicPr>
          <p:nvPr>
            <a:audioFile r:link="rId5"/>
          </p:nvPr>
        </p:nvPicPr>
        <p:blipFill>
          <a:blip r:embed="rId13" cstate="print"/>
          <a:stretch>
            <a:fillRect/>
          </a:stretch>
        </p:blipFill>
        <p:spPr>
          <a:xfrm>
            <a:off x="4283968" y="4509120"/>
            <a:ext cx="304800" cy="304800"/>
          </a:xfrm>
          <a:prstGeom prst="rect">
            <a:avLst/>
          </a:prstGeom>
        </p:spPr>
      </p:pic>
      <p:pic>
        <p:nvPicPr>
          <p:cNvPr id="9" name="с.mp3">
            <a:hlinkClick r:id="" action="ppaction://media"/>
          </p:cNvPr>
          <p:cNvPicPr>
            <a:picLocks noRot="1" noChangeAspect="1"/>
          </p:cNvPicPr>
          <p:nvPr>
            <a:audioFile r:link="rId6"/>
          </p:nvPr>
        </p:nvPicPr>
        <p:blipFill>
          <a:blip r:embed="rId13" cstate="print"/>
          <a:stretch>
            <a:fillRect/>
          </a:stretch>
        </p:blipFill>
        <p:spPr>
          <a:xfrm>
            <a:off x="4932040" y="4509120"/>
            <a:ext cx="304800" cy="304800"/>
          </a:xfrm>
          <a:prstGeom prst="rect">
            <a:avLst/>
          </a:prstGeom>
        </p:spPr>
      </p:pic>
      <p:pic>
        <p:nvPicPr>
          <p:cNvPr id="10" name="у.mp3">
            <a:hlinkClick r:id="" action="ppaction://media"/>
          </p:cNvPr>
          <p:cNvPicPr>
            <a:picLocks noRot="1" noChangeAspect="1"/>
          </p:cNvPicPr>
          <p:nvPr>
            <a:audioFile r:link="rId7"/>
          </p:nvPr>
        </p:nvPicPr>
        <p:blipFill>
          <a:blip r:embed="rId13" cstate="print"/>
          <a:stretch>
            <a:fillRect/>
          </a:stretch>
        </p:blipFill>
        <p:spPr>
          <a:xfrm>
            <a:off x="5436096" y="4509120"/>
            <a:ext cx="304800" cy="304800"/>
          </a:xfrm>
          <a:prstGeom prst="rect">
            <a:avLst/>
          </a:prstGeom>
        </p:spPr>
      </p:pic>
      <p:pic>
        <p:nvPicPr>
          <p:cNvPr id="11" name="в.mp3">
            <a:hlinkClick r:id="" action="ppaction://media"/>
          </p:cNvPr>
          <p:cNvPicPr>
            <a:picLocks noRot="1" noChangeAspect="1"/>
          </p:cNvPicPr>
          <p:nvPr>
            <a:audioFile r:link="rId8"/>
          </p:nvPr>
        </p:nvPicPr>
        <p:blipFill>
          <a:blip r:embed="rId13" cstate="print"/>
          <a:stretch>
            <a:fillRect/>
          </a:stretch>
        </p:blipFill>
        <p:spPr>
          <a:xfrm>
            <a:off x="1835696" y="450912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37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5739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35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6044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564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5216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0024-024-Do-novykh-vstre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День Победы_06</Template>
  <TotalTime>550</TotalTime>
  <Words>536</Words>
  <Application>Microsoft Office PowerPoint</Application>
  <PresentationFormat>Экран (4:3)</PresentationFormat>
  <Paragraphs>105</Paragraphs>
  <Slides>41</Slides>
  <Notes>0</Notes>
  <HiddenSlides>0</HiddenSlides>
  <MMClips>30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День Победы_06</vt:lpstr>
      <vt:lpstr>Музыкальный калейдоскоп.</vt:lpstr>
      <vt:lpstr>  Здравствуйте дорогие участники ХОЧУ,ВСЕГДА,ВСЁ, ЗНАТЬ !  ПРИГЛАШАЮ ВАС  на музыкальное развлечение – игру  Музыкальный калейдоскоп !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ПЕСНЯ !!!</vt:lpstr>
      <vt:lpstr>Вспомни  и спой по три   песни! </vt:lpstr>
      <vt:lpstr>Споёмте , друзья !</vt:lpstr>
      <vt:lpstr>Слайд 21</vt:lpstr>
      <vt:lpstr>Слайд 22</vt:lpstr>
      <vt:lpstr>Слайд 23</vt:lpstr>
      <vt:lpstr>Слайд 24</vt:lpstr>
      <vt:lpstr>Слайд 25</vt:lpstr>
      <vt:lpstr> «Знакомство с музыкальными инструментами» </vt:lpstr>
      <vt:lpstr> Анаграммы  «Переставляшки»</vt:lpstr>
      <vt:lpstr>Отгадай загадку !</vt:lpstr>
      <vt:lpstr>Сон и отдых позабыты: песню пишет ...       </vt:lpstr>
      <vt:lpstr>Пять линеек — дом для нот,  нота в каждой здесь живет. Люди в мире разных стран  зовут линейки...</vt:lpstr>
      <vt:lpstr> Он ключ, но ключ не для двери, он в нотоносце впереди. </vt:lpstr>
      <vt:lpstr> Все герои спектакля на сцене танцуют – не поют, не играют и не рисуют... Прекраснее спектакля в театрах нет,  а называется он просто —</vt:lpstr>
      <vt:lpstr>В театре очень интересно, когда в спектакле все поют. И музыку играл оркестр. Спектакль как же назовут? </vt:lpstr>
      <vt:lpstr> Пары танцуют.  Шаги «раз-два-три».  Что это за танец? Узнал? Говори!</vt:lpstr>
      <vt:lpstr>За обедом суп едят, к вечеру «заговорят» Деревянные девчонки, музыкальные сестренки. Поиграй и ты немножко на красивых ярких...</vt:lpstr>
      <vt:lpstr>Коллектив музыкантов, что вместе играют, и музыку вместе они исполняют. Бывает он струнный и духовой, эстрадный, народный и всякий другой.</vt:lpstr>
      <vt:lpstr>А сейчас , все на весёлый танцпол !  Конкурс на лучший танцевальный   коллектив ! Но для начала , немножечко  СМЕХА !</vt:lpstr>
      <vt:lpstr>Слайд 38</vt:lpstr>
      <vt:lpstr>Слайд 39</vt:lpstr>
      <vt:lpstr>И последний конкурс ребята , который называется :  Я слышу …………….. </vt:lpstr>
      <vt:lpstr>Слайд 41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Полина</cp:lastModifiedBy>
  <cp:revision>68</cp:revision>
  <dcterms:created xsi:type="dcterms:W3CDTF">2013-03-16T20:41:41Z</dcterms:created>
  <dcterms:modified xsi:type="dcterms:W3CDTF">2016-12-15T22:41:02Z</dcterms:modified>
</cp:coreProperties>
</file>