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72" r:id="rId10"/>
    <p:sldId id="276" r:id="rId11"/>
    <p:sldId id="273" r:id="rId12"/>
    <p:sldId id="274" r:id="rId13"/>
    <p:sldId id="275" r:id="rId14"/>
    <p:sldId id="265" r:id="rId15"/>
    <p:sldId id="266" r:id="rId16"/>
    <p:sldId id="268" r:id="rId17"/>
    <p:sldId id="269" r:id="rId18"/>
    <p:sldId id="270" r:id="rId19"/>
    <p:sldId id="26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226" y="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071538" y="1142984"/>
            <a:ext cx="7072362" cy="464347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F:\i —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273285"/>
            <a:ext cx="2543175" cy="2047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5" y="1953008"/>
            <a:ext cx="4680520" cy="1368152"/>
          </a:xfrm>
        </p:spPr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solidFill>
                  <a:srgbClr val="C00000"/>
                </a:solidFill>
                <a:latin typeface="Franklin Gothic Heavy" pitchFamily="34" charset="0"/>
              </a:rPr>
              <a:t>Профилактика правонарушений</a:t>
            </a:r>
            <a:endParaRPr lang="ru-RU" sz="3600" dirty="0">
              <a:solidFill>
                <a:srgbClr val="C00000"/>
              </a:solidFill>
              <a:latin typeface="Franklin Gothic Heavy" pitchFamily="34" charset="0"/>
            </a:endParaRPr>
          </a:p>
        </p:txBody>
      </p:sp>
      <p:pic>
        <p:nvPicPr>
          <p:cNvPr id="1026" name="Picture 2" descr="F:\i (3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498" r="11701"/>
          <a:stretch/>
        </p:blipFill>
        <p:spPr bwMode="auto">
          <a:xfrm>
            <a:off x="1115616" y="3645024"/>
            <a:ext cx="2448272" cy="20979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995936" y="3501008"/>
            <a:ext cx="4087812" cy="138612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>
              <a:solidFill>
                <a:srgbClr val="C00000"/>
              </a:solidFill>
              <a:latin typeface="Franklin Gothic Heavy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059832" y="3511650"/>
            <a:ext cx="5020588" cy="11209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solidFill>
                  <a:srgbClr val="C00000"/>
                </a:solidFill>
                <a:latin typeface="Franklin Gothic Heavy" pitchFamily="34" charset="0"/>
              </a:rPr>
              <a:t>среди </a:t>
            </a:r>
            <a:br>
              <a:rPr lang="ru-RU" sz="3600" dirty="0" smtClean="0">
                <a:solidFill>
                  <a:srgbClr val="C00000"/>
                </a:solidFill>
                <a:latin typeface="Franklin Gothic Heavy" pitchFamily="34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Franklin Gothic Heavy" pitchFamily="34" charset="0"/>
              </a:rPr>
              <a:t>несовершеннолетних</a:t>
            </a:r>
            <a:endParaRPr lang="ru-RU" sz="3600" dirty="0">
              <a:solidFill>
                <a:srgbClr val="C00000"/>
              </a:solidFill>
              <a:latin typeface="Franklin Gothic Heavy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48653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>
          <a:xfrm>
            <a:off x="878222" y="3429000"/>
            <a:ext cx="7366185" cy="231729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dirty="0" smtClean="0"/>
              <a:t>интеллектуального </a:t>
            </a:r>
            <a:r>
              <a:rPr lang="ru-RU" sz="1600" dirty="0"/>
              <a:t>развития, бедные эмоциональная сфера и воображение, позднее формирование навыков </a:t>
            </a:r>
            <a:r>
              <a:rPr lang="ru-RU" sz="1600" dirty="0" err="1"/>
              <a:t>саморегуляции</a:t>
            </a:r>
            <a:r>
              <a:rPr lang="ru-RU" sz="1600" dirty="0"/>
              <a:t> и правильного поведения.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dirty="0" smtClean="0"/>
              <a:t>Эти </a:t>
            </a:r>
            <a:r>
              <a:rPr lang="ru-RU" sz="1600" dirty="0"/>
              <a:t>дети характеризуются резко выраженной </a:t>
            </a:r>
            <a:r>
              <a:rPr lang="ru-RU" sz="1600" dirty="0" err="1"/>
              <a:t>дезадаптацией</a:t>
            </a:r>
            <a:r>
              <a:rPr lang="ru-RU" sz="1600" dirty="0"/>
              <a:t>, которая усиливается такими психотравмирующими факторами, как изъятие ребенка из семьи и помещение его в разного рода учреждения.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dirty="0" smtClean="0"/>
              <a:t>Поведение </a:t>
            </a:r>
            <a:r>
              <a:rPr lang="ru-RU" sz="1600" dirty="0"/>
              <a:t>этих детей </a:t>
            </a:r>
            <a:r>
              <a:rPr lang="ru-RU" sz="1600" dirty="0" smtClean="0"/>
              <a:t>отличается </a:t>
            </a:r>
            <a:r>
              <a:rPr lang="ru-RU" sz="1600" dirty="0"/>
              <a:t>раздражительностью, вспышками гнева, агрессии, преувеличенным реагированием на события и взаимоотношения, обидчивостью, провоцированием конфликтов со сверстниками, неумением общаться с ними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71600" y="764704"/>
            <a:ext cx="7200800" cy="751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14350" indent="-514350"/>
            <a:r>
              <a:rPr lang="ru-RU" sz="2400" b="1" dirty="0" smtClean="0">
                <a:solidFill>
                  <a:srgbClr val="C00000"/>
                </a:solidFill>
              </a:rPr>
              <a:t>Психологические особенности несовершеннолетних правонарушителей.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1" name="Объект 7"/>
          <p:cNvSpPr txBox="1">
            <a:spLocks/>
          </p:cNvSpPr>
          <p:nvPr/>
        </p:nvSpPr>
        <p:spPr>
          <a:xfrm>
            <a:off x="3923928" y="1556792"/>
            <a:ext cx="4392488" cy="19442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dirty="0" smtClean="0"/>
              <a:t>Общее </a:t>
            </a:r>
            <a:r>
              <a:rPr lang="ru-RU" sz="1600" dirty="0"/>
              <a:t>физическое, психическое развитие </a:t>
            </a:r>
            <a:r>
              <a:rPr lang="ru-RU" sz="1600" b="1" i="1" dirty="0">
                <a:solidFill>
                  <a:srgbClr val="C00000"/>
                </a:solidFill>
              </a:rPr>
              <a:t>детей, воспитывающихся без попечения родителей,</a:t>
            </a:r>
            <a:r>
              <a:rPr lang="ru-RU" sz="1600" dirty="0"/>
              <a:t> отличается от развития сверстников, растущих в семьях. У них отмечаются замедленный темп психического развития, ряд негативных </a:t>
            </a:r>
            <a:r>
              <a:rPr lang="ru-RU" sz="1600" dirty="0" err="1"/>
              <a:t>особенностей:низкий</a:t>
            </a:r>
            <a:r>
              <a:rPr lang="ru-RU" sz="1600" dirty="0"/>
              <a:t> уровень </a:t>
            </a:r>
          </a:p>
        </p:txBody>
      </p:sp>
      <p:pic>
        <p:nvPicPr>
          <p:cNvPr id="1026" name="Picture 2" descr="F:\i (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878" y="1471670"/>
            <a:ext cx="3067050" cy="2047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0770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3500388"/>
            <a:ext cx="4971835" cy="252090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dirty="0" smtClean="0"/>
              <a:t>вседозволенности до </a:t>
            </a:r>
            <a:r>
              <a:rPr lang="ru-RU" sz="1600" dirty="0"/>
              <a:t>ущербности), усугублением трудностей в овладении учебным материалом, проявлениями грубого нарушения дисциплины (бродяжничеством, воровством, различными формами </a:t>
            </a:r>
            <a:r>
              <a:rPr lang="ru-RU" sz="1600" dirty="0" err="1"/>
              <a:t>делинквентного</a:t>
            </a:r>
            <a:r>
              <a:rPr lang="ru-RU" sz="1600" dirty="0"/>
              <a:t> поведения). </a:t>
            </a:r>
            <a:endParaRPr lang="ru-RU" sz="1600" dirty="0" smtClean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dirty="0" smtClean="0"/>
              <a:t>В </a:t>
            </a:r>
            <a:r>
              <a:rPr lang="ru-RU" sz="1600" dirty="0"/>
              <a:t>отношениях со взрослыми у них проявляются переживание своей ненужности, утрата своей ценности и ценности другого человека.</a:t>
            </a:r>
          </a:p>
          <a:p>
            <a:pPr marL="0" indent="0">
              <a:buNone/>
            </a:pPr>
            <a:endParaRPr lang="ru-RU" sz="1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71600" y="764704"/>
            <a:ext cx="7200800" cy="751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14350" indent="-514350"/>
            <a:r>
              <a:rPr lang="ru-RU" sz="2400" b="1" dirty="0" smtClean="0">
                <a:solidFill>
                  <a:srgbClr val="C00000"/>
                </a:solidFill>
              </a:rPr>
              <a:t>Психологические особенности несовершеннолетних правонарушителей.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F:\985-26_img_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2940576" cy="18841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:\698846 — коп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419" y="3789040"/>
            <a:ext cx="2628900" cy="2514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3707904" y="1628800"/>
            <a:ext cx="4536504" cy="19442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b="1" i="1" u="sng" dirty="0" smtClean="0">
                <a:solidFill>
                  <a:srgbClr val="C00000"/>
                </a:solidFill>
              </a:rPr>
              <a:t>Подростки</a:t>
            </a:r>
            <a:r>
              <a:rPr lang="ru-RU" sz="1600" dirty="0" smtClean="0"/>
              <a:t> «группы риска» характеризуются трудностями во взаимоотношениях с окружающими людьми, поверхностностью чувств, иждивенчеством, привычкой жить по указке других, сложностями во взаимоотношениях, нарушениями в сфере самосознания</a:t>
            </a:r>
            <a:r>
              <a:rPr lang="ru-RU" sz="1600" dirty="0"/>
              <a:t> (от </a:t>
            </a:r>
            <a:r>
              <a:rPr lang="ru-RU" sz="1600" dirty="0" smtClean="0"/>
              <a:t>переживания</a:t>
            </a: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59918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971600" y="1556792"/>
            <a:ext cx="7270210" cy="2345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/>
              <a:t>Основные группы главных интересов </a:t>
            </a:r>
            <a:r>
              <a:rPr lang="ru-RU" sz="1600" b="1" i="1" u="sng" dirty="0">
                <a:solidFill>
                  <a:srgbClr val="C00000"/>
                </a:solidFill>
              </a:rPr>
              <a:t>подростков</a:t>
            </a:r>
            <a:r>
              <a:rPr lang="ru-RU" sz="1600" dirty="0"/>
              <a:t>: </a:t>
            </a:r>
          </a:p>
          <a:p>
            <a:pPr lvl="0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dirty="0"/>
              <a:t>эгоцентрическая доминанта – интерес к собственной личности; </a:t>
            </a:r>
          </a:p>
          <a:p>
            <a:pPr lvl="0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dirty="0"/>
              <a:t>доминанта усилия – тяга подростков к сопротивлению, преодолению, к волевым напряжениям, что может проявляться в упрямстве, хулиганстве, борьбе против авторитетов, протесте и т.д.; </a:t>
            </a:r>
          </a:p>
          <a:p>
            <a:pPr lvl="0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dirty="0"/>
              <a:t>доминанта романтики – стремление к неизвестному, рискованному, к приключениям, к героизму. </a:t>
            </a:r>
          </a:p>
          <a:p>
            <a:pPr marL="0" indent="0">
              <a:buNone/>
            </a:pPr>
            <a:endParaRPr lang="ru-RU" sz="1600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4"/>
          </p:nvPr>
        </p:nvSpPr>
        <p:spPr>
          <a:xfrm>
            <a:off x="971911" y="3573016"/>
            <a:ext cx="4680209" cy="216024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/>
              <a:t>У подростков</a:t>
            </a:r>
            <a:r>
              <a:rPr lang="ru-RU" sz="1600" dirty="0" smtClean="0"/>
              <a:t>, </a:t>
            </a:r>
            <a:r>
              <a:rPr lang="ru-RU" sz="1600" b="1" i="1" dirty="0" smtClean="0">
                <a:solidFill>
                  <a:srgbClr val="C00000"/>
                </a:solidFill>
              </a:rPr>
              <a:t>лишенных </a:t>
            </a:r>
            <a:r>
              <a:rPr lang="ru-RU" sz="1600" b="1" i="1" dirty="0">
                <a:solidFill>
                  <a:srgbClr val="C00000"/>
                </a:solidFill>
              </a:rPr>
              <a:t>родительского попечения, </a:t>
            </a:r>
            <a:r>
              <a:rPr lang="ru-RU" sz="1600" dirty="0"/>
              <a:t>представления о счастливом человеке и о счастье значительно отличаются от представлений детей из нормальных семей. Наиболее распространенными ответами подростков «группы риска» об основных показателях счастья являются: еда, сладости (много торта), игрушки, подарки, одежда.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71600" y="764704"/>
            <a:ext cx="7200800" cy="751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14350" indent="-514350"/>
            <a:r>
              <a:rPr lang="ru-RU" sz="2400" b="1" dirty="0" smtClean="0">
                <a:solidFill>
                  <a:srgbClr val="C00000"/>
                </a:solidFill>
              </a:rPr>
              <a:t>Психологические особенности несовершеннолетних правонарушителей.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" name="Picture 2" descr="F:\priyut-sotsialnyi-dlya-detei-mu-v-arsenev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223" y="3573016"/>
            <a:ext cx="2742157" cy="25989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9918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930897" y="1600721"/>
            <a:ext cx="7282205" cy="2476351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dirty="0"/>
              <a:t>Дети </a:t>
            </a:r>
            <a:r>
              <a:rPr lang="ru-RU" sz="1600" b="1" i="1" u="sng" dirty="0">
                <a:solidFill>
                  <a:srgbClr val="C00000"/>
                </a:solidFill>
              </a:rPr>
              <a:t>старшего школьного возраста</a:t>
            </a:r>
            <a:r>
              <a:rPr lang="ru-RU" sz="1600" dirty="0"/>
              <a:t>, относящиеся к «группе риска», характеризуются особым процессом социализации. Они проживают, как правило, большую часть своей жизни </a:t>
            </a:r>
            <a:r>
              <a:rPr lang="ru-RU" sz="1600" b="1" i="1" dirty="0">
                <a:solidFill>
                  <a:srgbClr val="C00000"/>
                </a:solidFill>
              </a:rPr>
              <a:t>в учреждениях социально-педагогической поддержки</a:t>
            </a:r>
            <a:r>
              <a:rPr lang="ru-RU" sz="1600" dirty="0"/>
              <a:t> </a:t>
            </a:r>
            <a:r>
              <a:rPr lang="ru-RU" sz="1600" dirty="0" smtClean="0"/>
              <a:t>или </a:t>
            </a:r>
            <a:r>
              <a:rPr lang="ru-RU" sz="1600" dirty="0"/>
              <a:t>в неблагополучной семье. Для большинства выпускников этих учреждений характерны следующие специфические особенности: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dirty="0"/>
              <a:t>неумение общаться с людьми вне </a:t>
            </a:r>
            <a:r>
              <a:rPr lang="ru-RU" sz="1600" dirty="0" smtClean="0"/>
              <a:t>учреждения;</a:t>
            </a:r>
            <a:r>
              <a:rPr lang="ru-RU" sz="1600" dirty="0"/>
              <a:t> </a:t>
            </a:r>
            <a:endParaRPr lang="ru-RU" sz="1600" dirty="0" smtClean="0"/>
          </a:p>
          <a:p>
            <a:pPr algn="just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dirty="0" smtClean="0"/>
              <a:t>нарушения </a:t>
            </a:r>
            <a:r>
              <a:rPr lang="ru-RU" sz="1600" dirty="0"/>
              <a:t>в развитии чувств, не позволяющие понимать </a:t>
            </a:r>
            <a:r>
              <a:rPr lang="ru-RU" sz="1600" dirty="0" smtClean="0"/>
              <a:t>и принимать других;</a:t>
            </a:r>
            <a:endParaRPr lang="ru-RU" sz="1600" dirty="0"/>
          </a:p>
          <a:p>
            <a:pPr lvl="0" algn="just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endParaRPr lang="ru-RU" sz="1600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4"/>
          </p:nvPr>
        </p:nvSpPr>
        <p:spPr>
          <a:xfrm>
            <a:off x="899592" y="4041217"/>
            <a:ext cx="3960440" cy="2124087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dirty="0" smtClean="0"/>
              <a:t>низкий </a:t>
            </a:r>
            <a:r>
              <a:rPr lang="ru-RU" sz="1600" dirty="0"/>
              <a:t>уровень социального </a:t>
            </a:r>
            <a:r>
              <a:rPr lang="ru-RU" sz="1600" dirty="0" smtClean="0"/>
              <a:t>интеллекта;</a:t>
            </a:r>
          </a:p>
          <a:p>
            <a:pPr lvl="0" algn="just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dirty="0"/>
              <a:t>слабо развитое чувство ответственности за свои </a:t>
            </a:r>
            <a:r>
              <a:rPr lang="ru-RU" sz="1600" dirty="0" smtClean="0"/>
              <a:t>поступки;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dirty="0"/>
              <a:t>потребительская психология в отношениях к близким, государству, обществу</a:t>
            </a:r>
            <a:r>
              <a:rPr lang="ru-RU" sz="1600" dirty="0" smtClean="0"/>
              <a:t>;</a:t>
            </a:r>
            <a:endParaRPr lang="ru-RU" sz="1600" dirty="0"/>
          </a:p>
          <a:p>
            <a:pPr algn="just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endParaRPr lang="ru-RU" sz="1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71600" y="764704"/>
            <a:ext cx="7200800" cy="751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14350" indent="-514350"/>
            <a:r>
              <a:rPr lang="ru-RU" sz="2400" b="1" dirty="0" smtClean="0">
                <a:solidFill>
                  <a:srgbClr val="C00000"/>
                </a:solidFill>
              </a:rPr>
              <a:t>Психологические особенности несовершеннолетних правонарушителей.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1" name="Picture 2" descr="F:\pod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61048"/>
            <a:ext cx="3479711" cy="24656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9918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899592" y="1628800"/>
            <a:ext cx="7344816" cy="2448272"/>
          </a:xfrm>
        </p:spPr>
        <p:txBody>
          <a:bodyPr>
            <a:noAutofit/>
          </a:bodyPr>
          <a:lstStyle/>
          <a:p>
            <a:pPr lvl="0" algn="just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dirty="0" smtClean="0"/>
              <a:t>неуверенность </a:t>
            </a:r>
            <a:r>
              <a:rPr lang="ru-RU" sz="1600" dirty="0"/>
              <a:t>в себе, низкая самооценка, отсутствие постоянных друзей и поддержки с их стороны;</a:t>
            </a:r>
          </a:p>
          <a:p>
            <a:pPr lvl="0" algn="just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dirty="0" err="1"/>
              <a:t>несформированность</a:t>
            </a:r>
            <a:r>
              <a:rPr lang="ru-RU" sz="1600" dirty="0"/>
              <a:t> волевой сферы, отсутствие целеустремленности, направленной на будущую жизнь; </a:t>
            </a:r>
            <a:endParaRPr lang="ru-RU" sz="1600" dirty="0" smtClean="0"/>
          </a:p>
          <a:p>
            <a:pPr lvl="0" algn="just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dirty="0" err="1"/>
              <a:t>несформированность</a:t>
            </a:r>
            <a:r>
              <a:rPr lang="ru-RU" sz="1600" dirty="0"/>
              <a:t> жизненных планов, жизненных </a:t>
            </a:r>
            <a:r>
              <a:rPr lang="ru-RU" sz="1600" dirty="0" smtClean="0"/>
              <a:t>ценностей;</a:t>
            </a:r>
            <a:endParaRPr lang="ru-RU" sz="1600" dirty="0"/>
          </a:p>
          <a:p>
            <a:pPr lvl="0" algn="just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dirty="0"/>
              <a:t>низкая социальная </a:t>
            </a:r>
            <a:r>
              <a:rPr lang="ru-RU" sz="1600" dirty="0" smtClean="0"/>
              <a:t>активность;</a:t>
            </a:r>
            <a:endParaRPr lang="ru-RU" sz="1600" dirty="0"/>
          </a:p>
          <a:p>
            <a:pPr lvl="0" algn="just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dirty="0"/>
              <a:t>склонность к аддитивному поведению – злоупотребление одним или несколькими </a:t>
            </a:r>
            <a:r>
              <a:rPr lang="ru-RU" sz="1600" dirty="0" err="1"/>
              <a:t>психоактивными</a:t>
            </a:r>
            <a:r>
              <a:rPr lang="ru-RU" sz="1600" dirty="0"/>
              <a:t> веществами, 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14"/>
          </p:nvPr>
        </p:nvSpPr>
        <p:spPr>
          <a:xfrm>
            <a:off x="1187624" y="3861048"/>
            <a:ext cx="4104456" cy="1872208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dirty="0" smtClean="0"/>
              <a:t>обычно </a:t>
            </a:r>
            <a:r>
              <a:rPr lang="ru-RU" sz="1600" dirty="0"/>
              <a:t>без признаков зависимости (курение, употребление алкоголя, легких наркотиков, токсичных и лекарственных веществ и т.д.); это может служить своеобразной </a:t>
            </a:r>
            <a:r>
              <a:rPr lang="ru-RU" sz="1600" dirty="0" smtClean="0"/>
              <a:t>регрессивной формой </a:t>
            </a:r>
            <a:r>
              <a:rPr lang="ru-RU" sz="1600" dirty="0"/>
              <a:t>психологической защиты.</a:t>
            </a:r>
          </a:p>
          <a:p>
            <a:pPr>
              <a:buFont typeface="Wingdings" pitchFamily="2" charset="2"/>
              <a:buChar char="Ø"/>
            </a:pPr>
            <a:endParaRPr lang="ru-RU" sz="1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71600" y="764704"/>
            <a:ext cx="7200800" cy="751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14350" indent="-514350"/>
            <a:r>
              <a:rPr lang="ru-RU" sz="2400" b="1" dirty="0" smtClean="0">
                <a:solidFill>
                  <a:srgbClr val="C00000"/>
                </a:solidFill>
              </a:rPr>
              <a:t>Психологические особенности несовершеннолетних правонарушителей.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7171" name="Picture 3" descr="F:\1465537202_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5912"/>
          <a:stretch/>
        </p:blipFill>
        <p:spPr bwMode="auto">
          <a:xfrm>
            <a:off x="5436096" y="3935894"/>
            <a:ext cx="2990635" cy="23689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4098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899592" y="1628800"/>
            <a:ext cx="7344816" cy="1584176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None/>
            </a:pPr>
            <a:r>
              <a:rPr lang="ru-RU" sz="1600" dirty="0"/>
              <a:t>Условия жизни </a:t>
            </a:r>
            <a:r>
              <a:rPr lang="ru-RU" sz="1600" b="1" i="1" dirty="0">
                <a:solidFill>
                  <a:srgbClr val="C00000"/>
                </a:solidFill>
              </a:rPr>
              <a:t>детей-сирот и детей, оставшихся без попечения родителей,</a:t>
            </a:r>
            <a:r>
              <a:rPr lang="ru-RU" sz="1600" dirty="0"/>
              <a:t> на полном государственном обеспечении приводят к формированию иждивенческой позиции по отношению ко всем окружающим. </a:t>
            </a:r>
            <a:endParaRPr lang="ru-RU" sz="1600" dirty="0" smtClean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None/>
            </a:pPr>
            <a:r>
              <a:rPr lang="ru-RU" sz="1600" dirty="0"/>
              <a:t>Выпускники детских домов стоят на пороге самостоятельной жизни, к которой они не считают себя готовыми</a:t>
            </a:r>
            <a:r>
              <a:rPr lang="ru-RU" sz="1600" dirty="0" smtClean="0"/>
              <a:t>.</a:t>
            </a:r>
            <a:r>
              <a:rPr lang="ru-RU" sz="1600" dirty="0"/>
              <a:t> </a:t>
            </a:r>
            <a:endParaRPr lang="ru-RU" sz="1600" dirty="0" smtClean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None/>
            </a:pPr>
            <a:r>
              <a:rPr lang="ru-RU" sz="1600" dirty="0" smtClean="0"/>
              <a:t>С </a:t>
            </a:r>
            <a:r>
              <a:rPr lang="ru-RU" sz="1600" dirty="0"/>
              <a:t>одной стороны, они хотят жить самостоятельно, отдельно, быть независимыми ни от кого, с другой –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71600" y="764704"/>
            <a:ext cx="7200800" cy="751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14350" indent="-514350"/>
            <a:r>
              <a:rPr lang="ru-RU" sz="2400" b="1" dirty="0" smtClean="0">
                <a:solidFill>
                  <a:srgbClr val="C00000"/>
                </a:solidFill>
              </a:rPr>
              <a:t>Психологические особенности несовершеннолетних правонарушителей.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0" name="Picture 2" descr="F:\1445933989general_pages_27_October_2015_i30050_saratovskix_sirot_otpravlya — копия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348" r="7391"/>
          <a:stretch/>
        </p:blipFill>
        <p:spPr bwMode="auto">
          <a:xfrm>
            <a:off x="4860032" y="3933904"/>
            <a:ext cx="3505321" cy="23400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>
            <a:spLocks noGrp="1"/>
          </p:cNvSpPr>
          <p:nvPr>
            <p:ph idx="4294967295"/>
          </p:nvPr>
        </p:nvSpPr>
        <p:spPr>
          <a:xfrm>
            <a:off x="899592" y="3789040"/>
            <a:ext cx="3816424" cy="2376264"/>
          </a:xfrm>
          <a:prstGeom prst="rect">
            <a:avLst/>
          </a:prstGeom>
        </p:spPr>
        <p:txBody>
          <a:bodyPr/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dirty="0" smtClean="0"/>
              <a:t>боятся </a:t>
            </a:r>
            <a:r>
              <a:rPr lang="ru-RU" sz="1600" dirty="0"/>
              <a:t>этой самостоятельности, </a:t>
            </a:r>
            <a:r>
              <a:rPr lang="ru-RU" sz="1600" dirty="0" smtClean="0"/>
              <a:t>                 так </a:t>
            </a:r>
            <a:r>
              <a:rPr lang="ru-RU" sz="1600" dirty="0"/>
              <a:t>как понимают, что без поддержки родителей, родственников им </a:t>
            </a:r>
            <a:r>
              <a:rPr lang="ru-RU" sz="1600" dirty="0" smtClean="0"/>
              <a:t>                          не </a:t>
            </a:r>
            <a:r>
              <a:rPr lang="ru-RU" sz="1600" dirty="0"/>
              <a:t>выжить, а на нее они рассчитывать не могут. </a:t>
            </a:r>
            <a:endParaRPr lang="ru-RU" sz="1600" dirty="0" smtClean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dirty="0" smtClean="0"/>
              <a:t>Эта </a:t>
            </a:r>
            <a:r>
              <a:rPr lang="ru-RU" sz="1600" dirty="0"/>
              <a:t>двойственность чувств и желаний приводит к неудовлетворенности своей жизнью и собой.</a:t>
            </a:r>
          </a:p>
        </p:txBody>
      </p:sp>
    </p:spTree>
    <p:extLst>
      <p:ext uri="{BB962C8B-B14F-4D97-AF65-F5344CB8AC3E}">
        <p14:creationId xmlns="" xmlns:p14="http://schemas.microsoft.com/office/powerpoint/2010/main" val="104098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484784"/>
            <a:ext cx="7200800" cy="2592288"/>
          </a:xfrm>
        </p:spPr>
        <p:txBody>
          <a:bodyPr>
            <a:noAutofit/>
          </a:bodyPr>
          <a:lstStyle/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b="1" i="1" dirty="0"/>
              <a:t>Неодобряемое </a:t>
            </a:r>
            <a:r>
              <a:rPr lang="ru-RU" sz="1600" b="1" i="1" dirty="0" smtClean="0"/>
              <a:t>поведение</a:t>
            </a:r>
            <a:r>
              <a:rPr lang="ru-RU" sz="1600" dirty="0" smtClean="0"/>
              <a:t> – поведение, связанное с шалостями озорством, непослушанием, непоседливостью, упрямством;</a:t>
            </a:r>
            <a:endParaRPr lang="ru-RU" sz="1600" dirty="0"/>
          </a:p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b="1" i="1" dirty="0"/>
              <a:t>Порицаемое </a:t>
            </a:r>
            <a:r>
              <a:rPr lang="ru-RU" sz="1600" b="1" i="1" dirty="0" smtClean="0"/>
              <a:t>поведение</a:t>
            </a:r>
            <a:r>
              <a:rPr lang="ru-RU" sz="1600" dirty="0" smtClean="0"/>
              <a:t> – поведение, вызывающее осуждение окружающих, педагогов, родителей;</a:t>
            </a:r>
            <a:endParaRPr lang="ru-RU" sz="1600" dirty="0"/>
          </a:p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b="1" i="1" dirty="0" err="1"/>
              <a:t>Девиантное</a:t>
            </a:r>
            <a:r>
              <a:rPr lang="ru-RU" sz="1600" b="1" i="1" dirty="0"/>
              <a:t> поведение</a:t>
            </a:r>
            <a:r>
              <a:rPr lang="ru-RU" sz="1600" dirty="0"/>
              <a:t> – нравственно отрицательные действия и поступки, принявшие характер систематических или </a:t>
            </a:r>
            <a:r>
              <a:rPr lang="ru-RU" sz="1600" dirty="0" smtClean="0"/>
              <a:t>привычных; </a:t>
            </a:r>
            <a:endParaRPr lang="ru-RU" sz="1600" dirty="0"/>
          </a:p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b="1" i="1" dirty="0" err="1"/>
              <a:t>Предпреступное</a:t>
            </a:r>
            <a:r>
              <a:rPr lang="ru-RU" sz="1600" b="1" i="1" dirty="0"/>
              <a:t> поведение</a:t>
            </a:r>
            <a:r>
              <a:rPr lang="ru-RU" sz="1600" dirty="0"/>
              <a:t> – поведение, несущее в себе зачатки криминального и деструктивного </a:t>
            </a:r>
            <a:r>
              <a:rPr lang="ru-RU" sz="1600" dirty="0" smtClean="0"/>
              <a:t>поведения; </a:t>
            </a:r>
            <a:endParaRPr lang="ru-RU" sz="1600" dirty="0"/>
          </a:p>
          <a:p>
            <a:pPr marL="0" indent="0">
              <a:buNone/>
            </a:pPr>
            <a:endParaRPr lang="ru-RU" sz="1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71600" y="764704"/>
            <a:ext cx="7200800" cy="751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14350" indent="-514350"/>
            <a:r>
              <a:rPr lang="ru-RU" sz="2400" b="1" dirty="0" smtClean="0">
                <a:solidFill>
                  <a:srgbClr val="C00000"/>
                </a:solidFill>
              </a:rPr>
              <a:t>Отклоняющееся поведение подростков.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F:\i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000" y="4092898"/>
            <a:ext cx="2904795" cy="21760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994515" y="4149080"/>
            <a:ext cx="4369574" cy="12803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b="1" i="1" dirty="0" smtClean="0"/>
              <a:t>Противоправное</a:t>
            </a:r>
            <a:r>
              <a:rPr lang="ru-RU" sz="1600" b="1" dirty="0" smtClean="0"/>
              <a:t> или </a:t>
            </a:r>
            <a:r>
              <a:rPr lang="ru-RU" sz="1600" b="1" i="1" dirty="0" smtClean="0"/>
              <a:t>преступное</a:t>
            </a:r>
            <a:r>
              <a:rPr lang="ru-RU" sz="1600" dirty="0" smtClean="0"/>
              <a:t> </a:t>
            </a:r>
            <a:r>
              <a:rPr lang="ru-RU" sz="1600" b="1" i="1" dirty="0" smtClean="0"/>
              <a:t>поведение</a:t>
            </a:r>
            <a:r>
              <a:rPr lang="ru-RU" sz="1600" dirty="0" smtClean="0"/>
              <a:t> – поведение, связанное                    с различными правонарушениями                           и преступлениями.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</a:pP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104098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971600" y="1447242"/>
            <a:ext cx="4536504" cy="2016224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u="sng" dirty="0"/>
              <a:t>Причинами формирования </a:t>
            </a:r>
            <a:r>
              <a:rPr lang="ru-RU" sz="1600" u="sng" dirty="0" err="1"/>
              <a:t>девиантного</a:t>
            </a:r>
            <a:r>
              <a:rPr lang="ru-RU" sz="1600" u="sng" dirty="0"/>
              <a:t> поведения у подростка могут быть:</a:t>
            </a:r>
            <a:endParaRPr lang="ru-RU" sz="1600" dirty="0"/>
          </a:p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1600" dirty="0"/>
              <a:t>Неблагоприятные условия семейного воспитания. 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1600" dirty="0"/>
              <a:t>Недостаточное внимание и любовь со стороны родителей.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ru-RU" sz="1600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4"/>
          </p:nvPr>
        </p:nvSpPr>
        <p:spPr>
          <a:xfrm>
            <a:off x="4725015" y="3735797"/>
            <a:ext cx="3591401" cy="1584176"/>
          </a:xfrm>
        </p:spPr>
        <p:txBody>
          <a:bodyPr>
            <a:noAutofit/>
          </a:bodyPr>
          <a:lstStyle/>
          <a:p>
            <a:pPr lvl="0" algn="just">
              <a:spcBef>
                <a:spcPts val="0"/>
              </a:spcBef>
              <a:spcAft>
                <a:spcPts val="600"/>
              </a:spcAft>
            </a:pPr>
            <a:r>
              <a:rPr lang="ru-RU" sz="1600" dirty="0" err="1"/>
              <a:t>Гиперопека</a:t>
            </a:r>
            <a:r>
              <a:rPr lang="ru-RU" sz="1600" dirty="0" smtClean="0"/>
              <a:t>.</a:t>
            </a:r>
            <a:endParaRPr lang="ru-RU" sz="1600" dirty="0"/>
          </a:p>
          <a:p>
            <a:pPr lvl="0" algn="just">
              <a:spcBef>
                <a:spcPts val="0"/>
              </a:spcBef>
              <a:spcAft>
                <a:spcPts val="600"/>
              </a:spcAft>
            </a:pPr>
            <a:r>
              <a:rPr lang="ru-RU" sz="1600" dirty="0"/>
              <a:t>Чрезмерное удовлетворение потребностей </a:t>
            </a:r>
            <a:r>
              <a:rPr lang="ru-RU" sz="1600" dirty="0" smtClean="0"/>
              <a:t>   ребенка</a:t>
            </a:r>
            <a:r>
              <a:rPr lang="ru-RU" sz="1600" dirty="0"/>
              <a:t>. </a:t>
            </a:r>
          </a:p>
          <a:p>
            <a:pPr lvl="0" algn="just">
              <a:spcBef>
                <a:spcPts val="0"/>
              </a:spcBef>
              <a:spcAft>
                <a:spcPts val="600"/>
              </a:spcAft>
            </a:pPr>
            <a:r>
              <a:rPr lang="ru-RU" sz="1600" dirty="0"/>
              <a:t>Чрезмерная требовательность </a:t>
            </a:r>
            <a:r>
              <a:rPr lang="ru-RU" sz="1600" dirty="0" smtClean="0"/>
              <a:t>   и    авторитарность   родителей</a:t>
            </a:r>
            <a:r>
              <a:rPr lang="ru-RU" sz="1600" dirty="0"/>
              <a:t>. 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ru-RU" sz="1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71600" y="764704"/>
            <a:ext cx="7200800" cy="751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14350" indent="-514350"/>
            <a:r>
              <a:rPr lang="ru-RU" sz="2400" b="1" dirty="0" smtClean="0">
                <a:solidFill>
                  <a:srgbClr val="C00000"/>
                </a:solidFill>
              </a:rPr>
              <a:t>Отклоняющееся поведение подростков.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F:\P0ggJTUeq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749" y="1412776"/>
            <a:ext cx="2854957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3187ba1d5bd1a82284ad4222b00fd4e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32" y="3717032"/>
            <a:ext cx="3743325" cy="2495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4098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69885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690"/>
          <a:stretch/>
        </p:blipFill>
        <p:spPr bwMode="auto">
          <a:xfrm>
            <a:off x="2267744" y="4005064"/>
            <a:ext cx="5088209" cy="22974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497719"/>
            <a:ext cx="7272808" cy="2187320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b="1" i="1" dirty="0"/>
              <a:t>Основные </a:t>
            </a:r>
            <a:r>
              <a:rPr lang="ru-RU" sz="1600" b="1" i="1" u="sng" dirty="0"/>
              <a:t>цели</a:t>
            </a:r>
            <a:r>
              <a:rPr lang="ru-RU" sz="1600" b="1" i="1" dirty="0"/>
              <a:t> тренинга:</a:t>
            </a:r>
            <a:endParaRPr lang="ru-RU" sz="1600" dirty="0"/>
          </a:p>
          <a:p>
            <a:pPr lvl="0" algn="just">
              <a:spcBef>
                <a:spcPts val="0"/>
              </a:spcBef>
              <a:spcAft>
                <a:spcPts val="600"/>
              </a:spcAft>
            </a:pPr>
            <a:r>
              <a:rPr lang="ru-RU" sz="1600" dirty="0"/>
              <a:t>Формирование ответственности у подростка за свои поступки.</a:t>
            </a:r>
          </a:p>
          <a:p>
            <a:pPr lvl="0" algn="just">
              <a:spcBef>
                <a:spcPts val="0"/>
              </a:spcBef>
              <a:spcAft>
                <a:spcPts val="600"/>
              </a:spcAft>
            </a:pPr>
            <a:r>
              <a:rPr lang="ru-RU" sz="1600" dirty="0"/>
              <a:t>Повышение самооценки, формирование навыков управления своими чувствами и эмоциями.</a:t>
            </a:r>
          </a:p>
          <a:p>
            <a:pPr lvl="0" algn="just">
              <a:spcBef>
                <a:spcPts val="0"/>
              </a:spcBef>
              <a:spcAft>
                <a:spcPts val="600"/>
              </a:spcAft>
            </a:pPr>
            <a:r>
              <a:rPr lang="ru-RU" sz="1600" dirty="0"/>
              <a:t>Выработка </a:t>
            </a:r>
            <a:r>
              <a:rPr lang="ru-RU" sz="1600" dirty="0" smtClean="0"/>
              <a:t>эффективных </a:t>
            </a:r>
            <a:r>
              <a:rPr lang="ru-RU" sz="1600" dirty="0"/>
              <a:t>поведенческих навыков противодействия негативному влиянию окружения в рискованных ситуациях, социально приемлемых форм поведения.</a:t>
            </a:r>
          </a:p>
          <a:p>
            <a:pPr lvl="0" algn="just">
              <a:spcBef>
                <a:spcPts val="0"/>
              </a:spcBef>
              <a:spcAft>
                <a:spcPts val="600"/>
              </a:spcAft>
            </a:pPr>
            <a:r>
              <a:rPr lang="ru-RU" sz="1600" dirty="0"/>
              <a:t>Профилактика безнадзорности и беспризорности, социальной </a:t>
            </a:r>
            <a:r>
              <a:rPr lang="ru-RU" sz="1600" dirty="0" err="1"/>
              <a:t>дезадаптации</a:t>
            </a:r>
            <a:r>
              <a:rPr lang="ru-RU" sz="1600" dirty="0"/>
              <a:t> и правонарушений подростков.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ru-RU" sz="1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71600" y="692696"/>
            <a:ext cx="7200800" cy="751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14350" indent="-514350"/>
            <a:r>
              <a:rPr lang="ru-RU" sz="2400" b="1" dirty="0" smtClean="0">
                <a:solidFill>
                  <a:srgbClr val="C00000"/>
                </a:solidFill>
              </a:rPr>
              <a:t>Программа психологического тренинга при коррекции </a:t>
            </a:r>
            <a:r>
              <a:rPr lang="ru-RU" sz="2400" b="1" dirty="0" err="1" smtClean="0">
                <a:solidFill>
                  <a:srgbClr val="C00000"/>
                </a:solidFill>
              </a:rPr>
              <a:t>девиантного</a:t>
            </a:r>
            <a:r>
              <a:rPr lang="ru-RU" sz="2400" b="1" dirty="0" smtClean="0">
                <a:solidFill>
                  <a:srgbClr val="C00000"/>
                </a:solidFill>
              </a:rPr>
              <a:t> поведения.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09844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908720"/>
            <a:ext cx="7200800" cy="4896544"/>
          </a:xfrm>
        </p:spPr>
        <p:txBody>
          <a:bodyPr>
            <a:noAutofit/>
          </a:bodyPr>
          <a:lstStyle/>
          <a:p>
            <a:pPr marL="0" indent="0" algn="just" eaLnBrk="0" hangingPunct="0">
              <a:buNone/>
            </a:pPr>
            <a:r>
              <a:rPr lang="ru-RU" i="1" dirty="0">
                <a:solidFill>
                  <a:srgbClr val="002060"/>
                </a:solidFill>
                <a:latin typeface="Franklin Gothic Book" pitchFamily="34" charset="0"/>
              </a:rPr>
              <a:t> </a:t>
            </a:r>
            <a:r>
              <a:rPr lang="ru-RU" b="1" i="1" dirty="0">
                <a:solidFill>
                  <a:srgbClr val="002060"/>
                </a:solidFill>
              </a:rPr>
              <a:t>…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</a:rPr>
              <a:t> Дети подобны нежным цветам в огромном саду. Им нужен утренний ветерок и весеннее солнце, а не изнуряющий зной и сильная  буря. Нельзя оскорблять и ненавидеть своих детей, обижать их, нельзя использовать силу, унижать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</a:rPr>
              <a:t>в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</a:rPr>
              <a:t>присутствии друзей, преувеличивать их ошибки. Обращайтесь с детьми с величайшей добротой 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</a:rPr>
              <a:t>и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</a:rPr>
              <a:t>любовью, и тогда их уважение к вам будет идти из глубины сердца, и они исполнят свой долг... </a:t>
            </a:r>
            <a:endParaRPr lang="ru-RU" b="1" i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marL="0" indent="0" algn="just" eaLnBrk="0" hangingPunct="0">
              <a:buNone/>
            </a:pPr>
            <a:endParaRPr lang="ru-RU" b="1" i="1" dirty="0">
              <a:solidFill>
                <a:srgbClr val="002060"/>
              </a:solidFill>
              <a:latin typeface="Times New Roman" pitchFamily="18" charset="0"/>
            </a:endParaRPr>
          </a:p>
          <a:p>
            <a:pPr marL="0" indent="0" algn="ctr" eaLnBrk="0" hangingPunct="0">
              <a:buNone/>
            </a:pPr>
            <a:r>
              <a:rPr lang="ru-RU" i="1" u="sng" dirty="0" smtClean="0">
                <a:solidFill>
                  <a:srgbClr val="002060"/>
                </a:solidFill>
                <a:latin typeface="Times New Roman" pitchFamily="18" charset="0"/>
              </a:rPr>
              <a:t>Али Акбар </a:t>
            </a:r>
            <a:r>
              <a:rPr lang="ru-RU" i="1" u="sng" dirty="0" err="1" smtClean="0">
                <a:solidFill>
                  <a:srgbClr val="002060"/>
                </a:solidFill>
                <a:latin typeface="Times New Roman" pitchFamily="18" charset="0"/>
              </a:rPr>
              <a:t>Фрутан</a:t>
            </a:r>
            <a:r>
              <a:rPr lang="ru-RU" i="1" u="sng" dirty="0" smtClean="0">
                <a:solidFill>
                  <a:srgbClr val="002060"/>
                </a:solidFill>
                <a:latin typeface="Times New Roman" pitchFamily="18" charset="0"/>
              </a:rPr>
              <a:t> (1905 – 2003 </a:t>
            </a:r>
            <a:r>
              <a:rPr lang="ru-RU" i="1" u="sng" dirty="0" err="1" smtClean="0">
                <a:solidFill>
                  <a:srgbClr val="002060"/>
                </a:solidFill>
                <a:latin typeface="Times New Roman" pitchFamily="18" charset="0"/>
              </a:rPr>
              <a:t>г.г</a:t>
            </a:r>
            <a:r>
              <a:rPr lang="ru-RU" i="1" u="sng" dirty="0" smtClean="0">
                <a:solidFill>
                  <a:srgbClr val="002060"/>
                </a:solidFill>
                <a:latin typeface="Times New Roman" pitchFamily="18" charset="0"/>
              </a:rPr>
              <a:t>.)</a:t>
            </a:r>
          </a:p>
          <a:p>
            <a:pPr marL="0" indent="0" algn="ctr" eaLnBrk="0" hangingPunct="0">
              <a:buNone/>
            </a:pPr>
            <a:r>
              <a:rPr lang="ru-RU" i="1" u="sng" dirty="0" smtClean="0">
                <a:solidFill>
                  <a:srgbClr val="002060"/>
                </a:solidFill>
              </a:rPr>
              <a:t>«</a:t>
            </a:r>
            <a:r>
              <a:rPr lang="ru-RU" i="1" u="sng" dirty="0">
                <a:solidFill>
                  <a:srgbClr val="002060"/>
                </a:solidFill>
                <a:latin typeface="Times New Roman" pitchFamily="18" charset="0"/>
              </a:rPr>
              <a:t>Отцы, матери, дети</a:t>
            </a:r>
            <a:r>
              <a:rPr lang="ru-RU" i="1" u="sng" dirty="0">
                <a:solidFill>
                  <a:srgbClr val="002060"/>
                </a:solidFill>
              </a:rPr>
              <a:t>»</a:t>
            </a:r>
            <a:r>
              <a:rPr lang="ru-RU" i="1" u="sng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endParaRPr lang="ru-RU" i="1" u="sng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marL="0" indent="0" algn="ctr" eaLnBrk="0" hangingPunc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8617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5"/>
            <a:ext cx="6965245" cy="504055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План: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268760"/>
            <a:ext cx="7200800" cy="4598325"/>
          </a:xfrm>
        </p:spPr>
        <p:txBody>
          <a:bodyPr>
            <a:noAutofit/>
          </a:bodyPr>
          <a:lstStyle/>
          <a:p>
            <a:pPr marL="514350" lvl="0" indent="-514350" algn="just"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Font typeface="+mj-lt"/>
              <a:buAutoNum type="arabicPeriod"/>
            </a:pPr>
            <a:r>
              <a:rPr lang="ru-RU" sz="1600" b="1" dirty="0" smtClean="0"/>
              <a:t>Причины и условия противоправного поведения несовершеннолетних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Гилева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Н.Г.</a:t>
            </a:r>
          </a:p>
          <a:p>
            <a:pPr marL="514350" indent="-514350" algn="just"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Font typeface="+mj-lt"/>
              <a:buAutoNum type="arabicPeriod"/>
            </a:pPr>
            <a:r>
              <a:rPr lang="ru-RU" sz="1600" b="1" dirty="0" smtClean="0"/>
              <a:t>Психологические </a:t>
            </a:r>
            <a:r>
              <a:rPr lang="ru-RU" sz="1600" b="1" dirty="0"/>
              <a:t>особенности несовершеннолетних </a:t>
            </a:r>
            <a:r>
              <a:rPr lang="ru-RU" sz="1600" b="1" dirty="0" smtClean="0"/>
              <a:t>правонарушителей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Гилева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Н.Г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/>
          </a:p>
          <a:p>
            <a:pPr marL="514350" lvl="0" indent="-514350" algn="just"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Font typeface="+mj-lt"/>
              <a:buAutoNum type="arabicPeriod"/>
            </a:pPr>
            <a:r>
              <a:rPr lang="ru-RU" sz="1600" b="1" dirty="0" smtClean="0"/>
              <a:t>Отклоняющееся </a:t>
            </a:r>
            <a:r>
              <a:rPr lang="ru-RU" sz="1600" b="1" dirty="0"/>
              <a:t>поведение подростков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600" b="1" dirty="0" smtClean="0"/>
              <a:t>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Танюк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О.Ю.</a:t>
            </a:r>
          </a:p>
          <a:p>
            <a:pPr marL="514350" lvl="0" indent="-514350" algn="just"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Font typeface="+mj-lt"/>
              <a:buAutoNum type="arabicPeriod"/>
            </a:pPr>
            <a:r>
              <a:rPr lang="ru-RU" sz="1600" b="1" dirty="0"/>
              <a:t>Методы и формы профилактической работы с несовершеннолетними: </a:t>
            </a:r>
          </a:p>
          <a:p>
            <a:pPr lvl="1" algn="just"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b="1" dirty="0"/>
              <a:t>Программа профилактического тренинга при коррекции </a:t>
            </a:r>
            <a:r>
              <a:rPr lang="ru-RU" sz="1600" b="1" dirty="0" err="1"/>
              <a:t>девиантного</a:t>
            </a:r>
            <a:r>
              <a:rPr lang="ru-RU" sz="1600" b="1" dirty="0"/>
              <a:t>  поведения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600" b="1" dirty="0" smtClean="0"/>
              <a:t>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Танюк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О.Ю.  </a:t>
            </a:r>
          </a:p>
          <a:p>
            <a:pPr lvl="1" algn="just"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b="1" dirty="0" smtClean="0"/>
              <a:t>Медиация, как форма профилактической работы с несовершеннолетними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600" b="1" dirty="0" smtClean="0"/>
              <a:t>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Дворянкина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И.В. </a:t>
            </a:r>
          </a:p>
          <a:p>
            <a:pPr lvl="1" algn="just">
              <a:spcBef>
                <a:spcPts val="0"/>
              </a:spcBef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1600" b="1" dirty="0"/>
              <a:t>Роль педагогов в работе по профилактике правонарушений (из опыта работы</a:t>
            </a:r>
            <a:r>
              <a:rPr lang="ru-RU" sz="1600" b="1" dirty="0" smtClean="0"/>
              <a:t>) </a:t>
            </a:r>
          </a:p>
          <a:p>
            <a:pPr marL="365760" lvl="1" indent="0" algn="r"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None/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600" b="1" dirty="0" smtClean="0"/>
              <a:t>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Ковякина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Н.Ф., Денисенко Е.Г., Сидоренко Е.Б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b="1" dirty="0" smtClean="0"/>
              <a:t>.</a:t>
            </a:r>
            <a:endParaRPr lang="ru-RU" sz="1600" b="1" i="1" dirty="0"/>
          </a:p>
        </p:txBody>
      </p:sp>
    </p:spTree>
    <p:extLst>
      <p:ext uri="{BB962C8B-B14F-4D97-AF65-F5344CB8AC3E}">
        <p14:creationId xmlns="" xmlns:p14="http://schemas.microsoft.com/office/powerpoint/2010/main" val="41241690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700808"/>
            <a:ext cx="7200800" cy="4392487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dirty="0" smtClean="0"/>
              <a:t>	Преступность </a:t>
            </a:r>
            <a:r>
              <a:rPr lang="ru-RU" dirty="0"/>
              <a:t>несовершеннолетних, </a:t>
            </a:r>
            <a:r>
              <a:rPr lang="ru-RU" dirty="0" smtClean="0"/>
              <a:t>имеет </a:t>
            </a:r>
            <a:r>
              <a:rPr lang="ru-RU" dirty="0"/>
              <a:t>свои особенности. </a:t>
            </a:r>
            <a:r>
              <a:rPr lang="ru-RU" dirty="0" smtClean="0"/>
              <a:t>Они связаны: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Arial" pitchFamily="34" charset="0"/>
              <a:buChar char="•"/>
            </a:pPr>
            <a:r>
              <a:rPr lang="ru-RU" dirty="0" smtClean="0"/>
              <a:t>с </a:t>
            </a:r>
            <a:r>
              <a:rPr lang="ru-RU" dirty="0"/>
              <a:t>возрастными, психологическими, половыми и иными отличиями личности несовершеннолетних правонарушителей и механизмом противоправного поведения; </a:t>
            </a:r>
            <a:endParaRPr lang="ru-RU" dirty="0" smtClean="0"/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Arial" pitchFamily="34" charset="0"/>
              <a:buChar char="•"/>
            </a:pPr>
            <a:r>
              <a:rPr lang="ru-RU" dirty="0" smtClean="0"/>
              <a:t>с </a:t>
            </a:r>
            <a:r>
              <a:rPr lang="ru-RU" dirty="0"/>
              <a:t>обстоятельствами, способствующими совершению правонарушений несовершеннолетних; </a:t>
            </a:r>
            <a:endParaRPr lang="ru-RU" dirty="0" smtClean="0"/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Arial" pitchFamily="34" charset="0"/>
              <a:buChar char="•"/>
            </a:pPr>
            <a:r>
              <a:rPr lang="ru-RU" dirty="0" smtClean="0"/>
              <a:t>с </a:t>
            </a:r>
            <a:r>
              <a:rPr lang="ru-RU" dirty="0"/>
              <a:t>динамикой, структурой преступности и правонарушений несовершеннолетних; </a:t>
            </a:r>
            <a:endParaRPr lang="ru-RU" dirty="0" smtClean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Font typeface="Arial" pitchFamily="34" charset="0"/>
              <a:buChar char="•"/>
            </a:pPr>
            <a:r>
              <a:rPr lang="ru-RU" dirty="0" smtClean="0"/>
              <a:t>демографическими </a:t>
            </a:r>
            <a:r>
              <a:rPr lang="ru-RU" dirty="0"/>
              <a:t>и многими другими  </a:t>
            </a:r>
            <a:r>
              <a:rPr lang="ru-RU" dirty="0" smtClean="0"/>
              <a:t>                                         факторами</a:t>
            </a:r>
            <a:r>
              <a:rPr lang="ru-RU" dirty="0"/>
              <a:t>, которые относятся к различным </a:t>
            </a:r>
            <a:r>
              <a:rPr lang="ru-RU" dirty="0" smtClean="0"/>
              <a:t>                                социально-экономическим                                                           и </a:t>
            </a:r>
            <a:r>
              <a:rPr lang="ru-RU" dirty="0"/>
              <a:t>нравственно-психологическим сферам </a:t>
            </a:r>
            <a:r>
              <a:rPr lang="ru-RU" dirty="0" smtClean="0"/>
              <a:t>                           общественной </a:t>
            </a:r>
            <a:r>
              <a:rPr lang="ru-RU" dirty="0"/>
              <a:t>жизни.</a:t>
            </a:r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764704"/>
            <a:ext cx="6965245" cy="895323"/>
          </a:xfrm>
        </p:spPr>
        <p:txBody>
          <a:bodyPr>
            <a:noAutofit/>
          </a:bodyPr>
          <a:lstStyle/>
          <a:p>
            <a:pPr marL="514350" lvl="0" indent="-514350"/>
            <a:r>
              <a:rPr lang="ru-RU" sz="2400" b="1" dirty="0">
                <a:solidFill>
                  <a:srgbClr val="C00000"/>
                </a:solidFill>
              </a:rPr>
              <a:t>Причины и условия противоправного поведения несовершеннолетних.</a:t>
            </a:r>
          </a:p>
        </p:txBody>
      </p:sp>
      <p:pic>
        <p:nvPicPr>
          <p:cNvPr id="4" name="Picture 4" descr="j030084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221088"/>
            <a:ext cx="2271712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6002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660026"/>
            <a:ext cx="7200800" cy="4433269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b="1" dirty="0" smtClean="0"/>
              <a:t>К личности учащихся-правонарушителей следует </a:t>
            </a:r>
            <a:r>
              <a:rPr lang="ru-RU" sz="1600" b="1" dirty="0"/>
              <a:t>отнести: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</a:pPr>
            <a:r>
              <a:rPr lang="ru-RU" sz="1600" dirty="0"/>
              <a:t>детей и подростков, которые самовольно оставили </a:t>
            </a:r>
            <a:r>
              <a:rPr lang="ru-RU" sz="1600" dirty="0" smtClean="0"/>
              <a:t>учебу, </a:t>
            </a:r>
            <a:r>
              <a:rPr lang="ru-RU" sz="1600" dirty="0"/>
              <a:t>нигде не учатся, не работают и ведут антиобщественный образ жизни;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</a:pPr>
            <a:r>
              <a:rPr lang="ru-RU" sz="1600" dirty="0"/>
              <a:t>трудновоспитуемых и неуспевающих учеников, систематически нарушающих школьный режим и правила общественного поведения;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</a:pPr>
            <a:r>
              <a:rPr lang="ru-RU" sz="1600" dirty="0"/>
              <a:t>несовершеннолетних, условно направленных или возвратившихся из спецшкол и </a:t>
            </a:r>
            <a:r>
              <a:rPr lang="ru-RU" sz="1600" dirty="0" err="1"/>
              <a:t>спецпрофтехучилищ</a:t>
            </a:r>
            <a:r>
              <a:rPr lang="ru-RU" sz="1600" dirty="0"/>
              <a:t>; подростков, возвратившихся из мест заключения, осужденных судами к мерам наказания, не связанным с лишением свободы, а также условно осужденных и переданных на перевоспитание общественности; осужденных учащихся, в отношении которых судами применена отсрочка исполнения приговора;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</a:pPr>
            <a:r>
              <a:rPr lang="ru-RU" sz="1600" dirty="0"/>
              <a:t>безнадзорных подростков </a:t>
            </a:r>
            <a:r>
              <a:rPr lang="ru-RU" sz="1600" dirty="0" smtClean="0"/>
              <a:t>состоящих </a:t>
            </a:r>
            <a:r>
              <a:rPr lang="ru-RU" sz="1600" dirty="0"/>
              <a:t>на учете в инспекциях по делам несовершеннолетних.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115616" y="764704"/>
            <a:ext cx="6965245" cy="8953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14350" indent="-514350"/>
            <a:r>
              <a:rPr lang="ru-RU" sz="2400" b="1" dirty="0" smtClean="0">
                <a:solidFill>
                  <a:srgbClr val="C00000"/>
                </a:solidFill>
              </a:rPr>
              <a:t>Причины и условия противоправного поведения несовершеннолетних.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017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Владелец\Desktop\Pictures\фоны презентаций\смайлики\8cd99d0c9b1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879" y="4149080"/>
            <a:ext cx="2077128" cy="212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1834" y="1660027"/>
            <a:ext cx="7272808" cy="284909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800" b="1" i="1" dirty="0"/>
              <a:t>Преступные проявления среди детей и подростков в настоящее время связаны </a:t>
            </a:r>
            <a:r>
              <a:rPr lang="ru-RU" sz="1800" b="1" i="1" dirty="0" smtClean="0"/>
              <a:t>:</a:t>
            </a:r>
            <a:endParaRPr lang="ru-RU" sz="1800" dirty="0"/>
          </a:p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</a:pPr>
            <a:r>
              <a:rPr lang="ru-RU" sz="1800" dirty="0"/>
              <a:t>с неблагоприятными условиями нравственного формирования личности несовершеннолетних правонарушителей, выступающих основной причиной возникновения антиобщественных взглядов; 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</a:pPr>
            <a:r>
              <a:rPr lang="ru-RU" sz="1800" dirty="0"/>
              <a:t>с недостатками в нравственном и трудовом воспитании учащихся и плохой </a:t>
            </a:r>
            <a:r>
              <a:rPr lang="ru-RU" sz="1800" dirty="0" smtClean="0"/>
              <a:t>организацией </a:t>
            </a:r>
            <a:r>
              <a:rPr lang="ru-RU" sz="1800" dirty="0"/>
              <a:t>их досуга;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115616" y="764704"/>
            <a:ext cx="6965245" cy="8953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14350" indent="-514350"/>
            <a:r>
              <a:rPr lang="ru-RU" sz="2400" b="1" dirty="0" smtClean="0">
                <a:solidFill>
                  <a:srgbClr val="C00000"/>
                </a:solidFill>
              </a:rPr>
              <a:t>Причины и условия противоправного поведения несовершеннолетних.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043608" y="4581128"/>
            <a:ext cx="5338271" cy="1584176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</a:pPr>
            <a:r>
              <a:rPr lang="ru-RU" sz="1800" dirty="0" smtClean="0"/>
              <a:t>ошибками и упущениями в деятельности государственных органов, учебных коллективов и общественных организаций в борьбе с детской безнадзорностью и правонарушениями.</a:t>
            </a:r>
          </a:p>
          <a:p>
            <a:pPr marL="0" indent="0">
              <a:buFont typeface="Brush Script MT" pitchFamily="66" charset="0"/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212142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3717032"/>
            <a:ext cx="4186230" cy="246187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 smtClean="0"/>
              <a:t>«В силу </a:t>
            </a:r>
            <a:r>
              <a:rPr lang="ru-RU" sz="1600" dirty="0"/>
              <a:t>особенностей общения и </a:t>
            </a:r>
            <a:r>
              <a:rPr lang="ru-RU" sz="1600" dirty="0" smtClean="0"/>
              <a:t>ориентации трудновоспитуемых </a:t>
            </a:r>
            <a:r>
              <a:rPr lang="ru-RU" sz="1600" dirty="0"/>
              <a:t>подростков личные связи и неформальные группы необходимо устранить, пресечь или нейтрализовать источники вредного влияния и факторы, способствующие неблагоприятному формированию личности учащегося</a:t>
            </a:r>
            <a:r>
              <a:rPr lang="ru-RU" sz="1600" dirty="0" smtClean="0"/>
              <a:t>».</a:t>
            </a:r>
            <a:endParaRPr lang="ru-RU" sz="1600" u="sng" dirty="0" smtClean="0"/>
          </a:p>
          <a:p>
            <a:pPr marL="0" indent="0" algn="r">
              <a:buNone/>
            </a:pPr>
            <a:r>
              <a:rPr lang="ru-RU" sz="1600" u="sng" dirty="0" smtClean="0"/>
              <a:t>Леонид </a:t>
            </a:r>
            <a:r>
              <a:rPr lang="ru-RU" sz="1600" u="sng" dirty="0"/>
              <a:t>Михайлович </a:t>
            </a:r>
            <a:r>
              <a:rPr lang="ru-RU" sz="1600" u="sng" dirty="0" err="1"/>
              <a:t>Зюбин</a:t>
            </a:r>
            <a:r>
              <a:rPr lang="ru-RU" sz="1600" dirty="0"/>
              <a:t>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115616" y="764704"/>
            <a:ext cx="6965245" cy="8953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14350" indent="-514350"/>
            <a:r>
              <a:rPr lang="ru-RU" sz="2400" b="1" dirty="0" smtClean="0">
                <a:solidFill>
                  <a:srgbClr val="C00000"/>
                </a:solidFill>
              </a:rPr>
              <a:t>Причины и условия противоправного поведения несовершеннолетних.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971600" y="1623814"/>
            <a:ext cx="4032448" cy="198503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dirty="0" smtClean="0"/>
              <a:t>«Вредное влияние микросреды часто оказывается сильнее по сравнению с более далеким и опосредованным влиянием макро­среды. Именно это – одно из слабейших мест социализации человека на современном этапе развития общества». </a:t>
            </a:r>
            <a:r>
              <a:rPr lang="ru-RU" sz="1600" u="sng" dirty="0" err="1" smtClean="0"/>
              <a:t>Васил</a:t>
            </a:r>
            <a:r>
              <a:rPr lang="ru-RU" sz="1600" u="sng" dirty="0" smtClean="0"/>
              <a:t> Момов</a:t>
            </a:r>
            <a:r>
              <a:rPr lang="ru-RU" sz="1600" dirty="0" smtClean="0"/>
              <a:t>.</a:t>
            </a:r>
          </a:p>
        </p:txBody>
      </p:sp>
      <p:pic>
        <p:nvPicPr>
          <p:cNvPr id="2050" name="Picture 2" descr="F:\6988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933056"/>
            <a:ext cx="2857500" cy="1905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92622"/>
            <a:ext cx="3018299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9529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660028"/>
            <a:ext cx="7272808" cy="227302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u="sng" dirty="0" smtClean="0"/>
              <a:t>Борис </a:t>
            </a:r>
            <a:r>
              <a:rPr lang="ru-RU" sz="1600" u="sng" dirty="0"/>
              <a:t>Степанович </a:t>
            </a:r>
            <a:r>
              <a:rPr lang="ru-RU" sz="1600" u="sng" dirty="0" smtClean="0"/>
              <a:t>Волков</a:t>
            </a:r>
            <a:r>
              <a:rPr lang="ru-RU" sz="1600" dirty="0"/>
              <a:t>:</a:t>
            </a:r>
            <a:endParaRPr lang="ru-RU" sz="1600" dirty="0" smtClean="0"/>
          </a:p>
          <a:p>
            <a:pPr marL="0" indent="0" algn="just">
              <a:buNone/>
            </a:pPr>
            <a:r>
              <a:rPr lang="ru-RU" sz="1600" dirty="0" smtClean="0"/>
              <a:t>«</a:t>
            </a:r>
            <a:r>
              <a:rPr lang="ru-RU" sz="1600" dirty="0"/>
              <a:t>В одних случаях, </a:t>
            </a:r>
            <a:r>
              <a:rPr lang="ru-RU" sz="1600" dirty="0" smtClean="0"/>
              <a:t>причина </a:t>
            </a:r>
            <a:r>
              <a:rPr lang="ru-RU" sz="1600" dirty="0"/>
              <a:t>антиобщественного поведения заключена в совершившем преступление, в условиях его неблагоприятного воспитания и </a:t>
            </a:r>
            <a:r>
              <a:rPr lang="ru-RU" sz="1600" dirty="0" smtClean="0"/>
              <a:t>формирования. </a:t>
            </a:r>
          </a:p>
          <a:p>
            <a:pPr marL="0" indent="0" algn="just">
              <a:buNone/>
            </a:pPr>
            <a:r>
              <a:rPr lang="ru-RU" sz="1600" dirty="0" smtClean="0"/>
              <a:t>В других </a:t>
            </a:r>
            <a:r>
              <a:rPr lang="ru-RU" sz="1600" dirty="0"/>
              <a:t>– она коренится в обстоятельствах непосредственной ситуации, в которой было совершено преступление». </a:t>
            </a:r>
            <a:r>
              <a:rPr lang="ru-RU" sz="1600" dirty="0" smtClean="0"/>
              <a:t>Роль </a:t>
            </a:r>
            <a:r>
              <a:rPr lang="ru-RU" sz="1600" dirty="0"/>
              <a:t>ее может быть правильно понята только в сочетании с индивидуальными свойствами, возрастными, психологическими и иными особенностями личности правонарушителя.</a:t>
            </a:r>
          </a:p>
          <a:p>
            <a:pPr marL="0" indent="0" algn="just">
              <a:buNone/>
            </a:pPr>
            <a:endParaRPr lang="ru-RU" sz="1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115616" y="764704"/>
            <a:ext cx="6965245" cy="8953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14350" indent="-514350"/>
            <a:r>
              <a:rPr lang="ru-RU" sz="2400" b="1" dirty="0" smtClean="0">
                <a:solidFill>
                  <a:srgbClr val="C00000"/>
                </a:solidFill>
              </a:rPr>
              <a:t>Причины и условия противоправного поведения несовершеннолетних.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F:\main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73745"/>
            <a:ext cx="3341292" cy="22228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971600" y="4077072"/>
            <a:ext cx="3816424" cy="201622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600" dirty="0"/>
              <a:t>О</a:t>
            </a:r>
            <a:r>
              <a:rPr lang="ru-RU" sz="1600" dirty="0" smtClean="0"/>
              <a:t>собо </a:t>
            </a:r>
            <a:r>
              <a:rPr lang="ru-RU" sz="1600" dirty="0"/>
              <a:t>следует выделить конфликтные ситуации, представляющие разновидность жизненных ситуаций, при которых происходит столкновение интересов и потребностей взаимодействующих сторон. </a:t>
            </a:r>
          </a:p>
        </p:txBody>
      </p:sp>
    </p:spTree>
    <p:extLst>
      <p:ext uri="{BB962C8B-B14F-4D97-AF65-F5344CB8AC3E}">
        <p14:creationId xmlns="" xmlns:p14="http://schemas.microsoft.com/office/powerpoint/2010/main" val="104098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28800"/>
            <a:ext cx="7344816" cy="3960440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dirty="0"/>
              <a:t>Характерной особенностью </a:t>
            </a:r>
            <a:r>
              <a:rPr lang="ru-RU" sz="1600" dirty="0" smtClean="0"/>
              <a:t>«трудных» детей </a:t>
            </a:r>
            <a:r>
              <a:rPr lang="ru-RU" sz="1600" dirty="0"/>
              <a:t>является неуравновешенность процессов возбуждения и торможения, соединенная с оборонительной позицией, при которой все внешние воздействия воспринимаются враждебно. </a:t>
            </a:r>
            <a:endParaRPr lang="ru-RU" sz="1600" dirty="0" smtClean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dirty="0" smtClean="0"/>
              <a:t>Лишь незначительное </a:t>
            </a:r>
            <a:r>
              <a:rPr lang="ru-RU" sz="1600" dirty="0"/>
              <a:t>количество трудновоспитуемых имеют ярко выраженную антиобщественную направленность действий. У большей части этих </a:t>
            </a:r>
            <a:r>
              <a:rPr lang="ru-RU" sz="1600" dirty="0" smtClean="0"/>
              <a:t>детей </a:t>
            </a:r>
            <a:r>
              <a:rPr lang="ru-RU" sz="1600" dirty="0"/>
              <a:t>отрицательный характер поведения может проявляться </a:t>
            </a:r>
            <a:r>
              <a:rPr lang="ru-RU" sz="1600" dirty="0" smtClean="0"/>
              <a:t>эпизодически. 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dirty="0" smtClean="0"/>
              <a:t>Потребности </a:t>
            </a:r>
            <a:r>
              <a:rPr lang="ru-RU" sz="1600" dirty="0"/>
              <a:t>их ограничены, чаще всего, материальными интересами, примитивными и односторонними. </a:t>
            </a:r>
            <a:endParaRPr lang="ru-RU" sz="1600" dirty="0" smtClean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dirty="0" smtClean="0"/>
              <a:t>Импульсивность</a:t>
            </a:r>
            <a:r>
              <a:rPr lang="ru-RU" sz="1600" dirty="0"/>
              <a:t>, несдержанность </a:t>
            </a:r>
            <a:r>
              <a:rPr lang="ru-RU" sz="1600" dirty="0" smtClean="0"/>
              <a:t>и </a:t>
            </a:r>
            <a:r>
              <a:rPr lang="ru-RU" sz="1600" dirty="0"/>
              <a:t>одновременно отсутствие или слабость самоконтроля создают благоприятную почву для различных конфликтов</a:t>
            </a:r>
            <a:r>
              <a:rPr lang="ru-RU" sz="1600" dirty="0" smtClean="0"/>
              <a:t>. Нередко </a:t>
            </a:r>
            <a:r>
              <a:rPr lang="ru-RU" sz="1600" dirty="0"/>
              <a:t>отрицательные формы поведения являются для них более приемлемыми, чем следование морально-этическим нормам.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ru-RU" sz="1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71600" y="764704"/>
            <a:ext cx="7200800" cy="751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14350" indent="-514350"/>
            <a:r>
              <a:rPr lang="ru-RU" sz="2400" b="1" dirty="0" smtClean="0">
                <a:solidFill>
                  <a:srgbClr val="C00000"/>
                </a:solidFill>
              </a:rPr>
              <a:t>Психологические особенности несовершеннолетних правонарушителей.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098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71600" y="764704"/>
            <a:ext cx="7200800" cy="751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14350" indent="-514350"/>
            <a:r>
              <a:rPr lang="ru-RU" sz="2400" b="1" dirty="0" smtClean="0">
                <a:solidFill>
                  <a:srgbClr val="C00000"/>
                </a:solidFill>
              </a:rPr>
              <a:t>Психологические особенности несовершеннолетних правонарушителей.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1" name="Объект 7"/>
          <p:cNvSpPr txBox="1">
            <a:spLocks/>
          </p:cNvSpPr>
          <p:nvPr/>
        </p:nvSpPr>
        <p:spPr>
          <a:xfrm>
            <a:off x="899592" y="1543755"/>
            <a:ext cx="7344816" cy="21732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dirty="0"/>
              <a:t>Трудновоспитуемым </a:t>
            </a:r>
            <a:r>
              <a:rPr lang="ru-RU" sz="1600" b="1" i="1" u="sng" dirty="0">
                <a:solidFill>
                  <a:srgbClr val="C00000"/>
                </a:solidFill>
              </a:rPr>
              <a:t>младшим</a:t>
            </a:r>
            <a:r>
              <a:rPr lang="ru-RU" sz="1600" b="1" i="1" u="sng" dirty="0"/>
              <a:t> </a:t>
            </a:r>
            <a:r>
              <a:rPr lang="ru-RU" sz="1600" b="1" i="1" u="sng" dirty="0">
                <a:solidFill>
                  <a:srgbClr val="C00000"/>
                </a:solidFill>
              </a:rPr>
              <a:t>школьникам</a:t>
            </a:r>
            <a:r>
              <a:rPr lang="ru-RU" sz="1600" b="1" i="1" u="sng" dirty="0"/>
              <a:t> </a:t>
            </a:r>
            <a:r>
              <a:rPr lang="ru-RU" sz="1600" dirty="0" smtClean="0"/>
              <a:t>свойственны эмоциональная </a:t>
            </a:r>
            <a:r>
              <a:rPr lang="ru-RU" sz="1600" dirty="0"/>
              <a:t>и моторная расторможенность, повышенная активность и высокая отвлекаемость, низкая работоспособность, </a:t>
            </a:r>
            <a:r>
              <a:rPr lang="ru-RU" sz="1600" dirty="0" err="1"/>
              <a:t>несформированность</a:t>
            </a:r>
            <a:r>
              <a:rPr lang="ru-RU" sz="1600" dirty="0"/>
              <a:t> произвольных </a:t>
            </a:r>
            <a:r>
              <a:rPr lang="ru-RU" sz="1600" dirty="0" smtClean="0"/>
              <a:t>функций. Самооценка </a:t>
            </a:r>
            <a:r>
              <a:rPr lang="ru-RU" sz="1600" dirty="0"/>
              <a:t>практически у всех таких детей неадекватно </a:t>
            </a:r>
            <a:r>
              <a:rPr lang="ru-RU" sz="1600" dirty="0" smtClean="0"/>
              <a:t>завышена.</a:t>
            </a:r>
            <a:endParaRPr lang="ru-RU" sz="1600" dirty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dirty="0"/>
              <a:t>Во взаимоотношениях друг с другом у них тоже имеются сложности. Они не способны к сотрудничеству. Они часто ссорятся и даже вступают в драки по незначительному поводу. 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ru-RU" sz="1600" dirty="0"/>
          </a:p>
        </p:txBody>
      </p:sp>
      <p:pic>
        <p:nvPicPr>
          <p:cNvPr id="6" name="Picture 2" descr="F:\roditiel-skiie-sobraniia-po-profilaktikie-pravonarushienii-sriedi-niesoviershiennolietnikh_11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861048"/>
            <a:ext cx="2859561" cy="23967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бъект 7"/>
          <p:cNvSpPr txBox="1">
            <a:spLocks/>
          </p:cNvSpPr>
          <p:nvPr/>
        </p:nvSpPr>
        <p:spPr>
          <a:xfrm>
            <a:off x="899592" y="3717032"/>
            <a:ext cx="4968552" cy="263650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dirty="0" smtClean="0"/>
              <a:t>Они </a:t>
            </a:r>
            <a:r>
              <a:rPr lang="ru-RU" sz="1600" dirty="0"/>
              <a:t>характеризуются низкими показателями в развитии интеллектуальных процессов: мыслительных операций, внутреннего плана действия, речи, воображения, памяти. Эти трудности сопровождаются личностными и поведенческими нарушениями. Природа отклонений в каждом конкретном случае индивидуальна, но проявления нарушений имеют много </a:t>
            </a:r>
            <a:r>
              <a:rPr lang="ru-RU" sz="1600" dirty="0" smtClean="0"/>
              <a:t>общего</a:t>
            </a:r>
            <a:r>
              <a:rPr lang="ru-RU" sz="1600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59918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427</TotalTime>
  <Words>1504</Words>
  <Application>Microsoft Office PowerPoint</Application>
  <PresentationFormat>Экран (4:3)</PresentationFormat>
  <Paragraphs>105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Кнопка</vt:lpstr>
      <vt:lpstr> Профилактика правонарушений</vt:lpstr>
      <vt:lpstr>План:</vt:lpstr>
      <vt:lpstr>Причины и условия противоправного поведения несовершеннолетних.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41</cp:revision>
  <dcterms:created xsi:type="dcterms:W3CDTF">2017-02-11T13:02:13Z</dcterms:created>
  <dcterms:modified xsi:type="dcterms:W3CDTF">2017-02-21T01:09:40Z</dcterms:modified>
</cp:coreProperties>
</file>