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57" r:id="rId5"/>
    <p:sldId id="277" r:id="rId6"/>
    <p:sldId id="282" r:id="rId7"/>
    <p:sldId id="259" r:id="rId8"/>
    <p:sldId id="260" r:id="rId9"/>
    <p:sldId id="262" r:id="rId10"/>
    <p:sldId id="268" r:id="rId11"/>
    <p:sldId id="283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tors.ru/rus/training_of_mediators/basic_principles/187" TargetMode="External"/><Relationship Id="rId2" Type="http://schemas.openxmlformats.org/officeDocument/2006/relationships/hyperlink" Target="http://mediators.ru/rus/training_of_mediators/basic_principles/law_3266-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71800" y="1066800"/>
            <a:ext cx="5562600" cy="1905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cap="all" dirty="0">
                <a:latin typeface="Times New Roman"/>
                <a:ea typeface="Times New Roman"/>
              </a:rPr>
              <a:t>Медиация, как форма профилактической работы                                                с несовершеннолетними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26626" name="Picture 2" descr="&amp;Zcy;&amp;acy;&amp;kcy;&amp;acy;&amp;zcy;&amp;acy;&amp;tcy;&amp;softcy; &amp;Tcy;&amp;rcy;&amp;iecy;&amp;ncy;&amp;icy;&amp;ncy;&amp;gcy; &amp;pcy;&amp;ocy; &amp;mcy;&amp;iecy;&amp;dcy;&amp;icy;&amp;acy;&amp;tscy;&amp;icy;&amp;icy;, &amp;pcy;&amp;rcy;&amp;ocy;&amp;vcy;&amp;iecy;&amp;dcy;&amp;iecy;&amp;ncy;&amp;icy;&amp;iecy; &amp;pcy;&amp;rcy;&amp;ocy;&amp;tscy;&amp;iecy;&amp;dcy;&amp;ucy;&amp;rcy;&amp;ycy; &amp;mcy;&amp;iecy;&amp;dcy;&amp;icy;&amp;acy;&amp;tscy;&amp;icy;&amp;icy; &amp;vcy; &amp;Acy;&amp;lcy;&amp;mcy;&amp;acy;&amp;tcy;&amp;ycy; &amp;Kcy;&amp;acy;&amp;zcy;&amp;acy;&amp;khcy;&amp;scy;&amp;tcy;&amp;acy;&amp;ncy;. &amp;Scy;&amp;tcy;&amp;ocy;&amp;icy;&amp;mcy;&amp;ocy;&amp;scy;&amp;tcy;&amp;softcy; , &amp;Icy;&amp;ncy;&amp;fcy;&amp;ocy;&amp;rcy;&amp;mcy;&amp;acy;&amp;tscy;&amp;icy;&amp;yacy; &amp;pcy;&amp;rcy;&amp;ocy; &amp;Tcy;&amp;rcy;&amp;iecy;&amp;ncy;&amp;icy;&amp;ncy;&amp;gcy; &amp;pcy;&amp;ocy; &amp;mcy;&amp;iecy;&amp;dcy;&amp;icy;&amp;acy;&amp;tscy;&amp;icy;&amp;icy;,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667000" cy="2895600"/>
          </a:xfrm>
          <a:prstGeom prst="rect">
            <a:avLst/>
          </a:prstGeom>
          <a:noFill/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004" y="3352800"/>
            <a:ext cx="2773363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829" y="3733800"/>
            <a:ext cx="27432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Правовые основы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" y="1600200"/>
            <a:ext cx="6477000" cy="5257800"/>
          </a:xfrm>
        </p:spPr>
        <p:txBody>
          <a:bodyPr>
            <a:normAutofit/>
          </a:bodyPr>
          <a:lstStyle/>
          <a:p>
            <a:r>
              <a:rPr lang="ru-RU" b="1" dirty="0" smtClean="0">
                <a:hlinkClick r:id="rId2"/>
              </a:rPr>
              <a:t>Закон РФ от 10.07.1992 N 3266-1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«Об образовании» (ред. от 01.04.2012)</a:t>
            </a:r>
          </a:p>
          <a:p>
            <a:r>
              <a:rPr lang="ru-RU" b="1" dirty="0" smtClean="0">
                <a:hlinkClick r:id="rId3"/>
              </a:rPr>
              <a:t>Приказ Министерства образования и науки Российской Федерации от 14 февраля 2011 г. N 187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«Об утверждении программы подготовки медиаторов» и Постановление Правительства Российской Федерации</a:t>
            </a:r>
            <a:br>
              <a:rPr lang="ru-RU" dirty="0" smtClean="0"/>
            </a:br>
            <a:r>
              <a:rPr lang="ru-RU" dirty="0" smtClean="0"/>
              <a:t>от 3 декабря 2010 года № 969 «О программе подготовки медиаторов»</a:t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onflict Resoluti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0"/>
            <a:ext cx="304800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467600" cy="1066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ЖЕЛАЮ ЖИТЬ В СОГЛАСИИ!</a:t>
            </a:r>
            <a:endParaRPr lang="ru-RU" sz="3200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0" y="2209800"/>
            <a:ext cx="3657600" cy="4264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62" name="Picture 2" descr="&amp;Tcy;&amp;rcy;&amp;iecy;&amp;ncy;&amp;icy;&amp;iecy; - &amp;Scy;&amp;tcy;&amp;ocy;&amp;kcy;&amp;ocy;&amp;vcy;&amp;ycy;&amp;iecy; &amp;icy;&amp;lcy;&amp;lcy;&amp;yucy;&amp;scy;&amp;tcy;&amp;rcy;&amp;acy;&amp;tscy;&amp;icy;&amp;icy; &amp;icy; &amp;vcy;&amp;iecy;&amp;kcy;&amp;tcy;&amp;ocy;&amp;rcy;&amp;ncy;&amp;acy;&amp;yacy; &amp;gcy;&amp;rcy;&amp;acy;&amp;fcy;&amp;icy;&amp;kcy;&amp;acy; - iStock - iStock 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698171"/>
            <a:ext cx="3962400" cy="464820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1959">
            <a:off x="6048274" y="2557928"/>
            <a:ext cx="2479401" cy="2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5120">
            <a:off x="5948" y="2843842"/>
            <a:ext cx="2427459" cy="2152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334000" cy="12652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Мировая образовательная политика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6019800" cy="52578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настоящее время на первых местах в мировой образовательной политике   называются </a:t>
            </a:r>
            <a:r>
              <a:rPr lang="ru-RU" b="1" dirty="0" smtClean="0">
                <a:solidFill>
                  <a:srgbClr val="FF0000"/>
                </a:solidFill>
              </a:rPr>
              <a:t>четыре цели образования</a:t>
            </a:r>
            <a:r>
              <a:rPr lang="ru-RU" dirty="0" smtClean="0"/>
              <a:t>:</a:t>
            </a:r>
          </a:p>
          <a:p>
            <a:r>
              <a:rPr lang="ru-RU" i="1" dirty="0" smtClean="0"/>
              <a:t>1).</a:t>
            </a:r>
            <a:r>
              <a:rPr lang="ru-RU" dirty="0" smtClean="0"/>
              <a:t> </a:t>
            </a:r>
            <a:r>
              <a:rPr lang="ru-RU" i="1" dirty="0" smtClean="0"/>
              <a:t>Научить жить вместе;</a:t>
            </a:r>
            <a:endParaRPr lang="ru-RU" dirty="0" smtClean="0"/>
          </a:p>
          <a:p>
            <a:r>
              <a:rPr lang="ru-RU" i="1" dirty="0" smtClean="0"/>
              <a:t>2). Научить получать знания;</a:t>
            </a:r>
            <a:endParaRPr lang="ru-RU" dirty="0" smtClean="0"/>
          </a:p>
          <a:p>
            <a:r>
              <a:rPr lang="ru-RU" i="1" dirty="0" smtClean="0"/>
              <a:t>3). Научить работать;</a:t>
            </a:r>
            <a:endParaRPr lang="ru-RU" dirty="0" smtClean="0"/>
          </a:p>
          <a:p>
            <a:r>
              <a:rPr lang="ru-RU" i="1" dirty="0" smtClean="0"/>
              <a:t>4). Научить жить.</a:t>
            </a:r>
          </a:p>
          <a:p>
            <a:endParaRPr lang="ru-RU" dirty="0" smtClean="0"/>
          </a:p>
          <a:p>
            <a:r>
              <a:rPr lang="ru-RU" b="1" i="1" dirty="0" err="1" smtClean="0">
                <a:solidFill>
                  <a:srgbClr val="FF0000"/>
                </a:solidFill>
              </a:rPr>
              <a:t>Гуманизация</a:t>
            </a:r>
            <a:r>
              <a:rPr lang="ru-RU" b="1" i="1" dirty="0" smtClean="0">
                <a:solidFill>
                  <a:srgbClr val="FF0000"/>
                </a:solidFill>
              </a:rPr>
              <a:t> образования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это построение отношений участников образовательного процесса на основе взаимоуважения.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590800"/>
            <a:ext cx="27432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1828800"/>
            <a:ext cx="1295400" cy="1828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28600"/>
            <a:ext cx="5943600" cy="66294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Одной из попыток разрешить сложившуюся ситуацию стало создание </a:t>
            </a:r>
            <a:r>
              <a:rPr lang="ru-RU" b="1" i="1" dirty="0" smtClean="0"/>
              <a:t>школьной  службы примирения</a:t>
            </a:r>
            <a:r>
              <a:rPr lang="ru-RU" i="1" dirty="0" smtClean="0"/>
              <a:t> </a:t>
            </a:r>
            <a:r>
              <a:rPr lang="ru-RU" dirty="0" smtClean="0"/>
              <a:t>(далее — ШСП). Идея создания ШСП заимствована из-за рубежа. Такие службы есть в Северной Америке, Новой Зеландии, Австралии, практически во всех городах Европы. </a:t>
            </a:r>
          </a:p>
          <a:p>
            <a:r>
              <a:rPr lang="ru-RU" dirty="0" smtClean="0"/>
              <a:t>Первые ШСП в России были созданы при содействии центра «Судебно-правовая реформа» более 10 лет назад. Впервые в России программа примирения по случаю конфликта между учителем и учеником (где медиаторами были школьники) успешно прошла в школе № 464 г. Москвы 16 декабря 2001 года.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6103">
            <a:off x="6323480" y="3906807"/>
            <a:ext cx="2287437" cy="177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624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Определение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6705600" cy="5486400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Медиа́ция</a:t>
            </a:r>
            <a:r>
              <a:rPr lang="ru-RU" dirty="0" smtClean="0"/>
              <a:t>— одна из технологий с участием третьей нейтральной, беспристрастной, не заинтересованной в данном конфликте стороны — медиатора, который помогает сторонам выработать определённое соглашение по спору, при этом стороны полностью контролируют процесс принятия решения по урегулированию спора и условия его разрешения. </a:t>
            </a:r>
          </a:p>
          <a:p>
            <a:pPr algn="r">
              <a:buNone/>
            </a:pPr>
            <a:r>
              <a:rPr lang="ru-RU" dirty="0" smtClean="0"/>
              <a:t>/</a:t>
            </a:r>
            <a:r>
              <a:rPr lang="ru-RU" dirty="0" err="1" smtClean="0"/>
              <a:t>Википедия</a:t>
            </a:r>
            <a:r>
              <a:rPr lang="ru-RU" dirty="0" smtClean="0"/>
              <a:t>/</a:t>
            </a:r>
            <a:endParaRPr lang="ru-RU" dirty="0"/>
          </a:p>
        </p:txBody>
      </p:sp>
      <p:pic>
        <p:nvPicPr>
          <p:cNvPr id="25602" name="Picture 2" descr="&amp;Pcy;&amp;icy;&amp;lcy;&amp;ocy;&amp;tcy;&amp;ncy;&amp;ycy;&amp;jcy; &amp;pcy;&amp;rcy;&amp;ocy;&amp;iecy;&amp;kcy;&amp;tcy; &quot;&amp;Scy;&amp;ucy;&amp;dcy;&amp;iecy;&amp;bcy;&amp;ncy;&amp;ocy;&amp;jcy; &amp;mcy;&amp;iecy;&amp;dcy;&amp;icy;&amp;acy;&amp;tscy;&amp;icy;&amp;yacy;&quot; &amp;Kcy;&amp;acy;&amp;rcy;&amp;acy;&amp;gcy;&amp;acy;&amp;ncy;&amp;dcy;&amp;icy;&amp;ncy;&amp;scy;&amp;kcy;&amp;icy;&amp;jcy; &amp;ocy;&amp;bcy;&amp;lcy;&amp;acy;&amp;scy;&amp;tcy;&amp;ncy;&amp;ocy;&amp;jcy; &amp;scy;&amp;ucy;&amp;d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0"/>
            <a:ext cx="28194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292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основывается на следующих принципах: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добровольность,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конфиденциальность,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взаимоуважение,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равноправие сторон,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нейтральность и беспристрастность медиатора,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прозрачность процедуры.</a:t>
            </a:r>
          </a:p>
          <a:p>
            <a:endParaRPr lang="ru-RU" dirty="0"/>
          </a:p>
        </p:txBody>
      </p:sp>
      <p:pic>
        <p:nvPicPr>
          <p:cNvPr id="36866" name="Picture 2" descr="&amp;Zcy;&amp;acy; &amp;dcy;&amp;vcy;&amp;acy; &amp;gcy;&amp;ocy;&amp;dcy;&amp;acy; &amp;scy;&amp;ucy;&amp;shchcy;&amp;iecy;&amp;scy;&amp;tcy;&amp;vcy;&amp;ocy;&amp;vcy;&amp;acy;&amp;ncy;&amp;icy;&amp;yacy; &amp;mcy;&amp;iecy;&amp;dcy;&amp;icy;&amp;acy;&amp;tscy;&amp;icy;&amp;icy; &amp;pcy;&amp;rcy;&amp;icy;&amp;mcy;&amp;icy;&amp;rcy;&amp;icy;&amp;tcy;&amp;softcy;&amp;scy;&amp;yacy; &amp;scy; &amp;iecy;&amp;iecy; &amp;pcy;&amp;ocy;&amp;mcy;&amp;ocy;&amp;shchcy;&amp;softcy;&amp;yucy; &amp;pcy;&amp;ocy;&amp;pcy;&amp;rcy;&amp;ocy;&amp;bcy;&amp;ocy;&amp;vcy;&amp;acy;&amp;lcy;&amp;icy; &amp;lcy;&amp;icy;&amp;shcy;&amp;softcy; &amp;iecy;&amp;dcy;&amp;icy;&amp;ncy;&amp;icy;&amp;tscy;&amp;ycy; &amp;vcy;&amp;ocy;&amp;rcy;&amp;ocy;&amp;ncy;&amp;iecy;&amp;zhcy;&amp;scy;&amp;kcy;&amp;icy;&amp;khcy; &amp;kcy;&amp;ocy;&amp;mcy;&amp;pcy;&amp;acy;&amp;ncy;&amp;icy;&amp;jcy; - &amp;Rcy;&amp;acy;&amp;mcy;&amp;bcy;&amp;lcy;&amp;iecy;&amp;rcy;-&amp;Ncy;&amp;ocy;&amp;vcy;&amp;ocy;&amp;scy;&amp;t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0"/>
            <a:ext cx="37338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563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Применение медиации в образовании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7467600" cy="586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 разрешении споров и конфликтов в следующих межличностных системах</a:t>
            </a:r>
            <a:r>
              <a:rPr lang="ru-RU" dirty="0" smtClean="0"/>
              <a:t>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«ученик» – «ученик»;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«ученик» - «Учитель».</a:t>
            </a: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 принятии коллегиальных решений в среде:</a:t>
            </a:r>
          </a:p>
          <a:p>
            <a:r>
              <a:rPr lang="ru-RU" dirty="0" smtClean="0"/>
              <a:t>- учащихся;</a:t>
            </a:r>
          </a:p>
          <a:p>
            <a:r>
              <a:rPr lang="ru-RU" dirty="0" smtClean="0"/>
              <a:t>- педагогов.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886200"/>
            <a:ext cx="27432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Модели организации школьной службы примирения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905000"/>
            <a:ext cx="8001000" cy="4800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На данный момент существует две организационные модели школьной службы примирения. К ним относятся:</a:t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- «профилактическая» модель;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- «воспитательная» (педагогическая) модель;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563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1. ПРОФИЛАКТИЧЕСКАЯ МОДЕЛЬ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001000" cy="57912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рамках данной модели служба примирения призвана декриминализовать подростковую среду, содействовать устранению причин противоправного поведения школьников. </a:t>
            </a:r>
          </a:p>
          <a:p>
            <a:r>
              <a:rPr lang="ru-RU" dirty="0" smtClean="0"/>
              <a:t>Служба примирения выступает элементом системы профилактики безнадзорности и правонарушений несовершеннолетних и приводит к организационному встраиванию службы в социально-педагогический блок школьной администрации. Служба примирения, в этом варианте, работает в единой системе с советом профилактики, социальным педагогом, психологом и другими школьными специалистами, занимающимися проблемами отклоняющегося поведения. </a:t>
            </a:r>
          </a:p>
          <a:p>
            <a:r>
              <a:rPr lang="ru-RU" dirty="0" smtClean="0"/>
              <a:t>Эффективность работы службы оценивается, в рассматриваемом контексте, по «производственным показателям»: количеству и сложности проведенных программ, снижению «уровня конфликтности» в школе.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2. Воспитательная модель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077200" cy="59436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рамках этого подхода, </a:t>
            </a:r>
            <a:r>
              <a:rPr lang="ru-RU" b="1" dirty="0" smtClean="0">
                <a:solidFill>
                  <a:srgbClr val="FF0000"/>
                </a:solidFill>
              </a:rPr>
              <a:t>создание службы рассматривается как проявление детской активности, способ самореализации детей в позитивном ключе. </a:t>
            </a:r>
          </a:p>
          <a:p>
            <a:r>
              <a:rPr lang="ru-RU" dirty="0" smtClean="0"/>
              <a:t>Организация программ примирения выступает в качестве коллективной социально-значимой деятельности, которая формирует «воспитательный коллектив» детской службы. Он-то и считается наибольшей ценностью. Ценится не столько сам продукт, который производит служба (программы примирения), сколько появление в школе объединения, воспитывающего у своих членов высокие нравственные и деловые качества через привлечение к добровольчеству. В данном случае служба воспринимается как воспитательная программа и в организационном плане остаётся довольно автономной, будучи причисленной к системе воспитательной работы школы в качестве одной из её форм.</a:t>
            </a:r>
          </a:p>
          <a:p>
            <a:r>
              <a:rPr lang="ru-RU" dirty="0" smtClean="0"/>
              <a:t> В рамках «воспитательного» подхода, в роли заказчиков выступают сами дети, занимающиеся в службе примирения. Они приходят в службу именно «заниматься», и тем самым дают ей заказ на своё развитие. Дети обучаются навыкам ведения примирительных встреч, работе в команде, совершенствуют свои коммуникативные навыки и нравственные качества. Используют новые умения в разрешении реальных конфликтов по принципу: </a:t>
            </a:r>
            <a:r>
              <a:rPr lang="ru-RU" b="1" dirty="0" smtClean="0"/>
              <a:t>«Даже если мы поможем одному человеку, то нам стоило всему этому учиться».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2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C58C00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305</TotalTime>
  <Words>480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Медиация, как форма профилактической работы                                                с несовершеннолетними</vt:lpstr>
      <vt:lpstr>Мировая образовательная политика</vt:lpstr>
      <vt:lpstr>Презентация PowerPoint</vt:lpstr>
      <vt:lpstr>Определение</vt:lpstr>
      <vt:lpstr>основывается на следующих принципах:</vt:lpstr>
      <vt:lpstr>Применение медиации в образовании</vt:lpstr>
      <vt:lpstr>Модели организации школьной службы примирения</vt:lpstr>
      <vt:lpstr>1. ПРОФИЛАКТИЧЕСКАЯ МОДЕЛЬ</vt:lpstr>
      <vt:lpstr>2. Воспитательная модель</vt:lpstr>
      <vt:lpstr>Правовые основы </vt:lpstr>
      <vt:lpstr>ЖЕЛАЮ ЖИТЬ В СОГЛАСИИ!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Медиация в образовании</dc:title>
  <cp:lastModifiedBy>Инна</cp:lastModifiedBy>
  <cp:revision>29</cp:revision>
  <dcterms:modified xsi:type="dcterms:W3CDTF">2017-02-21T01:02:10Z</dcterms:modified>
</cp:coreProperties>
</file>