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71" r:id="rId3"/>
    <p:sldId id="288" r:id="rId4"/>
    <p:sldId id="293" r:id="rId5"/>
    <p:sldId id="294" r:id="rId6"/>
    <p:sldId id="272" r:id="rId7"/>
    <p:sldId id="269" r:id="rId8"/>
    <p:sldId id="263" r:id="rId9"/>
    <p:sldId id="273" r:id="rId10"/>
    <p:sldId id="275" r:id="rId11"/>
    <p:sldId id="276" r:id="rId12"/>
    <p:sldId id="277" r:id="rId13"/>
    <p:sldId id="280" r:id="rId14"/>
    <p:sldId id="279" r:id="rId15"/>
    <p:sldId id="285" r:id="rId16"/>
    <p:sldId id="292" r:id="rId17"/>
    <p:sldId id="28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85492" autoAdjust="0"/>
  </p:normalViewPr>
  <p:slideViewPr>
    <p:cSldViewPr>
      <p:cViewPr varScale="1">
        <p:scale>
          <a:sx n="66" d="100"/>
          <a:sy n="66" d="100"/>
        </p:scale>
        <p:origin x="-77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E1CED4-75A9-4D25-9839-2DAD74CFD555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7811E-6BB6-4975-88D1-192BF8A29A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7811E-6BB6-4975-88D1-192BF8A29AC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gif"/><Relationship Id="rId5" Type="http://schemas.openxmlformats.org/officeDocument/2006/relationships/image" Target="../media/image7.jpeg"/><Relationship Id="rId10" Type="http://schemas.openxmlformats.org/officeDocument/2006/relationships/image" Target="../media/image12.gif"/><Relationship Id="rId4" Type="http://schemas.openxmlformats.org/officeDocument/2006/relationships/image" Target="../media/image6.jpeg"/><Relationship Id="rId9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8.gif"/><Relationship Id="rId7" Type="http://schemas.openxmlformats.org/officeDocument/2006/relationships/image" Target="../media/image6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slide" Target="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ca0c312a167t"/>
          <p:cNvPicPr>
            <a:picLocks noChangeAspect="1" noChangeArrowheads="1"/>
          </p:cNvPicPr>
          <p:nvPr/>
        </p:nvPicPr>
        <p:blipFill>
          <a:blip r:embed="rId3" cstate="print"/>
          <a:srcRect b="9715"/>
          <a:stretch>
            <a:fillRect/>
          </a:stretch>
        </p:blipFill>
        <p:spPr bwMode="auto">
          <a:xfrm>
            <a:off x="0" y="23813"/>
            <a:ext cx="9144000" cy="6834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683568" y="1484784"/>
            <a:ext cx="259228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  <a:latin typeface="Monotype Corsiva" pitchFamily="66" charset="0"/>
              </a:rPr>
              <a:t>Труд в русских народных сказках</a:t>
            </a:r>
            <a:endParaRPr lang="ru-RU" sz="4400" b="1" i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1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group"/>
          <p:cNvGrpSpPr>
            <a:grpSpLocks noGrp="1"/>
          </p:cNvGrpSpPr>
          <p:nvPr>
            <p:ph idx="1"/>
          </p:nvPr>
        </p:nvGrpSpPr>
        <p:grpSpPr>
          <a:xfrm>
            <a:off x="827584" y="188640"/>
            <a:ext cx="5745250" cy="1928806"/>
            <a:chOff x="2328153" y="1155"/>
            <a:chExt cx="2701807" cy="1350903"/>
          </a:xfrm>
          <a:effectLst>
            <a:glow rad="101600">
              <a:srgbClr val="00B050">
                <a:alpha val="60000"/>
              </a:srgbClr>
            </a:glow>
          </a:effectLst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grpSp>
          <p:nvGrpSpPr>
            <p:cNvPr id="3" name="Группа 8"/>
            <p:cNvGrpSpPr/>
            <p:nvPr/>
          </p:nvGrpSpPr>
          <p:grpSpPr>
            <a:xfrm>
              <a:off x="2328153" y="1155"/>
              <a:ext cx="2701807" cy="1350903"/>
              <a:chOff x="2328153" y="1155"/>
              <a:chExt cx="2701807" cy="1350903"/>
            </a:xfrm>
          </p:grpSpPr>
          <p:sp>
            <p:nvSpPr>
              <p:cNvPr id="10" name="Скругленный прямоугольник 9"/>
              <p:cNvSpPr/>
              <p:nvPr/>
            </p:nvSpPr>
            <p:spPr>
              <a:xfrm>
                <a:off x="2328153" y="1155"/>
                <a:ext cx="2701807" cy="1350903"/>
              </a:xfrm>
              <a:prstGeom prst="roundRect">
                <a:avLst>
                  <a:gd name="adj" fmla="val 10000"/>
                </a:avLst>
              </a:prstGeom>
              <a:ln>
                <a:solidFill>
                  <a:srgbClr val="00B050"/>
                </a:solidFill>
              </a:ln>
              <a:sp3d extrusionH="152250" prstMaterial="matte">
                <a:bevelT w="165100" prst="coolSlan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1" name="Скругленный прямоугольник 4"/>
              <p:cNvSpPr/>
              <p:nvPr/>
            </p:nvSpPr>
            <p:spPr>
              <a:xfrm>
                <a:off x="2367720" y="40722"/>
                <a:ext cx="2622673" cy="1271769"/>
              </a:xfrm>
              <a:prstGeom prst="rect">
                <a:avLst/>
              </a:prstGeom>
              <a:ln>
                <a:solidFill>
                  <a:srgbClr val="00B050"/>
                </a:solidFill>
              </a:ln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140970" tIns="140970" rIns="140970" bIns="140970" spcCol="1270" anchor="ctr">
                <a:sp3d extrusionH="28000" prstMaterial="matte"/>
              </a:bodyPr>
              <a:lstStyle/>
              <a:p>
                <a:pPr algn="ctr" defTabSz="16446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ru-RU" sz="4800" b="1" dirty="0">
                    <a:latin typeface="Times New Roman" pitchFamily="18" charset="0"/>
                    <a:cs typeface="Times New Roman" pitchFamily="18" charset="0"/>
                  </a:rPr>
                  <a:t>сказка</a:t>
                </a:r>
              </a:p>
            </p:txBody>
          </p:sp>
        </p:grpSp>
      </p:grpSp>
      <p:grpSp>
        <p:nvGrpSpPr>
          <p:cNvPr id="4" name="Diagram group"/>
          <p:cNvGrpSpPr/>
          <p:nvPr/>
        </p:nvGrpSpPr>
        <p:grpSpPr>
          <a:xfrm>
            <a:off x="1115616" y="2285992"/>
            <a:ext cx="1296144" cy="1427603"/>
            <a:chOff x="2335701" y="1885070"/>
            <a:chExt cx="472816" cy="1427603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grpSp>
          <p:nvGrpSpPr>
            <p:cNvPr id="5" name="Группа 6"/>
            <p:cNvGrpSpPr/>
            <p:nvPr/>
          </p:nvGrpSpPr>
          <p:grpSpPr>
            <a:xfrm>
              <a:off x="2335701" y="1885070"/>
              <a:ext cx="472816" cy="1427603"/>
              <a:chOff x="2335701" y="1885070"/>
              <a:chExt cx="472816" cy="1427603"/>
            </a:xfrm>
          </p:grpSpPr>
          <p:sp>
            <p:nvSpPr>
              <p:cNvPr id="14" name="Стрелка влево 13"/>
              <p:cNvSpPr/>
              <p:nvPr/>
            </p:nvSpPr>
            <p:spPr>
              <a:xfrm rot="18020106">
                <a:off x="1858307" y="2362464"/>
                <a:ext cx="1427603" cy="472816"/>
              </a:xfrm>
              <a:prstGeom prst="leftArrow">
                <a:avLst/>
              </a:prstGeom>
              <a:sp3d z="-227350" prstMaterial="matte"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-1321208"/>
                  <a:satOff val="0"/>
                  <a:lumOff val="-5686"/>
                  <a:alphaOff val="0"/>
                </a:schemeClr>
              </a:fillRef>
              <a:effectRef idx="0">
                <a:schemeClr val="accent3">
                  <a:hueOff val="-1321208"/>
                  <a:satOff val="0"/>
                  <a:lumOff val="-568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5" name="Стрелка влево 4"/>
              <p:cNvSpPr/>
              <p:nvPr/>
            </p:nvSpPr>
            <p:spPr>
              <a:xfrm rot="18020106">
                <a:off x="2000152" y="2457027"/>
                <a:ext cx="1143913" cy="283690"/>
              </a:xfrm>
              <a:prstGeom prst="rect">
                <a:avLst/>
              </a:prstGeom>
              <a:sp3d z="-22735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2100"/>
              </a:p>
            </p:txBody>
          </p:sp>
        </p:grpSp>
      </p:grpSp>
      <p:sp>
        <p:nvSpPr>
          <p:cNvPr id="20" name="Скругленный прямоугольник 19"/>
          <p:cNvSpPr/>
          <p:nvPr/>
        </p:nvSpPr>
        <p:spPr>
          <a:xfrm>
            <a:off x="179512" y="3645024"/>
            <a:ext cx="3643313" cy="1628775"/>
          </a:xfrm>
          <a:prstGeom prst="roundRect">
            <a:avLst/>
          </a:prstGeom>
          <a:solidFill>
            <a:srgbClr val="0070C0"/>
          </a:solidFill>
          <a:scene3d>
            <a:camera prst="perspectiveRelaxed"/>
            <a:lightRig rig="flat" dir="t"/>
          </a:scene3d>
          <a:sp3d extrusionH="88900" prstMaterial="matte"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 smtClean="0"/>
              <a:t>Волшебная</a:t>
            </a:r>
            <a:endParaRPr lang="ru-RU" sz="4000" b="1" dirty="0"/>
          </a:p>
        </p:txBody>
      </p:sp>
      <p:grpSp>
        <p:nvGrpSpPr>
          <p:cNvPr id="6" name="Diagram group"/>
          <p:cNvGrpSpPr/>
          <p:nvPr/>
        </p:nvGrpSpPr>
        <p:grpSpPr>
          <a:xfrm>
            <a:off x="6372200" y="1124745"/>
            <a:ext cx="1728192" cy="1368152"/>
            <a:chOff x="4557442" y="1893684"/>
            <a:chExt cx="472816" cy="1427603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grpSp>
          <p:nvGrpSpPr>
            <p:cNvPr id="7" name="Группа 10"/>
            <p:cNvGrpSpPr/>
            <p:nvPr/>
          </p:nvGrpSpPr>
          <p:grpSpPr>
            <a:xfrm>
              <a:off x="4557442" y="1893684"/>
              <a:ext cx="472816" cy="1427603"/>
              <a:chOff x="4557442" y="1893684"/>
              <a:chExt cx="472816" cy="1427603"/>
            </a:xfrm>
          </p:grpSpPr>
          <p:sp>
            <p:nvSpPr>
              <p:cNvPr id="27" name="Стрелка вправо 26"/>
              <p:cNvSpPr/>
              <p:nvPr/>
            </p:nvSpPr>
            <p:spPr>
              <a:xfrm rot="3600000">
                <a:off x="4080048" y="2371078"/>
                <a:ext cx="1427603" cy="472816"/>
              </a:xfrm>
              <a:prstGeom prst="rightArrow">
                <a:avLst/>
              </a:prstGeom>
              <a:sp3d z="-227350" prstMaterial="matte"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Стрелка вправо 4"/>
              <p:cNvSpPr/>
              <p:nvPr/>
            </p:nvSpPr>
            <p:spPr>
              <a:xfrm rot="3600000">
                <a:off x="4221893" y="2465641"/>
                <a:ext cx="1143913" cy="283690"/>
              </a:xfrm>
              <a:prstGeom prst="rect">
                <a:avLst/>
              </a:prstGeom>
              <a:sp3d z="-22735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2100"/>
              </a:p>
            </p:txBody>
          </p:sp>
        </p:grpSp>
      </p:grpSp>
      <p:sp>
        <p:nvSpPr>
          <p:cNvPr id="41" name="Скругленный прямоугольник 40"/>
          <p:cNvSpPr/>
          <p:nvPr/>
        </p:nvSpPr>
        <p:spPr>
          <a:xfrm>
            <a:off x="4572000" y="4797152"/>
            <a:ext cx="3571875" cy="157162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perspectiveRelaxed"/>
            <a:lightRig rig="chilly" dir="t"/>
          </a:scene3d>
          <a:sp3d extrusionH="203200"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 smtClean="0"/>
              <a:t>О животных</a:t>
            </a:r>
            <a:endParaRPr lang="ru-RU" sz="4000" b="1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292080" y="2492896"/>
            <a:ext cx="3571875" cy="1571625"/>
          </a:xfrm>
          <a:prstGeom prst="roundRect">
            <a:avLst/>
          </a:prstGeom>
          <a:scene3d>
            <a:camera prst="perspectiveRelaxed"/>
            <a:lightRig rig="twoPt" dir="t"/>
          </a:scene3d>
          <a:sp3d extrusionH="139700" contourW="10000" prstMaterial="dkEdge">
            <a:bevelT w="20000" h="9000" prst="softRound"/>
            <a:extrusionClr>
              <a:srgbClr val="0070C0"/>
            </a:extrusionClr>
            <a:contourClr>
              <a:schemeClr val="accent1">
                <a:shade val="30000"/>
                <a:satMod val="2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 smtClean="0"/>
              <a:t>Бытовая</a:t>
            </a:r>
            <a:endParaRPr lang="ru-RU" sz="4000" b="1" dirty="0"/>
          </a:p>
        </p:txBody>
      </p:sp>
      <p:grpSp>
        <p:nvGrpSpPr>
          <p:cNvPr id="17" name="Diagram group"/>
          <p:cNvGrpSpPr/>
          <p:nvPr/>
        </p:nvGrpSpPr>
        <p:grpSpPr>
          <a:xfrm flipH="1">
            <a:off x="3851920" y="2438392"/>
            <a:ext cx="864096" cy="2142736"/>
            <a:chOff x="2335701" y="1885070"/>
            <a:chExt cx="472816" cy="1427603"/>
          </a:xfrm>
          <a:scene3d>
            <a:camera prst="perspectiveRelaxed">
              <a:rot lat="19149996" lon="20104178" rev="1577324"/>
            </a:camera>
            <a:lightRig rig="soft" dir="t"/>
            <a:backdrop>
              <a:anchor x="0" y="0" z="-210000"/>
              <a:norm dx="0" dy="0" dz="914400"/>
              <a:up dx="0" dy="914400" dz="0"/>
            </a:backdrop>
          </a:scene3d>
        </p:grpSpPr>
        <p:grpSp>
          <p:nvGrpSpPr>
            <p:cNvPr id="18" name="Группа 6"/>
            <p:cNvGrpSpPr/>
            <p:nvPr/>
          </p:nvGrpSpPr>
          <p:grpSpPr>
            <a:xfrm>
              <a:off x="2335701" y="1885070"/>
              <a:ext cx="472816" cy="1427603"/>
              <a:chOff x="2335701" y="1885070"/>
              <a:chExt cx="472816" cy="1427603"/>
            </a:xfrm>
          </p:grpSpPr>
          <p:sp>
            <p:nvSpPr>
              <p:cNvPr id="19" name="Стрелка влево 18"/>
              <p:cNvSpPr/>
              <p:nvPr/>
            </p:nvSpPr>
            <p:spPr>
              <a:xfrm rot="18020106">
                <a:off x="1858307" y="2362464"/>
                <a:ext cx="1427603" cy="472816"/>
              </a:xfrm>
              <a:prstGeom prst="leftArrow">
                <a:avLst/>
              </a:prstGeom>
              <a:sp3d z="-227350" prstMaterial="matte"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-1321208"/>
                  <a:satOff val="0"/>
                  <a:lumOff val="-5686"/>
                  <a:alphaOff val="0"/>
                </a:schemeClr>
              </a:fillRef>
              <a:effectRef idx="0">
                <a:schemeClr val="accent3">
                  <a:hueOff val="-1321208"/>
                  <a:satOff val="0"/>
                  <a:lumOff val="-568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1" name="Стрелка влево 4"/>
              <p:cNvSpPr/>
              <p:nvPr/>
            </p:nvSpPr>
            <p:spPr>
              <a:xfrm rot="18020106">
                <a:off x="2000152" y="2457027"/>
                <a:ext cx="1143913" cy="283690"/>
              </a:xfrm>
              <a:prstGeom prst="rect">
                <a:avLst/>
              </a:prstGeom>
              <a:sp3d z="-227350"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0" tIns="0" rIns="0" bIns="0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ru-RU" sz="2100"/>
              </a:p>
            </p:txBody>
          </p:sp>
        </p:grpSp>
      </p:grpSp>
      <p:pic>
        <p:nvPicPr>
          <p:cNvPr id="22" name="Picture 2" descr="E:\Лариса\ТРУД В СКАЗКАХ\фото из морозко\pv_63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763688" cy="1567723"/>
          </a:xfrm>
          <a:prstGeom prst="rect">
            <a:avLst/>
          </a:prstGeom>
          <a:noFill/>
        </p:spPr>
      </p:pic>
      <p:pic>
        <p:nvPicPr>
          <p:cNvPr id="5122" name="Picture 2" descr="C:\Users\Александр\Desktop\skazka_3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525" y="5229225"/>
            <a:ext cx="1590675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1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"/>
          <a:ext cx="9144001" cy="671365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927292"/>
                <a:gridCol w="2927292"/>
                <a:gridCol w="3289417"/>
              </a:tblGrid>
              <a:tr h="10417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latin typeface="Monotype Corsiva" pitchFamily="66" charset="0"/>
                          <a:cs typeface="Times New Roman" pitchFamily="18" charset="0"/>
                        </a:rPr>
                        <a:t>О животных</a:t>
                      </a:r>
                    </a:p>
                    <a:p>
                      <a:endParaRPr lang="ru-RU" sz="3200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  <a:cs typeface="Times New Roman" pitchFamily="18" charset="0"/>
                        </a:rPr>
                        <a:t>Волшебные</a:t>
                      </a:r>
                      <a:endParaRPr lang="ru-RU" sz="3200" b="1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  <a:cs typeface="Times New Roman" pitchFamily="18" charset="0"/>
                        </a:rPr>
                        <a:t>Бытовые</a:t>
                      </a:r>
                      <a:endParaRPr lang="ru-RU" sz="3200" b="1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93674">
                <a:tc>
                  <a:txBody>
                    <a:bodyPr/>
                    <a:lstStyle/>
                    <a:p>
                      <a:pPr algn="just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Monotype Corsiva" pitchFamily="66" charset="0"/>
                          <a:ea typeface="+mn-ea"/>
                          <a:cs typeface="Times New Roman" pitchFamily="18" charset="0"/>
                        </a:rPr>
                        <a:t>Герои сказок – животные, они разговаривают и ведут себя как люди. Лиса всегда хитрая, волк глуп и жаден, заяц труслив.</a:t>
                      </a:r>
                      <a:endParaRPr lang="ru-RU" b="1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Monotype Corsiva" pitchFamily="66" charset="0"/>
                          <a:ea typeface="+mn-ea"/>
                          <a:cs typeface="Times New Roman" pitchFamily="18" charset="0"/>
                        </a:rPr>
                        <a:t>Герои волшебных сказок борются не на жизнь, а на смерть, побеждают врагов, спасают друзей, сталкиваясь с нечистой силой. </a:t>
                      </a:r>
                      <a:endParaRPr lang="ru-RU" b="1" dirty="0">
                        <a:latin typeface="Monotype Corsiva" pitchFamily="66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Monotype Corsiva" pitchFamily="66" charset="0"/>
                          <a:cs typeface="Times New Roman" pitchFamily="18" charset="0"/>
                        </a:rPr>
                        <a:t>Герои этих сказок - крестьянин, солдат, сапожник - живут в реальном мире и борются обычно с барином, попом, генералом. Они побеждают благодаря находчивости, уму и смелости.</a:t>
                      </a:r>
                    </a:p>
                  </a:txBody>
                  <a:tcPr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  <a:tr h="803672">
                <a:tc>
                  <a:txBody>
                    <a:bodyPr/>
                    <a:lstStyle/>
                    <a:p>
                      <a:pPr algn="just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Волк и семеро козлят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Кощей</a:t>
                      </a:r>
                      <a:r>
                        <a:rPr lang="ru-RU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Бессмертный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Каша из топора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7"/>
                      <a:tile tx="0" ty="0" sx="100000" sy="100000" flip="none" algn="tl"/>
                    </a:blipFill>
                  </a:tcPr>
                </a:tc>
              </a:tr>
              <a:tr h="830216">
                <a:tc>
                  <a:txBody>
                    <a:bodyPr/>
                    <a:lstStyle/>
                    <a:p>
                      <a:pPr algn="just"/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Теремок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Лягушка -царевна</a:t>
                      </a:r>
                    </a:p>
                    <a:p>
                      <a:pPr algn="just"/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Как мужик гусей делил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blipFill>
                      <a:blip r:embed="rId7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1027" name="Picture 3" descr="C:\Users\Александр\Desktop\skazka_1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3717032"/>
            <a:ext cx="1009650" cy="1157734"/>
          </a:xfrm>
          <a:prstGeom prst="rect">
            <a:avLst/>
          </a:prstGeom>
          <a:noFill/>
        </p:spPr>
      </p:pic>
      <p:pic>
        <p:nvPicPr>
          <p:cNvPr id="1028" name="Picture 4" descr="C:\Users\Александр\Desktop\skazka_29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3212976"/>
            <a:ext cx="3275856" cy="1800200"/>
          </a:xfrm>
          <a:prstGeom prst="rect">
            <a:avLst/>
          </a:prstGeom>
          <a:noFill/>
        </p:spPr>
      </p:pic>
      <p:pic>
        <p:nvPicPr>
          <p:cNvPr id="1029" name="Picture 5" descr="C:\Users\Александр\Desktop\skazka_20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2492896"/>
            <a:ext cx="1831132" cy="1428750"/>
          </a:xfrm>
          <a:prstGeom prst="rect">
            <a:avLst/>
          </a:prstGeom>
          <a:noFill/>
        </p:spPr>
      </p:pic>
      <p:pic>
        <p:nvPicPr>
          <p:cNvPr id="1030" name="Picture 6" descr="C:\Users\Александр\Desktop\skazka_13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323527" y="2708920"/>
            <a:ext cx="1656184" cy="19345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4572000" y="6525344"/>
            <a:ext cx="5029200" cy="332656"/>
          </a:xfrm>
          <a:prstGeom prst="rect">
            <a:avLst/>
          </a:prstGeom>
          <a:noFill/>
        </p:spPr>
      </p:pic>
      <p:pic>
        <p:nvPicPr>
          <p:cNvPr id="9219" name="Picture 3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-324544" y="6597352"/>
            <a:ext cx="5029200" cy="260648"/>
          </a:xfrm>
          <a:prstGeom prst="rect">
            <a:avLst/>
          </a:prstGeom>
          <a:noFill/>
        </p:spPr>
      </p:pic>
      <p:pic>
        <p:nvPicPr>
          <p:cNvPr id="9220" name="Picture 4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0"/>
            <a:ext cx="5029200" cy="276225"/>
          </a:xfrm>
          <a:prstGeom prst="rect">
            <a:avLst/>
          </a:prstGeom>
          <a:noFill/>
        </p:spPr>
      </p:pic>
      <p:pic>
        <p:nvPicPr>
          <p:cNvPr id="9221" name="Picture 5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29200" cy="276225"/>
          </a:xfrm>
          <a:prstGeom prst="rect">
            <a:avLst/>
          </a:prstGeom>
          <a:noFill/>
        </p:spPr>
      </p:pic>
      <p:pic>
        <p:nvPicPr>
          <p:cNvPr id="9222" name="Picture 6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2376487" y="2997175"/>
            <a:ext cx="5029200" cy="276225"/>
          </a:xfrm>
          <a:prstGeom prst="rect">
            <a:avLst/>
          </a:prstGeom>
          <a:noFill/>
        </p:spPr>
      </p:pic>
      <p:pic>
        <p:nvPicPr>
          <p:cNvPr id="9223" name="Picture 7" descr="E:\Лариса\анимашки\1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491287" y="2997176"/>
            <a:ext cx="5029200" cy="276225"/>
          </a:xfrm>
          <a:prstGeom prst="rect">
            <a:avLst/>
          </a:prstGeom>
          <a:noFill/>
        </p:spPr>
      </p:pic>
      <p:pic>
        <p:nvPicPr>
          <p:cNvPr id="9225" name="Picture 9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620688"/>
            <a:ext cx="1143000" cy="1333500"/>
          </a:xfrm>
          <a:prstGeom prst="rect">
            <a:avLst/>
          </a:prstGeom>
          <a:noFill/>
        </p:spPr>
      </p:pic>
      <p:pic>
        <p:nvPicPr>
          <p:cNvPr id="9226" name="Picture 10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48680"/>
            <a:ext cx="1143000" cy="1333500"/>
          </a:xfrm>
          <a:prstGeom prst="rect">
            <a:avLst/>
          </a:prstGeom>
          <a:noFill/>
        </p:spPr>
      </p:pic>
      <p:pic>
        <p:nvPicPr>
          <p:cNvPr id="9227" name="Picture 1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76672"/>
            <a:ext cx="1143000" cy="1333500"/>
          </a:xfrm>
          <a:prstGeom prst="rect">
            <a:avLst/>
          </a:prstGeom>
          <a:noFill/>
        </p:spPr>
      </p:pic>
      <p:pic>
        <p:nvPicPr>
          <p:cNvPr id="9228" name="Picture 12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2656"/>
            <a:ext cx="1143000" cy="1333500"/>
          </a:xfrm>
          <a:prstGeom prst="rect">
            <a:avLst/>
          </a:prstGeom>
          <a:noFill/>
        </p:spPr>
      </p:pic>
      <p:pic>
        <p:nvPicPr>
          <p:cNvPr id="9229" name="Picture 13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48680"/>
            <a:ext cx="1143000" cy="1333500"/>
          </a:xfrm>
          <a:prstGeom prst="rect">
            <a:avLst/>
          </a:prstGeom>
          <a:noFill/>
        </p:spPr>
      </p:pic>
      <p:pic>
        <p:nvPicPr>
          <p:cNvPr id="9237" name="Picture 21" descr="E:\Лариса\анимашки\cveta-1059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772816"/>
            <a:ext cx="914400" cy="1066800"/>
          </a:xfrm>
          <a:prstGeom prst="rect">
            <a:avLst/>
          </a:prstGeom>
          <a:noFill/>
        </p:spPr>
      </p:pic>
      <p:pic>
        <p:nvPicPr>
          <p:cNvPr id="24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16832"/>
            <a:ext cx="914400" cy="1066800"/>
          </a:xfrm>
          <a:prstGeom prst="rect">
            <a:avLst/>
          </a:prstGeom>
          <a:noFill/>
        </p:spPr>
      </p:pic>
      <p:pic>
        <p:nvPicPr>
          <p:cNvPr id="25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88840"/>
            <a:ext cx="914400" cy="1066800"/>
          </a:xfrm>
          <a:prstGeom prst="rect">
            <a:avLst/>
          </a:prstGeom>
          <a:noFill/>
        </p:spPr>
      </p:pic>
      <p:pic>
        <p:nvPicPr>
          <p:cNvPr id="26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132856"/>
            <a:ext cx="914400" cy="1066800"/>
          </a:xfrm>
          <a:prstGeom prst="rect">
            <a:avLst/>
          </a:prstGeom>
          <a:noFill/>
        </p:spPr>
      </p:pic>
      <p:pic>
        <p:nvPicPr>
          <p:cNvPr id="27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356992"/>
            <a:ext cx="914400" cy="1066800"/>
          </a:xfrm>
          <a:prstGeom prst="rect">
            <a:avLst/>
          </a:prstGeom>
          <a:noFill/>
        </p:spPr>
      </p:pic>
      <p:pic>
        <p:nvPicPr>
          <p:cNvPr id="28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573016"/>
            <a:ext cx="914400" cy="1066800"/>
          </a:xfrm>
          <a:prstGeom prst="rect">
            <a:avLst/>
          </a:prstGeom>
          <a:noFill/>
        </p:spPr>
      </p:pic>
      <p:pic>
        <p:nvPicPr>
          <p:cNvPr id="29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645024"/>
            <a:ext cx="914400" cy="1066800"/>
          </a:xfrm>
          <a:prstGeom prst="rect">
            <a:avLst/>
          </a:prstGeom>
          <a:noFill/>
        </p:spPr>
      </p:pic>
      <p:pic>
        <p:nvPicPr>
          <p:cNvPr id="30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3789040"/>
            <a:ext cx="914400" cy="1066800"/>
          </a:xfrm>
          <a:prstGeom prst="rect">
            <a:avLst/>
          </a:prstGeom>
          <a:noFill/>
        </p:spPr>
      </p:pic>
      <p:pic>
        <p:nvPicPr>
          <p:cNvPr id="31" name="Picture 21" descr="E:\Лариса\анимашки\cveta-105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501008"/>
            <a:ext cx="914400" cy="1066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В каких сказках присутствует тема труда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1026" name="Picture 2" descr="C:\Users\Александр\Desktop\0_63c3c_db238208_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3520" y="2060848"/>
            <a:ext cx="4320480" cy="4653136"/>
          </a:xfrm>
          <a:prstGeom prst="rect">
            <a:avLst/>
          </a:prstGeom>
          <a:noFill/>
        </p:spPr>
      </p:pic>
      <p:pic>
        <p:nvPicPr>
          <p:cNvPr id="1027" name="Picture 3" descr="C:\Users\Александр\Desktop\0_63c42_d30df221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95536" y="1844824"/>
            <a:ext cx="3024336" cy="4757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6" descr="imagesCACHO7O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844824"/>
            <a:ext cx="1965960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magesCA1FOGQ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169168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гуси  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644008" y="0"/>
            <a:ext cx="1872208" cy="2276872"/>
          </a:xfrm>
          <a:prstGeom prst="rect">
            <a:avLst/>
          </a:prstGeom>
          <a:noFill/>
        </p:spPr>
      </p:pic>
      <p:pic>
        <p:nvPicPr>
          <p:cNvPr id="8" name="Picture 4" descr="теремо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0"/>
            <a:ext cx="2627784" cy="2823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hfh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23733" y="4050531"/>
            <a:ext cx="2320267" cy="2807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Александр\Desktop\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3429000"/>
            <a:ext cx="2423711" cy="2564904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2204864"/>
            <a:ext cx="1958446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2204864"/>
            <a:ext cx="2172056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5208941"/>
            <a:ext cx="2483768" cy="164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8399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Александр\Desktop\42968444-300x23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5301208"/>
            <a:ext cx="2304256" cy="1556792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274638"/>
            <a:ext cx="5050904" cy="250629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Мороз Иванович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E:\Лариса\ТРУД В СКАЗКАХ\фото из морозко\pv_638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365104"/>
            <a:ext cx="3131840" cy="2492896"/>
          </a:xfrm>
          <a:prstGeom prst="rect">
            <a:avLst/>
          </a:prstGeom>
          <a:noFill/>
        </p:spPr>
      </p:pic>
      <p:pic>
        <p:nvPicPr>
          <p:cNvPr id="1026" name="Picture 2" descr="E:\Лариса\ТРУД В СКАЗКАХ\фото из морозко\pv_1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80320" cy="2708920"/>
          </a:xfrm>
          <a:prstGeom prst="rect">
            <a:avLst/>
          </a:prstGeom>
          <a:noFill/>
        </p:spPr>
      </p:pic>
      <p:pic>
        <p:nvPicPr>
          <p:cNvPr id="1028" name="Picture 4" descr="E:\Лариса\анимашки\166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564904"/>
            <a:ext cx="309634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>
                <a:latin typeface="Monotype Corsiva" pitchFamily="66" charset="0"/>
              </a:rPr>
              <a:t>В одном доме </a:t>
            </a:r>
          </a:p>
          <a:p>
            <a:pPr>
              <a:buNone/>
            </a:pPr>
            <a:r>
              <a:rPr lang="ru-RU" sz="4400" b="1" dirty="0" smtClean="0">
                <a:latin typeface="Monotype Corsiva" pitchFamily="66" charset="0"/>
              </a:rPr>
              <a:t>жили </a:t>
            </a:r>
          </a:p>
          <a:p>
            <a:pPr>
              <a:buNone/>
            </a:pPr>
            <a:r>
              <a:rPr lang="ru-RU" sz="4400" b="1" dirty="0" smtClean="0">
                <a:latin typeface="Monotype Corsiva" pitchFamily="66" charset="0"/>
              </a:rPr>
              <a:t>две девочки </a:t>
            </a:r>
          </a:p>
          <a:p>
            <a:pPr>
              <a:buNone/>
            </a:pPr>
            <a:r>
              <a:rPr lang="ru-RU" sz="4400" b="1" dirty="0" smtClean="0">
                <a:latin typeface="Monotype Corsiva" pitchFamily="66" charset="0"/>
              </a:rPr>
              <a:t>Рукодельница</a:t>
            </a:r>
          </a:p>
          <a:p>
            <a:pPr>
              <a:buNone/>
            </a:pPr>
            <a:r>
              <a:rPr lang="ru-RU" sz="4400" b="1" dirty="0" smtClean="0">
                <a:latin typeface="Monotype Corsiva" pitchFamily="66" charset="0"/>
              </a:rPr>
              <a:t> да Ленивица.</a:t>
            </a:r>
          </a:p>
        </p:txBody>
      </p:sp>
      <p:pic>
        <p:nvPicPr>
          <p:cNvPr id="6" name="Рисунок 5" descr="http://audioskazki.net/wp-content/gallery/rus_skazki/moroz_ivanovi4/00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E:\Лариса\анимашки\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1524000" cy="1028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9512" y="188640"/>
            <a:ext cx="8712968" cy="666936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picture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pic>
        <p:nvPicPr>
          <p:cNvPr id="13" name="Рисунок 12" descr="http://audioskazki.net/wp-content/gallery/rus_skazki/moroz_ivanovi4/0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picture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57200" y="5733256"/>
            <a:ext cx="8229600" cy="392907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://audioskazki.net/wp-content/gallery/rus_skazki/moroz_ivanovi4/00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302433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audioskazki.net/wp-content/gallery/rus_skazki/moroz_ivanovi4/0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2656"/>
            <a:ext cx="3059832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audioskazki.net/wp-content/gallery/rus_skazki/moroz_ivanovi4/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564904"/>
            <a:ext cx="331236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E:\Лариса\анимашки\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476750"/>
            <a:ext cx="2047875" cy="2381250"/>
          </a:xfrm>
          <a:prstGeom prst="rect">
            <a:avLst/>
          </a:prstGeom>
          <a:noFill/>
        </p:spPr>
      </p:pic>
      <p:pic>
        <p:nvPicPr>
          <p:cNvPr id="4098" name="Picture 2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609600" cy="581025"/>
          </a:xfrm>
          <a:prstGeom prst="rect">
            <a:avLst/>
          </a:prstGeom>
          <a:noFill/>
        </p:spPr>
      </p:pic>
      <p:pic>
        <p:nvPicPr>
          <p:cNvPr id="4099" name="Picture 3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0"/>
            <a:ext cx="609600" cy="581025"/>
          </a:xfrm>
          <a:prstGeom prst="rect">
            <a:avLst/>
          </a:prstGeom>
          <a:noFill/>
        </p:spPr>
      </p:pic>
      <p:pic>
        <p:nvPicPr>
          <p:cNvPr id="4100" name="Picture 4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609600" cy="581025"/>
          </a:xfrm>
          <a:prstGeom prst="rect">
            <a:avLst/>
          </a:prstGeom>
          <a:noFill/>
        </p:spPr>
      </p:pic>
      <p:pic>
        <p:nvPicPr>
          <p:cNvPr id="4101" name="Picture 5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0"/>
            <a:ext cx="609600" cy="581025"/>
          </a:xfrm>
          <a:prstGeom prst="rect">
            <a:avLst/>
          </a:prstGeom>
          <a:noFill/>
        </p:spPr>
      </p:pic>
      <p:pic>
        <p:nvPicPr>
          <p:cNvPr id="4102" name="Picture 6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0"/>
            <a:ext cx="609600" cy="581025"/>
          </a:xfrm>
          <a:prstGeom prst="rect">
            <a:avLst/>
          </a:prstGeom>
          <a:noFill/>
        </p:spPr>
      </p:pic>
      <p:pic>
        <p:nvPicPr>
          <p:cNvPr id="4103" name="Picture 7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0"/>
            <a:ext cx="609600" cy="581025"/>
          </a:xfrm>
          <a:prstGeom prst="rect">
            <a:avLst/>
          </a:prstGeom>
          <a:noFill/>
        </p:spPr>
      </p:pic>
      <p:pic>
        <p:nvPicPr>
          <p:cNvPr id="4104" name="Picture 8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0"/>
            <a:ext cx="609600" cy="581025"/>
          </a:xfrm>
          <a:prstGeom prst="rect">
            <a:avLst/>
          </a:prstGeom>
          <a:noFill/>
        </p:spPr>
      </p:pic>
      <p:pic>
        <p:nvPicPr>
          <p:cNvPr id="4105" name="Picture 9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0"/>
            <a:ext cx="609600" cy="581025"/>
          </a:xfrm>
          <a:prstGeom prst="rect">
            <a:avLst/>
          </a:prstGeom>
          <a:noFill/>
        </p:spPr>
      </p:pic>
      <p:pic>
        <p:nvPicPr>
          <p:cNvPr id="4106" name="Picture 10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0"/>
            <a:ext cx="609600" cy="581025"/>
          </a:xfrm>
          <a:prstGeom prst="rect">
            <a:avLst/>
          </a:prstGeom>
          <a:noFill/>
        </p:spPr>
      </p:pic>
      <p:pic>
        <p:nvPicPr>
          <p:cNvPr id="4107" name="Picture 11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0"/>
            <a:ext cx="609600" cy="581025"/>
          </a:xfrm>
          <a:prstGeom prst="rect">
            <a:avLst/>
          </a:prstGeom>
          <a:noFill/>
        </p:spPr>
      </p:pic>
      <p:pic>
        <p:nvPicPr>
          <p:cNvPr id="4108" name="Picture 12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0"/>
            <a:ext cx="609600" cy="581025"/>
          </a:xfrm>
          <a:prstGeom prst="rect">
            <a:avLst/>
          </a:prstGeom>
          <a:noFill/>
        </p:spPr>
      </p:pic>
      <p:pic>
        <p:nvPicPr>
          <p:cNvPr id="4109" name="Picture 13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0"/>
            <a:ext cx="609600" cy="581025"/>
          </a:xfrm>
          <a:prstGeom prst="rect">
            <a:avLst/>
          </a:prstGeom>
          <a:noFill/>
        </p:spPr>
      </p:pic>
      <p:pic>
        <p:nvPicPr>
          <p:cNvPr id="4110" name="Picture 14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0"/>
            <a:ext cx="609600" cy="581025"/>
          </a:xfrm>
          <a:prstGeom prst="rect">
            <a:avLst/>
          </a:prstGeom>
          <a:noFill/>
        </p:spPr>
      </p:pic>
      <p:pic>
        <p:nvPicPr>
          <p:cNvPr id="4111" name="Picture 15" descr="E:\Лариса\анимашки\zimaa-2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34400" y="0"/>
            <a:ext cx="609600" cy="5810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Подберите для героинь слова</a:t>
            </a:r>
            <a:b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4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764704"/>
            <a:ext cx="698477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 smtClean="0"/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Высокомерная, неуважительная, трудолюбивая, злая, скромная, грубая, вежливая, почтительная, добрая, ленивая, завистливая, внимательная</a:t>
            </a:r>
          </a:p>
          <a:p>
            <a:endParaRPr lang="ru-RU" sz="4400" b="1" dirty="0" smtClean="0"/>
          </a:p>
        </p:txBody>
      </p:sp>
      <p:pic>
        <p:nvPicPr>
          <p:cNvPr id="8194" name="Picture 2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924944"/>
            <a:ext cx="952500" cy="1143000"/>
          </a:xfrm>
          <a:prstGeom prst="rect">
            <a:avLst/>
          </a:prstGeom>
          <a:noFill/>
        </p:spPr>
      </p:pic>
      <p:pic>
        <p:nvPicPr>
          <p:cNvPr id="8195" name="Picture 3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952500" cy="1143000"/>
          </a:xfrm>
          <a:prstGeom prst="rect">
            <a:avLst/>
          </a:prstGeom>
          <a:noFill/>
        </p:spPr>
      </p:pic>
      <p:pic>
        <p:nvPicPr>
          <p:cNvPr id="8196" name="Picture 4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764704"/>
            <a:ext cx="952500" cy="1143000"/>
          </a:xfrm>
          <a:prstGeom prst="rect">
            <a:avLst/>
          </a:prstGeom>
          <a:noFill/>
        </p:spPr>
      </p:pic>
      <p:pic>
        <p:nvPicPr>
          <p:cNvPr id="8197" name="Picture 5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365104"/>
            <a:ext cx="952500" cy="1143000"/>
          </a:xfrm>
          <a:prstGeom prst="rect">
            <a:avLst/>
          </a:prstGeom>
          <a:noFill/>
        </p:spPr>
      </p:pic>
      <p:pic>
        <p:nvPicPr>
          <p:cNvPr id="8198" name="Picture 6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052736"/>
            <a:ext cx="952500" cy="1143000"/>
          </a:xfrm>
          <a:prstGeom prst="rect">
            <a:avLst/>
          </a:prstGeom>
          <a:noFill/>
        </p:spPr>
      </p:pic>
      <p:pic>
        <p:nvPicPr>
          <p:cNvPr id="8199" name="Picture 7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437112"/>
            <a:ext cx="952500" cy="1143000"/>
          </a:xfrm>
          <a:prstGeom prst="rect">
            <a:avLst/>
          </a:prstGeom>
          <a:noFill/>
        </p:spPr>
      </p:pic>
      <p:pic>
        <p:nvPicPr>
          <p:cNvPr id="8200" name="Picture 8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92896"/>
            <a:ext cx="952500" cy="1143000"/>
          </a:xfrm>
          <a:prstGeom prst="rect">
            <a:avLst/>
          </a:prstGeom>
          <a:noFill/>
        </p:spPr>
      </p:pic>
      <p:pic>
        <p:nvPicPr>
          <p:cNvPr id="8201" name="Picture 9" descr="E:\Лариса\анимашки\cveta-12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916832"/>
            <a:ext cx="952500" cy="1143000"/>
          </a:xfrm>
          <a:prstGeom prst="rect">
            <a:avLst/>
          </a:prstGeom>
          <a:noFill/>
        </p:spPr>
      </p:pic>
      <p:pic>
        <p:nvPicPr>
          <p:cNvPr id="3074" name="Picture 2" descr="C:\Users\Александр\Desktop\0_63c45_e4e28ceb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940152" y="980728"/>
            <a:ext cx="3203848" cy="5621685"/>
          </a:xfrm>
          <a:prstGeom prst="rect">
            <a:avLst/>
          </a:prstGeom>
          <a:noFill/>
        </p:spPr>
      </p:pic>
      <p:sp>
        <p:nvSpPr>
          <p:cNvPr id="15" name="Содержимое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ПРОВЕРЬ СЕБЯ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Monotype Corsiva" pitchFamily="66" charset="0"/>
                        </a:rPr>
                        <a:t>Рукодельница</a:t>
                      </a:r>
                      <a:endParaRPr lang="ru-RU" sz="40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b="1" dirty="0" smtClean="0">
                          <a:latin typeface="Monotype Corsiva" pitchFamily="66" charset="0"/>
                        </a:rPr>
                        <a:t>Ленивица</a:t>
                      </a:r>
                      <a:endParaRPr lang="ru-RU" sz="40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Трудолюбивая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Высокомерная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Скромная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Неуважительная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Почтительная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Злая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Добрая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Грубая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Внимательная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Ленивая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Monotype Corsiva" pitchFamily="66" charset="0"/>
                        </a:rPr>
                        <a:t>Вежливая</a:t>
                      </a:r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latin typeface="Monotype Corsiva" pitchFamily="66" charset="0"/>
                        </a:rPr>
                        <a:t>Завистливая</a:t>
                      </a:r>
                    </a:p>
                    <a:p>
                      <a:endParaRPr lang="ru-RU" sz="3200" b="1" dirty="0">
                        <a:latin typeface="Monotype Corsiva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69" name="Picture 1" descr="I:\анимашки\muzikaa-102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133600" cy="1333500"/>
          </a:xfrm>
          <a:prstGeom prst="rect">
            <a:avLst/>
          </a:prstGeom>
          <a:noFill/>
        </p:spPr>
      </p:pic>
      <p:pic>
        <p:nvPicPr>
          <p:cNvPr id="7170" name="Picture 2" descr="I:\анимашки\muzikaa-102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332656"/>
            <a:ext cx="2133600" cy="133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3610744" cy="70609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ru-RU" b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Словарные слова</a:t>
            </a:r>
            <a:endParaRPr lang="ru-RU" dirty="0">
              <a:ln w="11430"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7173" name="Picture 5" descr="E:\Лариса\ТРУД В СКАЗКАХ\фото из морозко\250px-Russian_well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88640"/>
            <a:ext cx="3175000" cy="2374900"/>
          </a:xfrm>
          <a:prstGeom prst="rect">
            <a:avLst/>
          </a:prstGeom>
          <a:noFill/>
        </p:spPr>
      </p:pic>
      <p:sp>
        <p:nvSpPr>
          <p:cNvPr id="11" name="Стрелка вправо 10"/>
          <p:cNvSpPr/>
          <p:nvPr/>
        </p:nvSpPr>
        <p:spPr>
          <a:xfrm>
            <a:off x="251520" y="476672"/>
            <a:ext cx="5256584" cy="33123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err="1" smtClean="0">
                <a:latin typeface="Monotype Corsiva" pitchFamily="66" charset="0"/>
              </a:rPr>
              <a:t>Студенец</a:t>
            </a:r>
            <a:r>
              <a:rPr lang="ru-RU" sz="2400" b="1" dirty="0" smtClean="0">
                <a:latin typeface="Monotype Corsiva" pitchFamily="66" charset="0"/>
              </a:rPr>
              <a:t> ( колодец) — крытая бревенчатая шахта с барабаном, к которому цепью привязывается ведро, для набора воды</a:t>
            </a:r>
            <a:endParaRPr lang="ru-RU" sz="2400" b="1" dirty="0">
              <a:latin typeface="Monotype Corsiva" pitchFamily="66" charset="0"/>
            </a:endParaRPr>
          </a:p>
        </p:txBody>
      </p:sp>
      <p:pic>
        <p:nvPicPr>
          <p:cNvPr id="7174" name="Picture 6" descr="E:\Лариса\ТРУД В СКАЗКАХ\imgprevie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2771800" cy="2604120"/>
          </a:xfrm>
          <a:prstGeom prst="rect">
            <a:avLst/>
          </a:prstGeom>
          <a:noFill/>
        </p:spPr>
      </p:pic>
      <p:sp>
        <p:nvSpPr>
          <p:cNvPr id="13" name="Стрелка вправо 12"/>
          <p:cNvSpPr/>
          <p:nvPr/>
        </p:nvSpPr>
        <p:spPr>
          <a:xfrm flipH="1">
            <a:off x="2771800" y="3573016"/>
            <a:ext cx="5904656" cy="32849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Веретено-  приспособление для прядения – утолщенный стержень для навивания нити.</a:t>
            </a:r>
            <a:endParaRPr lang="ru-RU" sz="3200" b="1" dirty="0" smtClean="0">
              <a:solidFill>
                <a:schemeClr val="bg1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536145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1. Что уронила Рукодельница в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студенец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(колодец)?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2. Кем работал на море старик 30 лет и три года, пока не выловил Золотую рыбку?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3. Терпение и ………., всё перетрут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4. Он обогнул весь белый свет, а счастье нашел на родной стороне. Его любимый инструмент – гусли.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Над кем трудились дед и бабка, чтобы он появился, а он неблагодарный – убежал.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6. За кого работала щука всю сказку?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7. Сказочный герой: чудо - …….. 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8. Помощница деда при сборе урожая.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9. Количество работников при постройке сказочных домов.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10. Домик, собравший разных зверей под одну крышу, разрушенный, но потом ими же восстановленный. </a:t>
            </a: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4" name="Picture 6" descr="E:\Лариса\анимашки\prazdnikia-249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24136" cy="12295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7524328" y="4941168"/>
            <a:ext cx="1619672" cy="1916832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ransition spd="med">
    <p:dissolve/>
    <p:sndAc>
      <p:stSnd>
        <p:snd r:embed="rId2" name="1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5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836712"/>
            <a:ext cx="428625" cy="438150"/>
          </a:xfrm>
          <a:prstGeom prst="rect">
            <a:avLst/>
          </a:prstGeom>
          <a:noFill/>
        </p:spPr>
      </p:pic>
      <p:pic>
        <p:nvPicPr>
          <p:cNvPr id="3082" name="Picture 10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836712"/>
            <a:ext cx="428625" cy="438150"/>
          </a:xfrm>
          <a:prstGeom prst="rect">
            <a:avLst/>
          </a:prstGeom>
          <a:noFill/>
        </p:spPr>
      </p:pic>
      <p:pic>
        <p:nvPicPr>
          <p:cNvPr id="3076" name="Picture 4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620688"/>
            <a:ext cx="428625" cy="4381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936104"/>
          </a:xfrm>
        </p:spPr>
        <p:txBody>
          <a:bodyPr>
            <a:noAutofit/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Проверь себя</a:t>
            </a:r>
            <a:endParaRPr lang="ru-RU" sz="6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59630" y="1268760"/>
          <a:ext cx="7128790" cy="4857403"/>
        </p:xfrm>
        <a:graphic>
          <a:graphicData uri="http://schemas.openxmlformats.org/drawingml/2006/table">
            <a:tbl>
              <a:tblPr/>
              <a:tblGrid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  <a:gridCol w="712879"/>
              </a:tblGrid>
              <a:tr h="440900"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Р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Т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Н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Р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Ы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Б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Т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Р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У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Д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Д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376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Б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Л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Я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Ю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Д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Б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Б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Т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Р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И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03"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Т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Р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C00000"/>
                          </a:solidFill>
                          <a:latin typeface="Times New Roman"/>
                        </a:rPr>
                        <a:t>Е</a:t>
                      </a:r>
                      <a:endParaRPr lang="ru-RU" sz="2600" b="1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</a:t>
                      </a:r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3" marR="6963" marT="69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9697" name="Picture 1" descr="I:\анимашки\animals12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4797152"/>
            <a:ext cx="1504950" cy="1771650"/>
          </a:xfrm>
          <a:prstGeom prst="rect">
            <a:avLst/>
          </a:prstGeom>
          <a:noFill/>
        </p:spPr>
      </p:pic>
      <p:pic>
        <p:nvPicPr>
          <p:cNvPr id="3074" name="Picture 2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428625" cy="438150"/>
          </a:xfrm>
          <a:prstGeom prst="rect">
            <a:avLst/>
          </a:prstGeom>
          <a:noFill/>
        </p:spPr>
      </p:pic>
      <p:pic>
        <p:nvPicPr>
          <p:cNvPr id="3075" name="Picture 3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88640"/>
            <a:ext cx="428625" cy="438150"/>
          </a:xfrm>
          <a:prstGeom prst="rect">
            <a:avLst/>
          </a:prstGeom>
          <a:noFill/>
        </p:spPr>
      </p:pic>
      <p:pic>
        <p:nvPicPr>
          <p:cNvPr id="3077" name="Picture 5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428625" cy="438150"/>
          </a:xfrm>
          <a:prstGeom prst="rect">
            <a:avLst/>
          </a:prstGeom>
          <a:noFill/>
        </p:spPr>
      </p:pic>
      <p:pic>
        <p:nvPicPr>
          <p:cNvPr id="3079" name="Picture 7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88640"/>
            <a:ext cx="428625" cy="438150"/>
          </a:xfrm>
          <a:prstGeom prst="rect">
            <a:avLst/>
          </a:prstGeom>
          <a:noFill/>
        </p:spPr>
      </p:pic>
      <p:pic>
        <p:nvPicPr>
          <p:cNvPr id="3080" name="Picture 8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92696"/>
            <a:ext cx="428625" cy="438150"/>
          </a:xfrm>
          <a:prstGeom prst="rect">
            <a:avLst/>
          </a:prstGeom>
          <a:noFill/>
        </p:spPr>
      </p:pic>
      <p:pic>
        <p:nvPicPr>
          <p:cNvPr id="3081" name="Picture 9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416" y="332656"/>
            <a:ext cx="428625" cy="438150"/>
          </a:xfrm>
          <a:prstGeom prst="rect">
            <a:avLst/>
          </a:prstGeom>
          <a:noFill/>
        </p:spPr>
      </p:pic>
      <p:pic>
        <p:nvPicPr>
          <p:cNvPr id="3083" name="Picture 11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836712"/>
            <a:ext cx="428625" cy="438150"/>
          </a:xfrm>
          <a:prstGeom prst="rect">
            <a:avLst/>
          </a:prstGeom>
          <a:noFill/>
        </p:spPr>
      </p:pic>
      <p:pic>
        <p:nvPicPr>
          <p:cNvPr id="3084" name="Picture 12" descr="E:\Лариса\анимашки\zimaa-36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60648"/>
            <a:ext cx="428625" cy="438150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св ленаголд"/>
          <p:cNvPicPr>
            <a:picLocks noChangeAspect="1" noChangeArrowheads="1"/>
          </p:cNvPicPr>
          <p:nvPr/>
        </p:nvPicPr>
        <p:blipFill>
          <a:blip r:embed="rId3" cstate="print"/>
          <a:srcRect l="5724" t="5092" r="6345" b="5666"/>
          <a:stretch>
            <a:fillRect/>
          </a:stretch>
        </p:blipFill>
        <p:spPr bwMode="auto">
          <a:xfrm>
            <a:off x="467544" y="285728"/>
            <a:ext cx="8064896" cy="6023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71538" y="1412776"/>
            <a:ext cx="695684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i="1" dirty="0" smtClean="0">
                <a:solidFill>
                  <a:srgbClr val="7F4E41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Без труда не вынешь и рыбку из пруда.</a:t>
            </a:r>
            <a:endParaRPr lang="ru-RU" sz="6600" b="1" i="1" dirty="0" smtClean="0">
              <a:solidFill>
                <a:srgbClr val="7F4E41"/>
              </a:solidFill>
              <a:latin typeface="Monotype Corsiva" pitchFamily="66" charset="0"/>
            </a:endParaRPr>
          </a:p>
        </p:txBody>
      </p:sp>
      <p:pic>
        <p:nvPicPr>
          <p:cNvPr id="6" name="Picture 18" descr="26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933056"/>
            <a:ext cx="1728192" cy="1505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d01021_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0400000" scaled="0"/>
            <a:tileRect/>
          </a:gradFill>
          <a:ln w="9525">
            <a:solidFill>
              <a:srgbClr val="002060"/>
            </a:solidFill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Презентацию подготовила воспитатель 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Красовская Лариса Юрьевна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Принимали участие воспитанники </a:t>
            </a:r>
            <a:r>
              <a:rPr lang="en-US" b="1" dirty="0" smtClean="0">
                <a:solidFill>
                  <a:srgbClr val="002060"/>
                </a:solidFill>
                <a:latin typeface="Monotype Corsiva" pitchFamily="66" charset="0"/>
              </a:rPr>
              <a:t>V</a:t>
            </a: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группы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Алексеев Андрей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Бесхмельницкая Анастасия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Бурдакова Наталья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Иванов Андрей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Игольников Андрей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Латыпов Александр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Ляшенко Дмитрий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Рыжова Татьяна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Федоренко Владимир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Федосеев Михаил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 Хечгиле Оксана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Юнакова Татьяна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7" name="Picture 3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797152"/>
            <a:ext cx="571500" cy="1047750"/>
          </a:xfrm>
          <a:prstGeom prst="rect">
            <a:avLst/>
          </a:prstGeom>
          <a:noFill/>
        </p:spPr>
      </p:pic>
      <p:pic>
        <p:nvPicPr>
          <p:cNvPr id="1028" name="Picture 4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88840"/>
            <a:ext cx="571500" cy="1047750"/>
          </a:xfrm>
          <a:prstGeom prst="rect">
            <a:avLst/>
          </a:prstGeom>
          <a:noFill/>
        </p:spPr>
      </p:pic>
      <p:pic>
        <p:nvPicPr>
          <p:cNvPr id="1029" name="Picture 5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501008"/>
            <a:ext cx="571500" cy="1047750"/>
          </a:xfrm>
          <a:prstGeom prst="rect">
            <a:avLst/>
          </a:prstGeom>
          <a:noFill/>
        </p:spPr>
      </p:pic>
      <p:pic>
        <p:nvPicPr>
          <p:cNvPr id="1030" name="Picture 6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212976"/>
            <a:ext cx="571500" cy="1047750"/>
          </a:xfrm>
          <a:prstGeom prst="rect">
            <a:avLst/>
          </a:prstGeom>
          <a:noFill/>
        </p:spPr>
      </p:pic>
      <p:pic>
        <p:nvPicPr>
          <p:cNvPr id="1031" name="Picture 7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941168"/>
            <a:ext cx="571500" cy="1047750"/>
          </a:xfrm>
          <a:prstGeom prst="rect">
            <a:avLst/>
          </a:prstGeom>
          <a:noFill/>
        </p:spPr>
      </p:pic>
      <p:pic>
        <p:nvPicPr>
          <p:cNvPr id="1032" name="Picture 8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797152"/>
            <a:ext cx="571500" cy="1047750"/>
          </a:xfrm>
          <a:prstGeom prst="rect">
            <a:avLst/>
          </a:prstGeom>
          <a:noFill/>
        </p:spPr>
      </p:pic>
      <p:pic>
        <p:nvPicPr>
          <p:cNvPr id="1033" name="Picture 9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941168"/>
            <a:ext cx="571500" cy="1047750"/>
          </a:xfrm>
          <a:prstGeom prst="rect">
            <a:avLst/>
          </a:prstGeom>
          <a:noFill/>
        </p:spPr>
      </p:pic>
      <p:pic>
        <p:nvPicPr>
          <p:cNvPr id="1034" name="Picture 10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276872"/>
            <a:ext cx="571500" cy="1047750"/>
          </a:xfrm>
          <a:prstGeom prst="rect">
            <a:avLst/>
          </a:prstGeom>
          <a:noFill/>
        </p:spPr>
      </p:pic>
      <p:pic>
        <p:nvPicPr>
          <p:cNvPr id="1035" name="Picture 11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132856"/>
            <a:ext cx="571500" cy="1047750"/>
          </a:xfrm>
          <a:prstGeom prst="rect">
            <a:avLst/>
          </a:prstGeom>
          <a:noFill/>
        </p:spPr>
      </p:pic>
      <p:pic>
        <p:nvPicPr>
          <p:cNvPr id="1036" name="Picture 12" descr="E:\Лариса\ПРЕЗЕНТАЦИИ\анимашки\prazdnikia-25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2348880"/>
            <a:ext cx="571500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Александр\Desktop\97999558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92696"/>
            <a:ext cx="2212851" cy="1619250"/>
          </a:xfrm>
          <a:prstGeom prst="rect">
            <a:avLst/>
          </a:prstGeom>
          <a:noFill/>
        </p:spPr>
      </p:pic>
      <p:pic>
        <p:nvPicPr>
          <p:cNvPr id="2" name="Picture 35" descr="солнце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692325">
            <a:off x="357691" y="701898"/>
            <a:ext cx="2243671" cy="1996800"/>
          </a:xfrm>
          <a:prstGeom prst="rect">
            <a:avLst/>
          </a:prstGeom>
          <a:noFill/>
        </p:spPr>
      </p:pic>
      <p:pic>
        <p:nvPicPr>
          <p:cNvPr id="3" name="Picture 4" descr="Картинка 21 из 7108"/>
          <p:cNvPicPr>
            <a:picLocks noChangeAspect="1" noChangeArrowheads="1"/>
          </p:cNvPicPr>
          <p:nvPr/>
        </p:nvPicPr>
        <p:blipFill>
          <a:blip r:embed="rId6" cstate="print"/>
          <a:srcRect l="1818" r="6818" b="35514"/>
          <a:stretch>
            <a:fillRect/>
          </a:stretch>
        </p:blipFill>
        <p:spPr bwMode="auto">
          <a:xfrm rot="20059206">
            <a:off x="154361" y="426563"/>
            <a:ext cx="2528080" cy="2454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08920"/>
            <a:ext cx="8229600" cy="2880320"/>
          </a:xfrm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ru-RU" sz="8800" dirty="0" smtClean="0">
                <a:solidFill>
                  <a:srgbClr val="0070C0"/>
                </a:solidFill>
              </a:rPr>
              <a:t>Спасибо за внимание</a:t>
            </a:r>
            <a:endParaRPr lang="ru-RU" sz="8800" dirty="0">
              <a:solidFill>
                <a:srgbClr val="0070C0"/>
              </a:solidFill>
            </a:endParaRPr>
          </a:p>
        </p:txBody>
      </p:sp>
      <p:pic>
        <p:nvPicPr>
          <p:cNvPr id="7" name="Picture 4" descr="C:\Users\Александр\Desktop\skazka_17.gif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229200"/>
            <a:ext cx="1115616" cy="1368152"/>
          </a:xfrm>
          <a:prstGeom prst="rect">
            <a:avLst/>
          </a:prstGeom>
          <a:noFill/>
        </p:spPr>
      </p:pic>
      <p:pic>
        <p:nvPicPr>
          <p:cNvPr id="9" name="Picture 4" descr="Картинка 21 из 7108"/>
          <p:cNvPicPr>
            <a:picLocks noChangeAspect="1" noChangeArrowheads="1"/>
          </p:cNvPicPr>
          <p:nvPr/>
        </p:nvPicPr>
        <p:blipFill>
          <a:blip r:embed="rId6" cstate="print"/>
          <a:srcRect l="1818" r="6818" b="35514"/>
          <a:stretch>
            <a:fillRect/>
          </a:stretch>
        </p:blipFill>
        <p:spPr bwMode="auto">
          <a:xfrm rot="20789628" flipH="1">
            <a:off x="6025854" y="286229"/>
            <a:ext cx="2722224" cy="2289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Александр\Desktop\skazka_24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812360" y="5157192"/>
            <a:ext cx="986433" cy="142875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Заставка передачи “В гостях у сказки - Приходите в гости к нам (mp3ostrov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950</TotalTime>
  <Words>429</Words>
  <Application>Microsoft Office PowerPoint</Application>
  <PresentationFormat>Экран (4:3)</PresentationFormat>
  <Paragraphs>128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В каких сказках присутствует тема труда?</vt:lpstr>
      <vt:lpstr>Слайд 5</vt:lpstr>
      <vt:lpstr>Мороз Иванович</vt:lpstr>
      <vt:lpstr>Слайд 7</vt:lpstr>
      <vt:lpstr>Слайд 8</vt:lpstr>
      <vt:lpstr>Слайд 9</vt:lpstr>
      <vt:lpstr> Подберите для героинь слова </vt:lpstr>
      <vt:lpstr>ПРОВЕРЬ СЕБЯ</vt:lpstr>
      <vt:lpstr>Словарные слова</vt:lpstr>
      <vt:lpstr>КРОССВОРД</vt:lpstr>
      <vt:lpstr>Проверь себя</vt:lpstr>
      <vt:lpstr>Слайд 15</vt:lpstr>
      <vt:lpstr> Презентацию подготовила воспитатель  Красовская Лариса Юрьевна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Александр</cp:lastModifiedBy>
  <cp:revision>118</cp:revision>
  <dcterms:created xsi:type="dcterms:W3CDTF">2012-01-11T00:51:10Z</dcterms:created>
  <dcterms:modified xsi:type="dcterms:W3CDTF">2012-01-30T22:49:55Z</dcterms:modified>
</cp:coreProperties>
</file>