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51"/>
  </p:notesMasterIdLst>
  <p:sldIdLst>
    <p:sldId id="376" r:id="rId2"/>
    <p:sldId id="366" r:id="rId3"/>
    <p:sldId id="359" r:id="rId4"/>
    <p:sldId id="396" r:id="rId5"/>
    <p:sldId id="397" r:id="rId6"/>
    <p:sldId id="398" r:id="rId7"/>
    <p:sldId id="399" r:id="rId8"/>
    <p:sldId id="400" r:id="rId9"/>
    <p:sldId id="401" r:id="rId10"/>
    <p:sldId id="402" r:id="rId11"/>
    <p:sldId id="403" r:id="rId12"/>
    <p:sldId id="404" r:id="rId13"/>
    <p:sldId id="407" r:id="rId14"/>
    <p:sldId id="409" r:id="rId15"/>
    <p:sldId id="410" r:id="rId16"/>
    <p:sldId id="411" r:id="rId17"/>
    <p:sldId id="412" r:id="rId18"/>
    <p:sldId id="413" r:id="rId19"/>
    <p:sldId id="414" r:id="rId20"/>
    <p:sldId id="415" r:id="rId21"/>
    <p:sldId id="416" r:id="rId22"/>
    <p:sldId id="417" r:id="rId23"/>
    <p:sldId id="418" r:id="rId24"/>
    <p:sldId id="422" r:id="rId25"/>
    <p:sldId id="419" r:id="rId26"/>
    <p:sldId id="423" r:id="rId27"/>
    <p:sldId id="420" r:id="rId28"/>
    <p:sldId id="421" r:id="rId29"/>
    <p:sldId id="427" r:id="rId30"/>
    <p:sldId id="426" r:id="rId31"/>
    <p:sldId id="429" r:id="rId32"/>
    <p:sldId id="430" r:id="rId33"/>
    <p:sldId id="391" r:id="rId34"/>
    <p:sldId id="431" r:id="rId35"/>
    <p:sldId id="432" r:id="rId36"/>
    <p:sldId id="350" r:id="rId37"/>
    <p:sldId id="351" r:id="rId38"/>
    <p:sldId id="353" r:id="rId39"/>
    <p:sldId id="392" r:id="rId40"/>
    <p:sldId id="375" r:id="rId41"/>
    <p:sldId id="383" r:id="rId42"/>
    <p:sldId id="384" r:id="rId43"/>
    <p:sldId id="385" r:id="rId44"/>
    <p:sldId id="386" r:id="rId45"/>
    <p:sldId id="387" r:id="rId46"/>
    <p:sldId id="388" r:id="rId47"/>
    <p:sldId id="389" r:id="rId48"/>
    <p:sldId id="395" r:id="rId49"/>
    <p:sldId id="393" r:id="rId5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62" autoAdjust="0"/>
    <p:restoredTop sz="93250" autoAdjust="0"/>
  </p:normalViewPr>
  <p:slideViewPr>
    <p:cSldViewPr>
      <p:cViewPr varScale="1">
        <p:scale>
          <a:sx n="103" d="100"/>
          <a:sy n="103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96C827B-BC43-48E8-BB53-7EE18791F292}" type="datetimeFigureOut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29E13A8-6BCC-46C8-A630-7EC75A3BC5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615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FF8DA-66E0-4C11-A4B7-1E93B3E60E01}" type="datetimeFigureOut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8EAF9-9428-433B-AD1A-EEF2B141F7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497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E1BCB6-4EEB-4DCA-8E4E-6494D7B17FA6}" type="datetimeFigureOut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64CC5-832A-4ECE-A035-96775B99D6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1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13704-B2E9-44DF-9D39-DA14ADD02551}" type="datetimeFigureOut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072D3-E460-47A1-9BDE-6836AAAB14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515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315E1-59B2-43F6-98D8-C60A0EB8A07F}" type="datetimeFigureOut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3ECD8-DF7F-4519-ACAD-3C62D31F4F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075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7F6DA-1D46-47FC-9EA0-D3457FB57B20}" type="datetimeFigureOut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1A367-81CB-4B3A-8DBB-C53A9B20F7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6229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4527B9-F904-4BAA-B895-FDD0FF6C4A72}" type="datetimeFigureOut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BCC55-A59E-461E-98B3-D569C70EEC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106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96704-6011-4C0A-966B-5B5FD61DF1D7}" type="datetimeFigureOut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A175A-1BF8-4D3C-98C2-B086C667F6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152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1212B-6C9C-447B-8FF3-2F7B0BDE00F5}" type="datetimeFigureOut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94D47-B316-4D3A-BBB6-8E1FD965A2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62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5F51F-D1BE-4E9F-86D7-6D1468DCC05E}" type="datetimeFigureOut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5D7B6-7B41-4593-85AF-CCF0E89124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2127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5E554D-A6DA-4076-958F-D8DBF8EFAF6D}" type="datetimeFigureOut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1A409-44DC-4A9F-B026-FFE9A32210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181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E4F5D-B0F1-4E86-B1B3-FE75221EF2CB}" type="datetimeFigureOut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2E6A1-6489-4B31-AC0C-C14F85680E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260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C0D7DA3-2DE1-4D35-B258-9B094ED33F1D}" type="datetimeFigureOut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AE22C4B-D68E-4507-924B-086DCC7A1C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www.yar.rodgor.ru/art_images/26/4.JP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714480" y="785794"/>
            <a:ext cx="5429288" cy="285752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9600" dirty="0" smtClean="0">
                <a:solidFill>
                  <a:schemeClr val="tx1"/>
                </a:solidFill>
                <a:latin typeface="Comic Sans MS" pitchFamily="66" charset="0"/>
              </a:rPr>
              <a:t>Зима </a:t>
            </a:r>
            <a:endParaRPr lang="ru-RU" sz="9600" dirty="0"/>
          </a:p>
        </p:txBody>
      </p:sp>
      <p:sp>
        <p:nvSpPr>
          <p:cNvPr id="2051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5857875"/>
            <a:ext cx="6400800" cy="642938"/>
          </a:xfrm>
        </p:spPr>
        <p:txBody>
          <a:bodyPr/>
          <a:lstStyle/>
          <a:p>
            <a:r>
              <a:rPr lang="ru-RU" altLang="ru-RU" sz="1600" smtClean="0">
                <a:solidFill>
                  <a:srgbClr val="0070C0"/>
                </a:solidFill>
              </a:rPr>
              <a:t>Презентацию подготовила</a:t>
            </a:r>
          </a:p>
          <a:p>
            <a:r>
              <a:rPr lang="ru-RU" altLang="ru-RU" sz="1600" smtClean="0">
                <a:solidFill>
                  <a:srgbClr val="0070C0"/>
                </a:solidFill>
              </a:rPr>
              <a:t> Хомичук Елена Анатольевна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Тётя из снега – ……..</a:t>
            </a:r>
            <a:endParaRPr lang="ru-RU" dirty="0"/>
          </a:p>
        </p:txBody>
      </p:sp>
      <p:pic>
        <p:nvPicPr>
          <p:cNvPr id="59394" name="Picture 2" descr="L:\2017\окружающий мир\Обобщающий урок по теме «Зима»\iззз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1285875"/>
            <a:ext cx="5729288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Птица - …….</a:t>
            </a:r>
            <a:endParaRPr lang="ru-RU" dirty="0"/>
          </a:p>
        </p:txBody>
      </p:sp>
      <p:pic>
        <p:nvPicPr>
          <p:cNvPr id="60418" name="Picture 2" descr="L:\2017\окружающий мир\Обобщающий урок по теме «Зима»\ь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1357313"/>
            <a:ext cx="8001000" cy="524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Цветок - ……</a:t>
            </a:r>
            <a:endParaRPr lang="ru-RU" dirty="0"/>
          </a:p>
        </p:txBody>
      </p:sp>
      <p:pic>
        <p:nvPicPr>
          <p:cNvPr id="61442" name="Picture 2" descr="L:\2017\окружающий мир\Обобщающий урок по теме «Зима»\кк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428750"/>
            <a:ext cx="8001000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94018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7200" dirty="0" smtClean="0">
                <a:latin typeface="+mn-lt"/>
              </a:rPr>
              <a:t/>
            </a:r>
            <a:br>
              <a:rPr lang="ru-RU" sz="7200" dirty="0" smtClean="0">
                <a:latin typeface="+mn-lt"/>
              </a:rPr>
            </a:br>
            <a:r>
              <a:rPr lang="ru-RU" sz="7200" dirty="0" smtClean="0">
                <a:latin typeface="+mn-lt"/>
              </a:rPr>
              <a:t>Практическая работа</a:t>
            </a:r>
            <a:endParaRPr lang="ru-RU" sz="72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Загадки о зимних явлениях</a:t>
            </a:r>
            <a:endParaRPr lang="ru-RU" dirty="0"/>
          </a:p>
        </p:txBody>
      </p:sp>
      <p:sp>
        <p:nvSpPr>
          <p:cNvPr id="13315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971925" cy="3686175"/>
          </a:xfrm>
        </p:spPr>
        <p:txBody>
          <a:bodyPr/>
          <a:lstStyle/>
          <a:p>
            <a:r>
              <a:rPr lang="ru-RU" altLang="ru-RU" sz="2800" b="1" smtClean="0"/>
              <a:t>Гуляю в поле, летаю на воле,</a:t>
            </a:r>
            <a:br>
              <a:rPr lang="ru-RU" altLang="ru-RU" sz="2800" b="1" smtClean="0"/>
            </a:br>
            <a:r>
              <a:rPr lang="ru-RU" altLang="ru-RU" sz="2800" b="1" smtClean="0"/>
              <a:t>Кручу, бурчу, знать никого не хочу.</a:t>
            </a:r>
            <a:br>
              <a:rPr lang="ru-RU" altLang="ru-RU" sz="2800" b="1" smtClean="0"/>
            </a:br>
            <a:r>
              <a:rPr lang="ru-RU" altLang="ru-RU" sz="2800" b="1" smtClean="0"/>
              <a:t>Вдоль села пробегаю,</a:t>
            </a:r>
            <a:br>
              <a:rPr lang="ru-RU" altLang="ru-RU" sz="2800" b="1" smtClean="0"/>
            </a:br>
            <a:r>
              <a:rPr lang="ru-RU" altLang="ru-RU" sz="2800" b="1" smtClean="0"/>
              <a:t>Сугробы наметаю.</a:t>
            </a:r>
          </a:p>
        </p:txBody>
      </p:sp>
      <p:sp>
        <p:nvSpPr>
          <p:cNvPr id="13316" name="Содержимое 3"/>
          <p:cNvSpPr>
            <a:spLocks noGrp="1"/>
          </p:cNvSpPr>
          <p:nvPr>
            <p:ph sz="half" idx="2"/>
          </p:nvPr>
        </p:nvSpPr>
        <p:spPr>
          <a:xfrm>
            <a:off x="4286250" y="1600200"/>
            <a:ext cx="4400550" cy="2614613"/>
          </a:xfrm>
        </p:spPr>
        <p:txBody>
          <a:bodyPr/>
          <a:lstStyle/>
          <a:p>
            <a:r>
              <a:rPr lang="ru-RU" altLang="ru-RU" b="1" smtClean="0"/>
              <a:t>Покружилась звездочка</a:t>
            </a:r>
            <a:br>
              <a:rPr lang="ru-RU" altLang="ru-RU" b="1" smtClean="0"/>
            </a:br>
            <a:r>
              <a:rPr lang="ru-RU" altLang="ru-RU" b="1" smtClean="0"/>
              <a:t>В воздухе немножко,</a:t>
            </a:r>
            <a:br>
              <a:rPr lang="ru-RU" altLang="ru-RU" b="1" smtClean="0"/>
            </a:br>
            <a:r>
              <a:rPr lang="ru-RU" altLang="ru-RU" b="1" smtClean="0"/>
              <a:t>Села и растаяла</a:t>
            </a:r>
            <a:br>
              <a:rPr lang="ru-RU" altLang="ru-RU" b="1" smtClean="0"/>
            </a:br>
            <a:r>
              <a:rPr lang="ru-RU" altLang="ru-RU" b="1" smtClean="0"/>
              <a:t>На моей ладошке.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071563" y="4721225"/>
            <a:ext cx="1428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>
                <a:latin typeface="Arial" charset="0"/>
              </a:rPr>
              <a:t>(метель)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29188" y="3244850"/>
            <a:ext cx="21431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latin typeface="Arial" charset="0"/>
              </a:rPr>
              <a:t>(снежинка)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Загадки о зимних явлениях</a:t>
            </a:r>
            <a:endParaRPr lang="ru-RU" dirty="0"/>
          </a:p>
        </p:txBody>
      </p:sp>
      <p:sp>
        <p:nvSpPr>
          <p:cNvPr id="14339" name="Содержимое 2"/>
          <p:cNvSpPr>
            <a:spLocks noGrp="1"/>
          </p:cNvSpPr>
          <p:nvPr>
            <p:ph sz="half" idx="1"/>
          </p:nvPr>
        </p:nvSpPr>
        <p:spPr>
          <a:xfrm>
            <a:off x="428625" y="1500188"/>
            <a:ext cx="4038600" cy="2043112"/>
          </a:xfrm>
        </p:spPr>
        <p:txBody>
          <a:bodyPr/>
          <a:lstStyle/>
          <a:p>
            <a:r>
              <a:rPr lang="ru-RU" altLang="ru-RU" b="1" smtClean="0"/>
              <a:t>На коньках я мчусь вперед, </a:t>
            </a:r>
            <a:br>
              <a:rPr lang="ru-RU" altLang="ru-RU" b="1" smtClean="0"/>
            </a:br>
            <a:r>
              <a:rPr lang="ru-RU" altLang="ru-RU" b="1" smtClean="0"/>
              <a:t>Под ногами крепкий </a:t>
            </a:r>
            <a:r>
              <a:rPr lang="ru-RU" altLang="ru-RU" b="1" i="1" smtClean="0"/>
              <a:t>:</a:t>
            </a:r>
            <a:endParaRPr lang="ru-RU" altLang="ru-RU" b="1" smtClean="0"/>
          </a:p>
        </p:txBody>
      </p:sp>
      <p:sp>
        <p:nvSpPr>
          <p:cNvPr id="14340" name="Содержимое 3"/>
          <p:cNvSpPr>
            <a:spLocks noGrp="1"/>
          </p:cNvSpPr>
          <p:nvPr>
            <p:ph sz="half" idx="2"/>
          </p:nvPr>
        </p:nvSpPr>
        <p:spPr>
          <a:xfrm>
            <a:off x="4286250" y="1600200"/>
            <a:ext cx="4400550" cy="2185988"/>
          </a:xfrm>
        </p:spPr>
        <p:txBody>
          <a:bodyPr/>
          <a:lstStyle/>
          <a:p>
            <a:r>
              <a:rPr lang="ru-RU" altLang="ru-RU" b="1" smtClean="0"/>
              <a:t>Невидимкой, осторожно</a:t>
            </a:r>
            <a:br>
              <a:rPr lang="ru-RU" altLang="ru-RU" b="1" smtClean="0"/>
            </a:br>
            <a:r>
              <a:rPr lang="ru-RU" altLang="ru-RU" b="1" smtClean="0"/>
              <a:t>Он является ко мне,</a:t>
            </a:r>
            <a:br>
              <a:rPr lang="ru-RU" altLang="ru-RU" b="1" smtClean="0"/>
            </a:br>
            <a:r>
              <a:rPr lang="ru-RU" altLang="ru-RU" b="1" smtClean="0"/>
              <a:t>И рисует, как художник,</a:t>
            </a:r>
            <a:br>
              <a:rPr lang="ru-RU" altLang="ru-RU" b="1" smtClean="0"/>
            </a:br>
            <a:r>
              <a:rPr lang="ru-RU" altLang="ru-RU" b="1" smtClean="0"/>
              <a:t>Он узоры на окне. </a:t>
            </a:r>
          </a:p>
          <a:p>
            <a:endParaRPr lang="ru-RU" altLang="ru-RU" smtClean="0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928688" y="3244850"/>
            <a:ext cx="18573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 i="1">
                <a:latin typeface="Arial" charset="0"/>
              </a:rPr>
              <a:t>(лёд)</a:t>
            </a:r>
            <a:endParaRPr lang="ru-RU" altLang="ru-RU">
              <a:latin typeface="Arial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29188" y="3244850"/>
            <a:ext cx="30718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 i="1">
                <a:latin typeface="Arial" charset="0"/>
              </a:rPr>
              <a:t>(мороз)</a:t>
            </a:r>
            <a:endParaRPr lang="ru-RU" altLang="ru-RU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L:\2017\окружающий мир\Обобщающий урок по теме «Зима»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428625"/>
            <a:ext cx="7429500" cy="610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609600"/>
            <a:ext cx="8043890" cy="1033450"/>
          </a:xfrm>
        </p:spPr>
        <p:txBody>
          <a:bodyPr/>
          <a:lstStyle/>
          <a:p>
            <a:pPr algn="ctr">
              <a:defRPr/>
            </a:pPr>
            <a:r>
              <a:rPr lang="ru-RU" dirty="0" smtClean="0"/>
              <a:t>Жизнь животных</a:t>
            </a:r>
            <a:endParaRPr lang="ru-RU" dirty="0"/>
          </a:p>
        </p:txBody>
      </p:sp>
      <p:sp>
        <p:nvSpPr>
          <p:cNvPr id="16387" name="Текст 2"/>
          <p:cNvSpPr>
            <a:spLocks noGrp="1"/>
          </p:cNvSpPr>
          <p:nvPr>
            <p:ph type="body" idx="1"/>
          </p:nvPr>
        </p:nvSpPr>
        <p:spPr>
          <a:xfrm>
            <a:off x="285750" y="1785938"/>
            <a:ext cx="8401050" cy="3857625"/>
          </a:xfrm>
        </p:spPr>
        <p:txBody>
          <a:bodyPr/>
          <a:lstStyle/>
          <a:p>
            <a:pPr marL="73025"/>
            <a:r>
              <a:rPr lang="ru-RU" altLang="ru-RU" sz="3600" smtClean="0"/>
              <a:t>* У нее острый слух. Чуть пискнет мышь под снегом, она ее тут же схватит. Зимуют в одиночестве, бродя по лесу. Зимой у нее под любым кустиком дом: свернется клубочком в снегу, прикроет своим пушистым хвостом нос и спит.</a:t>
            </a:r>
          </a:p>
          <a:p>
            <a:pPr marL="73025"/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L:\2017\окружающий мир\Обобщающий урок по теме «Зима»\lisica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8096250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609600"/>
            <a:ext cx="8401080" cy="962012"/>
          </a:xfrm>
        </p:spPr>
        <p:txBody>
          <a:bodyPr/>
          <a:lstStyle/>
          <a:p>
            <a:pPr algn="ctr">
              <a:defRPr/>
            </a:pPr>
            <a:r>
              <a:rPr lang="ru-RU" dirty="0" smtClean="0"/>
              <a:t>Жизнь животных</a:t>
            </a:r>
            <a:endParaRPr lang="ru-RU" dirty="0"/>
          </a:p>
        </p:txBody>
      </p:sp>
      <p:sp>
        <p:nvSpPr>
          <p:cNvPr id="18435" name="Текст 2"/>
          <p:cNvSpPr>
            <a:spLocks noGrp="1"/>
          </p:cNvSpPr>
          <p:nvPr>
            <p:ph type="body" idx="1"/>
          </p:nvPr>
        </p:nvSpPr>
        <p:spPr>
          <a:xfrm>
            <a:off x="285750" y="1857375"/>
            <a:ext cx="8401050" cy="4214813"/>
          </a:xfrm>
        </p:spPr>
        <p:txBody>
          <a:bodyPr/>
          <a:lstStyle/>
          <a:p>
            <a:pPr marL="73025"/>
            <a:r>
              <a:rPr lang="ru-RU" altLang="ru-RU" sz="4000" smtClean="0"/>
              <a:t>* Осенью, нагуляв жир, она подыскивает себе жилище на зиму. Всю зиму спит, сосет лапу. В конце зимы у нее появляются детишки, совсем крошечные, величиной с рукавичку.</a:t>
            </a:r>
          </a:p>
          <a:p>
            <a:pPr marL="73025"/>
            <a:endParaRPr lang="ru-RU" altLang="ru-RU" sz="4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L:\2017\окружающий мир\Обобщающий урок по теме «Зима»\999723_420557711403037_375448586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609600"/>
            <a:ext cx="8401080" cy="962012"/>
          </a:xfrm>
        </p:spPr>
        <p:txBody>
          <a:bodyPr/>
          <a:lstStyle/>
          <a:p>
            <a:pPr algn="ctr">
              <a:defRPr/>
            </a:pPr>
            <a:r>
              <a:rPr lang="ru-RU" dirty="0" smtClean="0"/>
              <a:t>Жизнь животных</a:t>
            </a:r>
            <a:endParaRPr lang="ru-RU" dirty="0"/>
          </a:p>
        </p:txBody>
      </p:sp>
      <p:sp>
        <p:nvSpPr>
          <p:cNvPr id="20483" name="Текст 2"/>
          <p:cNvSpPr>
            <a:spLocks noGrp="1"/>
          </p:cNvSpPr>
          <p:nvPr>
            <p:ph type="body" idx="1"/>
          </p:nvPr>
        </p:nvSpPr>
        <p:spPr>
          <a:xfrm>
            <a:off x="357188" y="1643063"/>
            <a:ext cx="8329612" cy="4286250"/>
          </a:xfrm>
        </p:spPr>
        <p:txBody>
          <a:bodyPr/>
          <a:lstStyle/>
          <a:p>
            <a:pPr marL="73025"/>
            <a:r>
              <a:rPr lang="ru-RU" altLang="ru-RU" sz="4000" smtClean="0"/>
              <a:t>* Любит хорошо поесть, надо накопить жир на зиму, чтобы было чем питаться во время зимней спячки. На зиму устраивается в сухих листьях и траве: свернется клубочком и спит до весны.</a:t>
            </a:r>
          </a:p>
          <a:p>
            <a:pPr marL="73025"/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L:\2017\окружающий мир\Обобщающий урок по теме «Зима»\iе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579438"/>
            <a:ext cx="7435850" cy="549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609600"/>
            <a:ext cx="8401080" cy="962012"/>
          </a:xfrm>
        </p:spPr>
        <p:txBody>
          <a:bodyPr/>
          <a:lstStyle/>
          <a:p>
            <a:pPr algn="ctr">
              <a:defRPr/>
            </a:pPr>
            <a:r>
              <a:rPr lang="ru-RU" dirty="0" smtClean="0"/>
              <a:t>Жизнь животных</a:t>
            </a:r>
            <a:endParaRPr lang="ru-RU" dirty="0"/>
          </a:p>
        </p:txBody>
      </p:sp>
      <p:sp>
        <p:nvSpPr>
          <p:cNvPr id="22531" name="Текст 2"/>
          <p:cNvSpPr>
            <a:spLocks noGrp="1"/>
          </p:cNvSpPr>
          <p:nvPr>
            <p:ph type="body" idx="1"/>
          </p:nvPr>
        </p:nvSpPr>
        <p:spPr>
          <a:xfrm>
            <a:off x="285750" y="1714500"/>
            <a:ext cx="8401050" cy="4357688"/>
          </a:xfrm>
        </p:spPr>
        <p:txBody>
          <a:bodyPr/>
          <a:lstStyle/>
          <a:p>
            <a:pPr marL="73025"/>
            <a:r>
              <a:rPr lang="ru-RU" altLang="ru-RU" sz="3600" smtClean="0"/>
              <a:t>* Гнездо ее круглое, построено из прутьев, стены изнутри выстланы мягким мхом, лишайником, шерстью, иногда устраивает свое жилище в дуплах деревьев. Бывает, что в сильные морозы несколько их спят в одном гнезде, согревая друг друга.</a:t>
            </a:r>
          </a:p>
          <a:p>
            <a:pPr marL="73025"/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L:\2017\окружающий мир\Обобщающий урок по теме «Зима»\belka_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193675"/>
            <a:ext cx="5376863" cy="666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09600"/>
            <a:ext cx="8258204" cy="962012"/>
          </a:xfrm>
        </p:spPr>
        <p:txBody>
          <a:bodyPr/>
          <a:lstStyle/>
          <a:p>
            <a:pPr algn="ctr">
              <a:defRPr/>
            </a:pPr>
            <a:r>
              <a:rPr lang="ru-RU" dirty="0" smtClean="0"/>
              <a:t>Жизнь животных</a:t>
            </a:r>
            <a:endParaRPr lang="ru-RU" dirty="0"/>
          </a:p>
        </p:txBody>
      </p:sp>
      <p:sp>
        <p:nvSpPr>
          <p:cNvPr id="24579" name="Текст 2"/>
          <p:cNvSpPr>
            <a:spLocks noGrp="1"/>
          </p:cNvSpPr>
          <p:nvPr>
            <p:ph type="body" idx="1"/>
          </p:nvPr>
        </p:nvSpPr>
        <p:spPr>
          <a:xfrm>
            <a:off x="357188" y="1643063"/>
            <a:ext cx="8329612" cy="4643437"/>
          </a:xfrm>
        </p:spPr>
        <p:txBody>
          <a:bodyPr/>
          <a:lstStyle/>
          <a:p>
            <a:pPr marL="73025"/>
            <a:r>
              <a:rPr lang="ru-RU" altLang="ru-RU" sz="2800" smtClean="0"/>
              <a:t>* Ближе к осени он начинает готовиться к зиме и приносит в свою кладовую запасы семена, желуди, коренья. Зиму он проводит в спячке. Это удивительные чистюли: подстилку из норы – сухие листья, мох, траву – они несколько раз за лето выносят проветрить и посушить. Днем спит в своей глубокой норе, а ночью выходит покормиться личинками насекомых, лягушками, ящерицами, мышами, корешками растений.</a:t>
            </a:r>
          </a:p>
          <a:p>
            <a:pPr marL="73025"/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L:\2017\окружающий мир\Обобщающий урок по теме «Зима»\ор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571500"/>
            <a:ext cx="8242300" cy="564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609600"/>
            <a:ext cx="8472518" cy="962012"/>
          </a:xfrm>
        </p:spPr>
        <p:txBody>
          <a:bodyPr/>
          <a:lstStyle/>
          <a:p>
            <a:pPr algn="ctr">
              <a:defRPr/>
            </a:pPr>
            <a:r>
              <a:rPr lang="ru-RU" dirty="0" smtClean="0"/>
              <a:t>Жизнь животных</a:t>
            </a:r>
            <a:endParaRPr lang="ru-RU" dirty="0"/>
          </a:p>
        </p:txBody>
      </p:sp>
      <p:sp>
        <p:nvSpPr>
          <p:cNvPr id="26627" name="Текст 2"/>
          <p:cNvSpPr>
            <a:spLocks noGrp="1"/>
          </p:cNvSpPr>
          <p:nvPr>
            <p:ph type="body" idx="1"/>
          </p:nvPr>
        </p:nvSpPr>
        <p:spPr>
          <a:xfrm>
            <a:off x="357188" y="1714500"/>
            <a:ext cx="8329612" cy="2303463"/>
          </a:xfrm>
        </p:spPr>
        <p:txBody>
          <a:bodyPr/>
          <a:lstStyle/>
          <a:p>
            <a:pPr marL="73025"/>
            <a:r>
              <a:rPr lang="ru-RU" altLang="ru-RU" sz="4800" b="1" i="1" smtClean="0"/>
              <a:t>*</a:t>
            </a:r>
            <a:r>
              <a:rPr lang="ru-RU" altLang="ru-RU" sz="4800" smtClean="0"/>
              <a:t>кто зимой холодной, ходит злой, голодный.</a:t>
            </a:r>
          </a:p>
        </p:txBody>
      </p:sp>
      <p:pic>
        <p:nvPicPr>
          <p:cNvPr id="4" name="Picture 2" descr="L:\2017\окружающий мир\Обобщающий урок по теме «Зима»\ор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3143250"/>
            <a:ext cx="5614988" cy="350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09600"/>
            <a:ext cx="8258204" cy="1033450"/>
          </a:xfrm>
        </p:spPr>
        <p:txBody>
          <a:bodyPr/>
          <a:lstStyle/>
          <a:p>
            <a:pPr algn="ctr">
              <a:defRPr/>
            </a:pPr>
            <a:r>
              <a:rPr lang="ru-RU" dirty="0" smtClean="0"/>
              <a:t>Жизнь животных</a:t>
            </a:r>
            <a:endParaRPr lang="ru-RU" dirty="0"/>
          </a:p>
        </p:txBody>
      </p:sp>
      <p:sp>
        <p:nvSpPr>
          <p:cNvPr id="27651" name="Текст 2"/>
          <p:cNvSpPr>
            <a:spLocks noGrp="1"/>
          </p:cNvSpPr>
          <p:nvPr>
            <p:ph type="body" idx="1"/>
          </p:nvPr>
        </p:nvSpPr>
        <p:spPr>
          <a:xfrm>
            <a:off x="357188" y="1857375"/>
            <a:ext cx="8329612" cy="4357688"/>
          </a:xfrm>
        </p:spPr>
        <p:txBody>
          <a:bodyPr/>
          <a:lstStyle/>
          <a:p>
            <a:pPr marL="73025"/>
            <a:r>
              <a:rPr lang="ru-RU" altLang="ru-RU" sz="5400" smtClean="0"/>
              <a:t>*летом серый, зимой белый </a:t>
            </a:r>
          </a:p>
        </p:txBody>
      </p:sp>
      <p:pic>
        <p:nvPicPr>
          <p:cNvPr id="4" name="Picture 2" descr="L:\2017\окружающий мир\Обобщающий урок по теме «Зима»\17-й-лунный-день.-Символ-–-Заяц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3054350"/>
            <a:ext cx="4310062" cy="323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247764"/>
          </a:xfrm>
        </p:spPr>
        <p:txBody>
          <a:bodyPr/>
          <a:lstStyle/>
          <a:p>
            <a:pPr algn="ctr">
              <a:defRPr/>
            </a:pPr>
            <a:r>
              <a:rPr lang="ru-RU" dirty="0" smtClean="0"/>
              <a:t>Загадка</a:t>
            </a:r>
            <a:endParaRPr lang="ru-RU" dirty="0"/>
          </a:p>
        </p:txBody>
      </p:sp>
      <p:sp>
        <p:nvSpPr>
          <p:cNvPr id="28675" name="Текст 2"/>
          <p:cNvSpPr>
            <a:spLocks noGrp="1"/>
          </p:cNvSpPr>
          <p:nvPr>
            <p:ph type="body" idx="1"/>
          </p:nvPr>
        </p:nvSpPr>
        <p:spPr>
          <a:xfrm>
            <a:off x="1600200" y="2508250"/>
            <a:ext cx="7086600" cy="1509713"/>
          </a:xfrm>
        </p:spPr>
        <p:txBody>
          <a:bodyPr/>
          <a:lstStyle/>
          <a:p>
            <a:pPr marL="73025"/>
            <a:r>
              <a:rPr lang="ru-RU" altLang="ru-RU" sz="5400" u="sng" smtClean="0"/>
              <a:t>Без мотора, а летают.</a:t>
            </a:r>
            <a:endParaRPr lang="ru-RU" altLang="ru-RU" sz="5400" smtClean="0"/>
          </a:p>
          <a:p>
            <a:pPr marL="73025"/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Птицы зимой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750887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750887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29701" name="Picture 2" descr="L:\2017\окружающий мир\Обобщающий урок по теме «Зима»\ь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4357688"/>
            <a:ext cx="3124200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3" descr="L:\2017\окружающий мир\Обобщающий урок по теме «Зима»\360098-a7634-67271839-m750x740-ubcfe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1285875"/>
            <a:ext cx="3244850" cy="212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5" descr="L:\2017\окружающий мир\Обобщающий урок по теме «Зима»\55083010_golubok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00688" y="4643438"/>
            <a:ext cx="3357562" cy="1717675"/>
          </a:xfrm>
          <a:noFill/>
        </p:spPr>
      </p:pic>
      <p:pic>
        <p:nvPicPr>
          <p:cNvPr id="29704" name="Picture 6" descr="L:\2017\окружающий мир\Обобщающий урок по теме «Зима»\тт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357313"/>
            <a:ext cx="3267075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5" name="Picture 4" descr="L:\2017\окружающий мир\Обобщающий урок по теме «Зима»\0_6343c_42e84eeb_XL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14688" y="3214688"/>
            <a:ext cx="2438400" cy="16240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142852"/>
            <a:ext cx="7086600" cy="928694"/>
          </a:xfrm>
        </p:spPr>
        <p:txBody>
          <a:bodyPr/>
          <a:lstStyle/>
          <a:p>
            <a:pPr algn="ctr">
              <a:defRPr/>
            </a:pPr>
            <a:r>
              <a:rPr lang="ru-RU" sz="5400" dirty="0" smtClean="0"/>
              <a:t>Клёст</a:t>
            </a:r>
            <a:endParaRPr lang="ru-RU" sz="5400" dirty="0"/>
          </a:p>
        </p:txBody>
      </p:sp>
      <p:sp>
        <p:nvSpPr>
          <p:cNvPr id="30723" name="Текст 2"/>
          <p:cNvSpPr>
            <a:spLocks noGrp="1"/>
          </p:cNvSpPr>
          <p:nvPr>
            <p:ph type="body" idx="1"/>
          </p:nvPr>
        </p:nvSpPr>
        <p:spPr>
          <a:xfrm>
            <a:off x="1600200" y="2508250"/>
            <a:ext cx="7086600" cy="1509713"/>
          </a:xfrm>
        </p:spPr>
        <p:txBody>
          <a:bodyPr/>
          <a:lstStyle/>
          <a:p>
            <a:pPr marL="73025"/>
            <a:endParaRPr lang="ru-RU" altLang="ru-RU" smtClean="0"/>
          </a:p>
        </p:txBody>
      </p:sp>
      <p:pic>
        <p:nvPicPr>
          <p:cNvPr id="30724" name="Picture 2" descr="L:\2017\окружающий мир\Обобщающий урок по теме «Зима»\kle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1071563"/>
            <a:ext cx="7429500" cy="557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Труд людей зимой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750887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750887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rgbClr val="92D050"/>
                </a:solidFill>
              </a:rPr>
              <a:t>Уборка улиц  и дорог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31749" name="Содержимое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31750" name="Picture 2" descr="L:\2017\окружающий мир\труд людей зимой\hello_html_m2f53b8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357313"/>
            <a:ext cx="42862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8" descr="&amp;Pcy;&amp;ucy;&amp;bcy;&amp;lcy;&amp;icy;&amp;kcy;&amp;acy;&amp;tscy;&amp;icy;&amp;icy; &amp;scy; &amp;tcy;&amp;iecy;&amp;gcy;&amp;ocy;&amp;mcy; &quot;&amp;kcy;&amp;acy;&amp;chcy;&amp;iecy;&amp;scy;&amp;tcy;&amp;vcy;&amp;ocy;&amp;mcy;&quot; zheb.ru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4875" y="3214688"/>
            <a:ext cx="4327525" cy="32448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>
                <a:solidFill>
                  <a:srgbClr val="00B050"/>
                </a:solidFill>
              </a:rPr>
              <a:t>Очистка крыш от снега и скалывание сосулек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32771" name="Picture 3" descr="C:\Users\user\Pictures\phoca_thumb_l_1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60575"/>
            <a:ext cx="4038600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2" descr="C:\Users\user\Pictures\udalenie-sosule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071688"/>
            <a:ext cx="4038600" cy="410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Снегоуборочные машины</a:t>
            </a:r>
            <a:endParaRPr lang="ru-RU" dirty="0"/>
          </a:p>
        </p:txBody>
      </p:sp>
      <p:pic>
        <p:nvPicPr>
          <p:cNvPr id="33795" name="Picture 2" descr="&amp;ZHcy;&amp;icy;&amp;tcy;&amp;ocy;&amp;mcy;&amp;icy;&amp;rcy;&amp;ucy; &amp;ncy;&amp;acy; &amp;vcy;&amp;ycy;&amp;dcy;&amp;iecy;&amp;lcy;&amp;iecy;&amp;ncy;&amp;ncy;&amp;ycy;&amp;iecy; &amp;dcy;&amp;lcy;&amp;yacy; &amp;Dcy;&amp;iecy;&amp;bcy;&amp;ocy;&amp;yacy; 600 &amp;tcy;&amp;ycy;&amp;scy;&amp;yacy;&amp;chcy; &amp;gcy;&amp;rcy;&amp;icy;&amp;vcy;&amp;iecy;&amp;ncy; &amp;zcy;&amp;acy;&amp;kcy;&amp;ucy;&amp;pcy;&amp;yacy;&amp;tcy; &amp;scy;&amp;ncy;&amp;iecy;&amp;gcy;&amp;ocy;&amp;ucy;&amp;bcy;&amp;ocy;&amp;rcy;&amp;ocy;&amp;chcy;&amp;ncy;&amp;ycy;&amp;iecy; &amp;mcy;&amp;acy;&amp;shcy;&amp;icy;&amp;ncy;&amp;ycy; / &amp;Ncy;&amp;ocy;&amp;vcy;&amp;ocy;&amp;scy;&amp;tcy;&amp;icy; &amp;ZHcy;&amp;icy;&amp;tcy;&amp;ocy;&amp;mcy;&amp;icy;&amp;rcy;&amp;acy; / &amp;Vcy;&amp;lcy;&amp;acy;&amp;scy;&amp;tcy;&amp;soft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357313"/>
            <a:ext cx="4505325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6" descr="&amp;Scy;&amp;ncy;&amp;iecy;&amp;gcy;&amp;ocy;&amp;ucy;&amp;bcy;&amp;ocy;&amp;rcy;&amp;ocy;&amp;chcy;&amp;ncy;&amp;acy;&amp;yacy; &amp;tcy;&amp;iecy;&amp;khcy;&amp;ncy;&amp;icy;&amp;kcy;&amp;acy; &amp;ncy;&amp;acy; &amp;ucy;&amp;lcy;&amp;icy;&amp;tscy;&amp;acy;&amp;khcy; &amp;gcy;&amp;ocy;&amp;rcy;&amp;ocy;&amp;dcy;&amp;acy;. &amp;gcy;. &amp;Ocy;&amp;rcy;&amp;iecy;&amp;ncy;&amp;bcy;&amp;ucy;&amp;rcy;&amp;gcy;.; &amp;fcy;&amp;ocy;&amp;tcy;&amp;ocy; 699630, &amp;fcy;&amp;ocy;&amp;tcy;&amp;ocy;&amp;gcy;&amp;rcy;&amp;acy;&amp;fcy; &amp;Vcy;&amp;acy;&amp;dcy;&amp;icy;&amp;mcy; &amp;Ocy;&amp;rcy;&amp;lcy;&amp;ocy;&amp;vcy;. &amp;Fcy;&amp;ocy;&amp;tcy;&amp;ocy;&amp;bcy;&amp;acy;&amp;ncy;&amp;kcy; &amp;Lcy;&amp;ocy;&amp;rcy;&amp;icy; - &amp;Pcy;&amp;rcy;&amp;ocy;&amp;dcy;&amp;acy;&amp;zhcy;&amp;acy; &amp;fcy;&amp;ocy;&amp;tcy;&amp;ocy;&amp;gcy;&amp;rcy;&amp;acy;&amp;fcy;&amp;icy;&amp;jcy;, &amp;icy;&amp;l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8" t="7912" r="3458" b="24391"/>
          <a:stretch>
            <a:fillRect/>
          </a:stretch>
        </p:blipFill>
        <p:spPr bwMode="auto">
          <a:xfrm>
            <a:off x="4714875" y="3429000"/>
            <a:ext cx="4168775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Работы в саду</a:t>
            </a:r>
            <a:endParaRPr lang="ru-RU" dirty="0"/>
          </a:p>
        </p:txBody>
      </p:sp>
      <p:pic>
        <p:nvPicPr>
          <p:cNvPr id="34819" name="Picture 2" descr="Картинка 44 из 1578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14313"/>
            <a:ext cx="2413000" cy="328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2" descr="&amp;Kcy;&amp;acy;&amp;kcy; &amp;ucy;&amp;kcy;&amp;rcy;&amp;ycy;&amp;vcy;&amp;acy;&amp;tcy;&amp;softcy; &amp;rcy;&amp;acy;&amp;scy;&amp;tcy;&amp;iecy;&amp;ncy;&amp;icy;&amp;yacy; &amp;ncy;&amp;acy; &amp;zcy;&amp;icy;&amp;mcy;&amp;ucy; - &amp;acy;&amp;kcy;&amp;tcy;&amp;ucy;&amp;acy;&amp;lcy;&amp;softcy;&amp;ncy;&amp;ycy;&amp;iecy; &amp;ocy;&amp;tcy;&amp;vcy;&amp;iecy;&amp;tcy;&amp;y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3" y="1643063"/>
            <a:ext cx="4714875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4" descr="&amp;Scy;&amp;pcy;&amp;acy;&amp;scy;&amp;acy;&amp;iecy;&amp;mcy; &amp;scy;&amp;acy;&amp;dcy; &amp;ocy;&amp;tcy; &amp;zcy;&amp;acy;&amp;jcy;&amp;tscy;&amp;iecy;&amp;vcy; &amp;icy; &amp;mcy;&amp;ycy;&amp;shcy;&amp;iecy;&amp;jcy;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3857625"/>
            <a:ext cx="3857625" cy="282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275" y="1371600"/>
            <a:ext cx="8229600" cy="1828800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3584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500" y="4572000"/>
            <a:ext cx="8072438" cy="1643063"/>
          </a:xfrm>
        </p:spPr>
        <p:txBody>
          <a:bodyPr/>
          <a:lstStyle/>
          <a:p>
            <a:r>
              <a:rPr lang="ru-RU" altLang="ru-RU" b="1" smtClean="0"/>
              <a:t>Время от времени зерно в хранилищах элеватора перемешивают, </a:t>
            </a:r>
          </a:p>
          <a:p>
            <a:r>
              <a:rPr lang="ru-RU" altLang="ru-RU" b="1" smtClean="0"/>
              <a:t>чтобы оно проветривалось.</a:t>
            </a:r>
          </a:p>
          <a:p>
            <a:endParaRPr lang="ru-RU" altLang="ru-RU" smtClean="0"/>
          </a:p>
        </p:txBody>
      </p:sp>
      <p:pic>
        <p:nvPicPr>
          <p:cNvPr id="35844" name="Picture 2" descr="C:\Users\user\Pictures\800x452_zerno_1312529918_1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0"/>
            <a:ext cx="8429625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L:\2017\окружающий мир\Обобщающий урок по теме «Зима»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3" descr="C:\Users\user\Pictures\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7338"/>
            <a:ext cx="4524375" cy="453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Picture 2" descr="C:\Users\user\Pictures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1557338"/>
            <a:ext cx="4429125" cy="453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Снегозадержание на полях</a:t>
            </a:r>
            <a:endParaRPr lang="ru-RU" dirty="0"/>
          </a:p>
        </p:txBody>
      </p:sp>
      <p:pic>
        <p:nvPicPr>
          <p:cNvPr id="3" name="Picture 2" descr="&amp;Ncy;&amp;ocy;&amp;vcy;&amp;ocy;&amp;scy;&amp;tcy;&amp;icy; - &amp;scy;&amp;acy;&amp;jcy;&amp;tcy; &amp;mcy;&amp;ucy;&amp;ncy;&amp;icy;&amp;tscy;&amp;icy;&amp;pcy;&amp;acy;&amp;lcy;&amp;softcy;&amp;ncy;&amp;ocy;&amp;gcy;&amp;ocy; &amp;ocy;&amp;bcy;&amp;rcy;&amp;acy;&amp;zcy;&amp;ocy;&amp;vcy;&amp;acy;&amp;ncy;&amp;icy;&amp;yacy; &amp;Lcy;&amp;iecy;&amp;ncy;&amp;icy;&amp;ncy;&amp;scy;&amp;kcy;&amp;icy;&amp;jcy; &amp;rcy;&amp;acy;&amp;jcy;&amp;ocy;&amp;n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438400"/>
            <a:ext cx="4181475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Прямоугольник 4"/>
          <p:cNvSpPr>
            <a:spLocks noChangeArrowheads="1"/>
          </p:cNvSpPr>
          <p:nvPr/>
        </p:nvSpPr>
        <p:spPr bwMode="auto">
          <a:xfrm>
            <a:off x="4786313" y="1857375"/>
            <a:ext cx="4143375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>
                <a:latin typeface="Arial" charset="0"/>
              </a:rPr>
              <a:t>Снег защищает посевы озимых от морозов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>
                <a:latin typeface="Arial" charset="0"/>
              </a:rPr>
              <a:t>Весной накопившийся на полях снег пополнит запас воды в почве.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>
                <a:latin typeface="Arial" charset="0"/>
              </a:rPr>
              <a:t>Много снега – много хлеба.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ЛЮДИ СТАРАЮТСЯ, ЧТОБЫ НА ФЕРМАХ БЫЛО ТЕПЛО И СУХО</a:t>
            </a:r>
            <a:endParaRPr lang="ru-RU" dirty="0"/>
          </a:p>
        </p:txBody>
      </p:sp>
      <p:pic>
        <p:nvPicPr>
          <p:cNvPr id="38915" name="Picture 2" descr="&amp;Ncy;&amp;ocy;&amp;vcy;&amp;ocy;&amp;iecy; &amp;vcy;&amp;rcy;&amp;iecy;&amp;mcy;&amp;yacy;. &amp;Gcy;&amp;acy;&amp;zcy;&amp;iecy;&amp;tcy;&amp;acy; &amp;Ncy;&amp;iecy;&amp;mcy;&amp;iecy;&amp;tscy;&amp;kcy;&amp;ocy;&amp;gcy;&amp;ocy; &amp;rcy;&amp;acy;&amp;jcy;&amp;ocy;&amp;ncy;&amp;acy; &amp;Acy;&amp;lcy;&amp;tcy;&amp;acy;&amp;jcy;&amp;scy;&amp;kcy;&amp;ocy;&amp;gcy;&amp;ocy; &amp;kcy;&amp;rcy;&amp;acy;&amp;ya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51263"/>
            <a:ext cx="4143375" cy="310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Picture 8" descr="&amp;Vcy;&amp;ncy;&amp;iecy;&amp;dcy;&amp;rcy;&amp;iecy;&amp;ncy;&amp;icy;&amp;iecy; &amp;ncy;&amp;ocy;&amp;vcy;&amp;ycy;&amp;khcy; &amp;tcy;&amp;iecy;&amp;khcy;&amp;ncy;&amp;ocy;&amp;lcy;&amp;ocy;&amp;gcy;&amp;icy;&amp;jcy; &amp;icy; &amp;scy;&amp;tcy;&amp;rcy;&amp;ocy;&amp;icy;&amp;tcy;&amp;iecy;&amp;lcy;&amp;softcy;&amp;scy;&amp;tcy;&amp;vcy;&amp;ocy; &amp;scy;&amp;vcy;&amp;icy;&amp;ncy;&amp;acy;&amp;rcy;&amp;ncy;&amp;icy;&amp;kcy;&amp;ocy;&amp;vcy; &amp;rcy;&amp;iecy;&amp;shcy;&amp;acy;&amp;tcy;…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500188"/>
            <a:ext cx="3594100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Picture 2" descr="C:\Users\user\Pictures\3012ferm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1500188"/>
            <a:ext cx="3000375" cy="272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Picture 3" descr="C:\Users\user\Pictures\men-01400-mn-014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5" y="4143375"/>
            <a:ext cx="404177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err="1" smtClean="0"/>
              <a:t>Подкормчие</a:t>
            </a:r>
            <a:r>
              <a:rPr lang="ru-RU" dirty="0" smtClean="0"/>
              <a:t> площадки</a:t>
            </a:r>
            <a:endParaRPr lang="ru-RU" dirty="0"/>
          </a:p>
        </p:txBody>
      </p:sp>
      <p:pic>
        <p:nvPicPr>
          <p:cNvPr id="39939" name="Picture 2" descr="C:\Users\user\Pictures\information_items_1214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2875" y="2071688"/>
            <a:ext cx="4038600" cy="4214812"/>
          </a:xfrm>
        </p:spPr>
      </p:pic>
      <p:pic>
        <p:nvPicPr>
          <p:cNvPr id="39940" name="Picture 3" descr="C:\Users\user\Pictures\eger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91000" y="2143125"/>
            <a:ext cx="4953000" cy="43576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Забота о птицах</a:t>
            </a:r>
            <a:endParaRPr lang="ru-RU" dirty="0"/>
          </a:p>
        </p:txBody>
      </p:sp>
      <p:sp>
        <p:nvSpPr>
          <p:cNvPr id="4096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altLang="ru-RU" sz="1800" b="1" smtClean="0"/>
              <a:t>Когда встаем </a:t>
            </a:r>
            <a:br>
              <a:rPr lang="ru-RU" altLang="ru-RU" sz="1800" b="1" smtClean="0"/>
            </a:br>
            <a:r>
              <a:rPr lang="ru-RU" altLang="ru-RU" sz="1800" b="1" smtClean="0"/>
              <a:t>Мы с братишкою вдвоем, </a:t>
            </a:r>
            <a:br>
              <a:rPr lang="ru-RU" altLang="ru-RU" sz="1800" b="1" smtClean="0"/>
            </a:br>
            <a:r>
              <a:rPr lang="ru-RU" altLang="ru-RU" sz="1800" b="1" smtClean="0"/>
              <a:t>Взяв крупы и хлебных крошек, </a:t>
            </a:r>
            <a:br>
              <a:rPr lang="ru-RU" altLang="ru-RU" sz="1800" b="1" smtClean="0"/>
            </a:br>
            <a:r>
              <a:rPr lang="ru-RU" altLang="ru-RU" sz="1800" b="1" smtClean="0"/>
              <a:t>На крыльцо бежим скорей, </a:t>
            </a:r>
            <a:br>
              <a:rPr lang="ru-RU" altLang="ru-RU" sz="1800" b="1" smtClean="0"/>
            </a:br>
            <a:r>
              <a:rPr lang="ru-RU" altLang="ru-RU" sz="1800" b="1" smtClean="0"/>
              <a:t>Много ласковых, хороших </a:t>
            </a:r>
            <a:br>
              <a:rPr lang="ru-RU" altLang="ru-RU" sz="1800" b="1" smtClean="0"/>
            </a:br>
            <a:r>
              <a:rPr lang="ru-RU" altLang="ru-RU" sz="1800" b="1" smtClean="0"/>
              <a:t>Прилетает к нам друзей. </a:t>
            </a:r>
            <a:br>
              <a:rPr lang="ru-RU" altLang="ru-RU" sz="1800" b="1" smtClean="0"/>
            </a:br>
            <a:r>
              <a:rPr lang="ru-RU" altLang="ru-RU" sz="1800" b="1" smtClean="0"/>
              <a:t>На кормушках сидя, птицы </a:t>
            </a:r>
            <a:br>
              <a:rPr lang="ru-RU" altLang="ru-RU" sz="1800" b="1" smtClean="0"/>
            </a:br>
            <a:r>
              <a:rPr lang="ru-RU" altLang="ru-RU" sz="1800" b="1" smtClean="0"/>
              <a:t>Чистят клювики свои. </a:t>
            </a:r>
            <a:br>
              <a:rPr lang="ru-RU" altLang="ru-RU" sz="1800" b="1" smtClean="0"/>
            </a:br>
            <a:r>
              <a:rPr lang="ru-RU" altLang="ru-RU" sz="1800" b="1" smtClean="0"/>
              <a:t>Тут щеглы, чижи, синицы </a:t>
            </a:r>
            <a:br>
              <a:rPr lang="ru-RU" altLang="ru-RU" sz="1800" b="1" smtClean="0"/>
            </a:br>
            <a:r>
              <a:rPr lang="ru-RU" altLang="ru-RU" sz="1800" b="1" smtClean="0"/>
              <a:t>И проныры воробьи.</a:t>
            </a:r>
            <a:br>
              <a:rPr lang="ru-RU" altLang="ru-RU" sz="1800" b="1" smtClean="0"/>
            </a:br>
            <a:r>
              <a:rPr lang="ru-RU" altLang="ru-RU" sz="1800" b="1" smtClean="0"/>
              <a:t>Ждут нас также терпеливо</a:t>
            </a:r>
            <a:br>
              <a:rPr lang="ru-RU" altLang="ru-RU" sz="1800" b="1" smtClean="0"/>
            </a:br>
            <a:r>
              <a:rPr lang="ru-RU" altLang="ru-RU" sz="1800" b="1" smtClean="0"/>
              <a:t>И красавцы снегири... </a:t>
            </a:r>
            <a:br>
              <a:rPr lang="ru-RU" altLang="ru-RU" sz="1800" b="1" smtClean="0"/>
            </a:br>
            <a:r>
              <a:rPr lang="ru-RU" altLang="ru-RU" sz="1800" b="1" smtClean="0"/>
              <a:t>Все привыкли - не пугливы, </a:t>
            </a:r>
            <a:br>
              <a:rPr lang="ru-RU" altLang="ru-RU" sz="1800" b="1" smtClean="0"/>
            </a:br>
            <a:r>
              <a:rPr lang="ru-RU" altLang="ru-RU" sz="1800" b="1" smtClean="0"/>
              <a:t>Хоть руками их бери! </a:t>
            </a:r>
          </a:p>
          <a:p>
            <a:r>
              <a:rPr lang="ru-RU" altLang="ru-RU" sz="1800" b="1" i="1" smtClean="0"/>
              <a:t>Г. Ладанщиков</a:t>
            </a:r>
            <a:endParaRPr lang="ru-RU" altLang="ru-RU" sz="1800" b="1" smtClean="0"/>
          </a:p>
          <a:p>
            <a:endParaRPr lang="ru-RU" altLang="ru-RU" sz="1800" smtClean="0"/>
          </a:p>
        </p:txBody>
      </p:sp>
      <p:pic>
        <p:nvPicPr>
          <p:cNvPr id="40964" name="Picture 2" descr="C:\Users\user\Pictures\091116-birds-0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71938" y="2071688"/>
            <a:ext cx="4665662" cy="3505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Кормушки своими руками</a:t>
            </a:r>
            <a:endParaRPr lang="ru-RU" dirty="0"/>
          </a:p>
        </p:txBody>
      </p:sp>
      <p:pic>
        <p:nvPicPr>
          <p:cNvPr id="41987" name="Picture 2" descr="C:\Users\user\Pictures\1322349738_kormushki-dlya-ptic5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928813"/>
            <a:ext cx="4038600" cy="4071937"/>
          </a:xfrm>
        </p:spPr>
      </p:pic>
      <p:pic>
        <p:nvPicPr>
          <p:cNvPr id="41988" name="Picture 3" descr="C:\Users\user\Pictures\u_197227539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1628775"/>
            <a:ext cx="4038600" cy="44688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Многим собакам нужна особая одежда для прогулок</a:t>
            </a:r>
            <a:endParaRPr lang="ru-RU" dirty="0"/>
          </a:p>
        </p:txBody>
      </p:sp>
      <p:pic>
        <p:nvPicPr>
          <p:cNvPr id="43011" name="Picture 2" descr="C:\Users\user\Pictures\092f3317914c6e1e427eadf2b15aef0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843088"/>
            <a:ext cx="4038600" cy="4038600"/>
          </a:xfrm>
        </p:spPr>
      </p:pic>
      <p:pic>
        <p:nvPicPr>
          <p:cNvPr id="43012" name="Picture 3" descr="C:\Users\user\Pictures\90945495b6aa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2346325"/>
            <a:ext cx="4038600" cy="30337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Зимние забавы</a:t>
            </a:r>
            <a:endParaRPr lang="ru-RU" dirty="0"/>
          </a:p>
        </p:txBody>
      </p:sp>
      <p:pic>
        <p:nvPicPr>
          <p:cNvPr id="44035" name="Picture 2" descr="L:\2017\окружающий мир\24edfc26ead1fc26e1dea3f5f3ce3f33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8" y="1160463"/>
            <a:ext cx="8693150" cy="555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L:\ПОРТФОЛИО 2017\рефлексия\slide_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142875"/>
            <a:ext cx="8072437" cy="650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758138" cy="1162050"/>
          </a:xfrm>
        </p:spPr>
        <p:txBody>
          <a:bodyPr/>
          <a:lstStyle/>
          <a:p>
            <a:pPr algn="ctr">
              <a:defRPr/>
            </a:pPr>
            <a:r>
              <a:rPr lang="ru-RU" sz="5400" dirty="0" smtClean="0"/>
              <a:t>Загадка</a:t>
            </a:r>
            <a:endParaRPr lang="ru-RU" sz="5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6257925" cy="4602163"/>
          </a:xfrm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</a:rPr>
              <a:t>Он пушистый, серебристый,</a:t>
            </a:r>
          </a:p>
          <a:p>
            <a:pPr>
              <a:defRPr/>
            </a:pP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</a:rPr>
              <a:t>Но рукой его не тронь.</a:t>
            </a:r>
          </a:p>
          <a:p>
            <a:pPr>
              <a:defRPr/>
            </a:pP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</a:rPr>
              <a:t>Станет капелькою чистой,</a:t>
            </a:r>
          </a:p>
          <a:p>
            <a:pPr>
              <a:defRPr/>
            </a:pP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</a:rPr>
              <a:t>Как поймаешь на ладонь.</a:t>
            </a:r>
            <a:endParaRPr lang="ru-RU" sz="2800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54274" name="Picture 2" descr="L:\2017\окружающий мир\Обобщающий урок по теме «Зима»\nn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00563" y="3500438"/>
            <a:ext cx="4100512" cy="2928937"/>
          </a:xfr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Игра «Снежные слова»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750887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Одна - снежинка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750887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Несколько - ……</a:t>
            </a:r>
            <a:endParaRPr lang="ru-RU" dirty="0"/>
          </a:p>
        </p:txBody>
      </p:sp>
      <p:pic>
        <p:nvPicPr>
          <p:cNvPr id="5125" name="Picture 2" descr="L:\2017\окружающий мир\Обобщающий урок по теме «Зима»\блi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8688" y="2643188"/>
            <a:ext cx="2643187" cy="3038475"/>
          </a:xfrm>
          <a:noFill/>
        </p:spPr>
      </p:pic>
      <p:pic>
        <p:nvPicPr>
          <p:cNvPr id="55299" name="Picture 3" descr="L:\2017\окружающий мир\Обобщающий урок по теме «Зима»\шгi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3438" y="2786063"/>
            <a:ext cx="4151312" cy="27813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Ком из снега - …….</a:t>
            </a:r>
            <a:endParaRPr lang="ru-RU" dirty="0"/>
          </a:p>
        </p:txBody>
      </p:sp>
      <p:pic>
        <p:nvPicPr>
          <p:cNvPr id="56322" name="Picture 2" descr="L:\2017\окружающий мир\Обобщающий урок по теме «Зима»\iп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4375" y="2071688"/>
            <a:ext cx="7696200" cy="42148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Мальчик из снега  -  ……</a:t>
            </a:r>
            <a:endParaRPr lang="ru-RU" dirty="0"/>
          </a:p>
        </p:txBody>
      </p:sp>
      <p:pic>
        <p:nvPicPr>
          <p:cNvPr id="57346" name="Picture 2" descr="L:\2017\окружающий мир\Обобщающий урок по теме «Зима»\iзш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1357313"/>
            <a:ext cx="3929062" cy="524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Девочка из снега - ……..</a:t>
            </a:r>
            <a:endParaRPr lang="ru-RU" dirty="0"/>
          </a:p>
        </p:txBody>
      </p:sp>
      <p:pic>
        <p:nvPicPr>
          <p:cNvPr id="58370" name="Picture 2" descr="L:\2017\окружающий мир\Обобщающий урок по теме «Зима»\473555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1285875"/>
            <a:ext cx="4276725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16">
      <a:dk1>
        <a:sysClr val="windowText" lastClr="000000"/>
      </a:dk1>
      <a:lt1>
        <a:sysClr val="window" lastClr="FFFFFF"/>
      </a:lt1>
      <a:dk2>
        <a:srgbClr val="007DEA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005DAF"/>
      </a:accent5>
      <a:accent6>
        <a:srgbClr val="1AB39F"/>
      </a:accent6>
      <a:hlink>
        <a:srgbClr val="EB8803"/>
      </a:hlink>
      <a:folHlink>
        <a:srgbClr val="5F779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1746</TotalTime>
  <Words>468</Words>
  <Application>Microsoft Office PowerPoint</Application>
  <PresentationFormat>Экран (4:3)</PresentationFormat>
  <Paragraphs>66</Paragraphs>
  <Slides>49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6" baseType="lpstr">
      <vt:lpstr>Arial</vt:lpstr>
      <vt:lpstr>Times New Roman</vt:lpstr>
      <vt:lpstr>Wingdings 2</vt:lpstr>
      <vt:lpstr>Wingdings</vt:lpstr>
      <vt:lpstr>Wingdings 3</vt:lpstr>
      <vt:lpstr>Calibri</vt:lpstr>
      <vt:lpstr>Апекс</vt:lpstr>
      <vt:lpstr>Зима </vt:lpstr>
      <vt:lpstr>Презентация PowerPoint</vt:lpstr>
      <vt:lpstr>Презентация PowerPoint</vt:lpstr>
      <vt:lpstr>Презентация PowerPoint</vt:lpstr>
      <vt:lpstr>Загадка</vt:lpstr>
      <vt:lpstr>Игра «Снежные слова»</vt:lpstr>
      <vt:lpstr>Ком из снега - …….</vt:lpstr>
      <vt:lpstr>Мальчик из снега  -  ……</vt:lpstr>
      <vt:lpstr>Девочка из снега - ……..</vt:lpstr>
      <vt:lpstr>Тётя из снега – ……..</vt:lpstr>
      <vt:lpstr>Птица - …….</vt:lpstr>
      <vt:lpstr>Цветок - ……</vt:lpstr>
      <vt:lpstr> Практическая работа</vt:lpstr>
      <vt:lpstr>Загадки о зимних явлениях</vt:lpstr>
      <vt:lpstr>Загадки о зимних явлениях</vt:lpstr>
      <vt:lpstr>Презентация PowerPoint</vt:lpstr>
      <vt:lpstr>Жизнь животных</vt:lpstr>
      <vt:lpstr>Презентация PowerPoint</vt:lpstr>
      <vt:lpstr>Жизнь животных</vt:lpstr>
      <vt:lpstr>Презентация PowerPoint</vt:lpstr>
      <vt:lpstr>Жизнь животных</vt:lpstr>
      <vt:lpstr>Презентация PowerPoint</vt:lpstr>
      <vt:lpstr>Жизнь животных</vt:lpstr>
      <vt:lpstr>Презентация PowerPoint</vt:lpstr>
      <vt:lpstr>Жизнь животных</vt:lpstr>
      <vt:lpstr>Презентация PowerPoint</vt:lpstr>
      <vt:lpstr>Жизнь животных</vt:lpstr>
      <vt:lpstr>Жизнь животных</vt:lpstr>
      <vt:lpstr>Загадка</vt:lpstr>
      <vt:lpstr>Птицы зимой</vt:lpstr>
      <vt:lpstr>Клёст</vt:lpstr>
      <vt:lpstr>Труд людей зимой</vt:lpstr>
      <vt:lpstr>Очистка крыш от снега и скалывание сосулек</vt:lpstr>
      <vt:lpstr>Снегоуборочные машины</vt:lpstr>
      <vt:lpstr>Работы в саду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Снегозадержание на полях</vt:lpstr>
      <vt:lpstr>ЛЮДИ СТАРАЮТСЯ, ЧТОБЫ НА ФЕРМАХ БЫЛО ТЕПЛО И СУХО</vt:lpstr>
      <vt:lpstr>Подкормчие площадки</vt:lpstr>
      <vt:lpstr>Забота о птицах</vt:lpstr>
      <vt:lpstr>Кормушки своими руками</vt:lpstr>
      <vt:lpstr>Многим собакам нужна особая одежда для прогулок</vt:lpstr>
      <vt:lpstr>Зимние забавы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113</dc:creator>
  <cp:lastModifiedBy>Макс</cp:lastModifiedBy>
  <cp:revision>192</cp:revision>
  <dcterms:created xsi:type="dcterms:W3CDTF">2008-01-25T16:16:32Z</dcterms:created>
  <dcterms:modified xsi:type="dcterms:W3CDTF">2017-04-20T02:36:12Z</dcterms:modified>
</cp:coreProperties>
</file>