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85" r:id="rId11"/>
    <p:sldId id="265" r:id="rId12"/>
    <p:sldId id="266" r:id="rId13"/>
    <p:sldId id="267" r:id="rId14"/>
    <p:sldId id="286" r:id="rId15"/>
    <p:sldId id="268" r:id="rId16"/>
    <p:sldId id="269" r:id="rId17"/>
    <p:sldId id="287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8" r:id="rId26"/>
    <p:sldId id="277" r:id="rId27"/>
    <p:sldId id="279" r:id="rId28"/>
    <p:sldId id="280" r:id="rId29"/>
    <p:sldId id="281" r:id="rId30"/>
    <p:sldId id="282" r:id="rId31"/>
    <p:sldId id="283" r:id="rId32"/>
    <p:sldId id="28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9474" autoAdjust="0"/>
  </p:normalViewPr>
  <p:slideViewPr>
    <p:cSldViewPr>
      <p:cViewPr varScale="1">
        <p:scale>
          <a:sx n="63" d="100"/>
          <a:sy n="63" d="100"/>
        </p:scale>
        <p:origin x="-7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2950EE-E3EB-41B2-B98D-A0802A5B726B}" type="doc">
      <dgm:prSet loTypeId="urn:microsoft.com/office/officeart/2008/layout/BubblePictureList" loCatId="picture" qsTypeId="urn:microsoft.com/office/officeart/2005/8/quickstyle/simple1" qsCatId="simple" csTypeId="urn:microsoft.com/office/officeart/2005/8/colors/accent1_2" csCatId="accent1" phldr="1"/>
      <dgm:spPr/>
    </dgm:pt>
    <dgm:pt modelId="{D00F7910-7108-468C-8168-A4AD17036F43}" type="pres">
      <dgm:prSet presAssocID="{C92950EE-E3EB-41B2-B98D-A0802A5B726B}" presName="Name0" presStyleCnt="0">
        <dgm:presLayoutVars>
          <dgm:chMax val="8"/>
          <dgm:chPref val="8"/>
          <dgm:dir/>
        </dgm:presLayoutVars>
      </dgm:prSet>
      <dgm:spPr/>
    </dgm:pt>
  </dgm:ptLst>
  <dgm:cxnLst>
    <dgm:cxn modelId="{896F5F35-B807-404F-899C-A65909D2B3D0}" type="presOf" srcId="{C92950EE-E3EB-41B2-B98D-A0802A5B726B}" destId="{D00F7910-7108-468C-8168-A4AD17036F43}" srcOrd="0" destOrd="0" presId="urn:microsoft.com/office/officeart/2008/layout/BubblePictureLis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ubblePictureList">
  <dgm:title val=""/>
  <dgm:desc val=""/>
  <dgm:catLst>
    <dgm:cat type="picture" pri="22000"/>
    <dgm:cat type="pictureconvert" pri="2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8"/>
      <dgm:chPref val="8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7423"/>
        </dgm:alg>
        <dgm:choose name="Name3">
          <dgm:if name="Name4" func="var" arg="dir" op="equ" val="norm">
            <dgm:constrLst>
              <dgm:constr type="primFontSz" for="des" ptType="node" op="equ" val="65"/>
              <dgm:constr type="l" for="ch" forName="parent_text_1" refType="w" fact="0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4305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.8709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4457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if>
          <dgm:else name="Name5">
            <dgm:constrLst>
              <dgm:constr type="primFontSz" for="des" ptType="node" op="equ" val="65"/>
              <dgm:constr type="l" for="ch" forName="parent_text_1" refType="w" fact="0.3543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1344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1525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else>
        </dgm:choose>
      </dgm:if>
      <dgm:if name="Name6" axis="ch" ptType="node" func="cnt" op="equ" val="2">
        <dgm:alg type="composite">
          <dgm:param type="ar" val="3.193"/>
        </dgm:alg>
        <dgm:choose name="Name7">
          <dgm:if name="Name8" func="var" arg="dir" op="equ" val="norm">
            <dgm:constrLst>
              <dgm:constr type="primFontSz" for="des" ptType="node" op="equ" val="65"/>
              <dgm:constr type="l" for="ch" forName="image_accent_1" refType="w" fact="0.2342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2434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parent_text_1" refType="w" fact="0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image_accent_2" refType="w" fact="0.5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5074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2" refType="w" fact="0.6447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accent_1" refType="w" fact="0.6316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if>
          <dgm:else name="Name9">
            <dgm:constrLst>
              <dgm:constr type="primFontSz" for="des" ptType="node" op="equ" val="65"/>
              <dgm:constr type="l" for="ch" forName="image_accent_2" refType="w" fact="0.3747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3821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1" refType="w" fact="0.6447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parent_text_2" refType="w" fact="0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image_accent_1" refType="w" fact="0.5263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5355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accent_1" refType="w" fact="0.3289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else>
        </dgm:choose>
      </dgm:if>
      <dgm:if name="Name10" axis="ch" ptType="node" func="cnt" op="equ" val="3">
        <dgm:alg type="composite">
          <dgm:param type="ar" val="2.4052"/>
        </dgm:alg>
        <dgm:choose name="Name11">
          <dgm:if name="Name12" func="var" arg="dir" op="equ" val="norm">
            <dgm:constrLst>
              <dgm:constr type="primFontSz" for="des" ptType="node" op="equ" val="65"/>
              <dgm:constr type="l" for="ch" forName="accent_3" refType="w" fact="0.6316"/>
              <dgm:constr type="t" for="ch" forName="accent_3" refType="h" fact="0.8355"/>
              <dgm:constr type="w" for="ch" forName="accent_3" refType="w" fact="0.0395"/>
              <dgm:constr type="h" for="ch" forName="accent_3" refType="h" fact="0.0949"/>
              <dgm:constr type="l" for="ch" forName="image_accent_2" refType="w" fact="0.4936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501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4446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531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2368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246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1" refType="w" fact="0.3895"/>
              <dgm:constr type="t" for="ch" forName="accent_1" refType="h" fact="0"/>
              <dgm:constr type="w" for="ch" forName="accent_1" refType="w" fact="0.0711"/>
              <dgm:constr type="h" for="ch" forName="accent_1" refType="h" fact="0.1709"/>
              <dgm:constr type="l" for="ch" forName="parent_text_2" refType="w" fact="0.6447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parent_text_3" refType="w" fact="0.6316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accent_2" refType="w" fact="0.5789"/>
              <dgm:constr type="t" for="ch" forName="accent_2" refType="h" fact="0.0127"/>
              <dgm:constr type="w" for="ch" forName="accent_2" refType="w" fact="0.0526"/>
              <dgm:constr type="h" for="ch" forName="accent_2" refType="h" fact="0.1266"/>
            </dgm:constrLst>
          </dgm:if>
          <dgm:else name="Name13">
            <dgm:constrLst>
              <dgm:constr type="primFontSz" for="des" ptType="node" op="equ" val="65"/>
              <dgm:constr type="l" for="ch" forName="accent_1" refType="w" fact="0.3289"/>
              <dgm:constr type="t" for="ch" forName="accent_1" refType="h" fact="0.8355"/>
              <dgm:constr type="w" for="ch" forName="accent_1" refType="w" fact="0.0395"/>
              <dgm:constr type="h" for="ch" forName="accent_1" refType="h" fact="0.0949"/>
              <dgm:constr type="l" for="ch" forName="image_accent_2" refType="w" fact="0.3811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3885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3947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032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5237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5329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.6447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2" refType="w" fact="0.5395"/>
              <dgm:constr type="t" for="ch" forName="accent_2" refType="h" fact="0"/>
              <dgm:constr type="w" for="ch" forName="accent_2" refType="w" fact="0.0711"/>
              <dgm:constr type="h" for="ch" forName="accent_2" refType="h" fact="0.1709"/>
              <dgm:constr type="l" for="ch" forName="parent_text_3" refType="w" fact="0.0132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parent_text_2" refType="w" fact="0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accent_3" refType="w" fact="0.3684"/>
              <dgm:constr type="t" for="ch" forName="accent_3" refType="h" fact="0.0127"/>
              <dgm:constr type="w" for="ch" forName="accent_3" refType="w" fact="0.0526"/>
              <dgm:constr type="h" for="ch" forName="accent_3" refType="h" fact="0.1266"/>
            </dgm:constrLst>
          </dgm:else>
        </dgm:choose>
      </dgm:if>
      <dgm:if name="Name14" axis="ch" ptType="node" func="cnt" op="equ" val="4">
        <dgm:alg type="composite">
          <dgm:param type="ar" val="1.6704"/>
        </dgm:alg>
        <dgm:choose name="Name15">
          <dgm:if name="Name16" func="var" arg="dir" op="equ" val="norm">
            <dgm:constrLst>
              <dgm:constr type="primFontSz" for="des" ptType="node" op="equ" val="65"/>
              <dgm:constr type="l" for="ch" forName="image_accent_4" refType="w" fact="0.4626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692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4936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501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4446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531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2368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246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38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6316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.6447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5347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6005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6005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6268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if>
          <dgm:else name="Name17">
            <dgm:constrLst>
              <dgm:constr type="primFontSz" for="des" ptType="node" op="equ" val="65"/>
              <dgm:constr type="l" for="ch" forName="image_accent_4" refType="w" fact="0.4248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314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3811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3885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3947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032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5237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5329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.6447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53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0132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4126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3732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0442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3337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else>
        </dgm:choose>
      </dgm:if>
      <dgm:if name="Name18" axis="ch" ptType="node" func="cnt" op="equ" val="5">
        <dgm:alg type="composite">
          <dgm:param type="ar" val="1.5076"/>
        </dgm:alg>
        <dgm:choose name="Name19">
          <dgm:if name="Name20" func="var" arg="dir" op="equ" val="norm">
            <dgm:constrLst>
              <dgm:constr type="primFontSz" for="des" ptType="node" op="equ" val="65"/>
              <dgm:constr type="l" for="ch" forName="image_accent_5" refType="w" fact="0.5301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5361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528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593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483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90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352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435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231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240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3813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6182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63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5878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6265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.6522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6136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if>
          <dgm:else name="Name21">
            <dgm:constrLst>
              <dgm:constr type="primFontSz" for="des" ptType="node" op="equ" val="65"/>
              <dgm:constr type="l" for="ch" forName="image_accent_5" refType="w" fact="0.3677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3738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37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434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394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01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075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158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533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542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.6522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5492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034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02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0644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322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3478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else>
        </dgm:choose>
      </dgm:if>
      <dgm:if name="Name22" axis="ch" ptType="node" func="cnt" op="equ" val="6">
        <dgm:alg type="composite">
          <dgm:param type="ar" val="1.1351"/>
        </dgm:alg>
        <dgm:choose name="Name23">
          <dgm:if name="Name24" func="var" arg="dir" op="equ" val="norm">
            <dgm:constrLst>
              <dgm:constr type="primFontSz" for="des" ptType="node" op="equ" val="65"/>
              <dgm:constr type="l" for="ch" forName="image_accent_6" refType="w" fact="0.3864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3957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5301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5361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528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593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483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90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352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435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231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2401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3813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63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5878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6265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.6522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6182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5538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0195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6182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if>
          <dgm:else name="Name25">
            <dgm:constrLst>
              <dgm:constr type="primFontSz" for="des" ptType="node" op="equ" val="65"/>
              <dgm:constr type="l" for="ch" forName="image_accent_6" refType="w" fact="0.4379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4471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3677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3738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37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434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394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01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075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158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533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5435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.6522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5492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02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0644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322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034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3766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6328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3431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else>
        </dgm:choose>
      </dgm:if>
      <dgm:if name="Name26" axis="ch" ptType="node" func="cnt" op="equ" val="7">
        <dgm:alg type="composite">
          <dgm:param type="ar" val="1.0352"/>
        </dgm:alg>
        <dgm:choose name="Name27">
          <dgm:if name="Name28" func="var" arg="dir" op="equ" val="norm">
            <dgm:constrLst>
              <dgm:constr type="primFontSz" for="des" ptType="node" op="equ" val="65"/>
              <dgm:constr type="l" for="ch" forName="accent_1" refType="w" fact="0.7553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2" refType="w" fact="0.483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90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352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435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4" refType="w" fact="0.4528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593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5" refType="w" fact="0.5301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5361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6" refType="w" fact="0.3864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3957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7" refType="w" fact="0.5291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5356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1" refType="w" fact="0.231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240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3813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63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5878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.6522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6182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02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6265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652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105"/>
              <dgm:constr type="t" for="ch" forName="parent_text_7" refType="h" fact="0.87"/>
              <dgm:constr type="w" for="ch" forName="parent_text_7" refType="w" fact="0.407"/>
              <dgm:constr type="h" for="ch" forName="parent_text_7" refType="h" fact="0.13"/>
              <dgm:constr type="l" for="ch" forName="accent_6" refType="w" fact="0.6136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if>
          <dgm:else name="Name29">
            <dgm:constrLst>
              <dgm:constr type="primFontSz" for="des" ptType="node" op="equ" val="65"/>
              <dgm:constr type="l" for="ch" forName="accent_1" refType="w" fact="0.2061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7" refType="w" fact="0.3606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3671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6" refType="w" fact="0.4379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4471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5" refType="w" fact="0.3677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3738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4" refType="w" fact="0.437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434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2" refType="w" fact="0.394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01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075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158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1" refType="w" fact="0.533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542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.6522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5492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02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0644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034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63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322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278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485"/>
              <dgm:constr type="t" for="ch" forName="parent_text_7" refType="h" fact="0.87"/>
              <dgm:constr type="w" for="ch" forName="parent_text_7" refType="w" fact="0.347"/>
              <dgm:constr type="h" for="ch" forName="parent_text_7" refType="h" fact="0.13"/>
              <dgm:constr type="l" for="ch" forName="accent_6" refType="w" fact="0.3478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else>
        </dgm:choose>
        <dgm:layoutNode name="accent_6" styleLbl="alignNode1">
          <dgm:alg type="sp"/>
          <dgm:shape xmlns:r="http://schemas.openxmlformats.org/officeDocument/2006/relationships" type="donut" r:blip="">
            <dgm:adjLst>
              <dgm:adj idx="1" val="0.0746"/>
            </dgm:adjLst>
          </dgm:shape>
          <dgm:presOf/>
        </dgm:layoutNode>
      </dgm:if>
      <dgm:else name="Name30">
        <dgm:alg type="composite">
          <dgm:param type="ar" val="0.9705"/>
        </dgm:alg>
        <dgm:choose name="Name31">
          <dgm:if name="Name32" func="var" arg="dir" op="equ" val="norm">
            <dgm:constrLst>
              <dgm:constr type="primFontSz" for="des" ptType="node" op="equ" val="65"/>
              <dgm:constr type="l" for="ch" forName="accent_1" refType="w" fact="0.7599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6182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6449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6538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5291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5356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3864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3957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5301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5361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528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593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483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90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352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435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231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240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3813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63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5878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7038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.6522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6182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02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6265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165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2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if>
          <dgm:else name="Name33">
            <dgm:constrLst>
              <dgm:constr type="primFontSz" for="des" ptType="node" op="equ" val="65"/>
              <dgm:constr type="l" for="ch" forName="accent_1" refType="w" fact="0.2014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3431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253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2619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3606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3671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4379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4471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3677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3738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37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434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394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01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075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158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533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542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.6522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5492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02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0635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2705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034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635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322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49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3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else>
        </dgm:choose>
      </dgm:else>
    </dgm:choose>
    <dgm:forEach name="wrapper" axis="self" ptType="parTrans">
      <dgm:forEach name="wrapper2" axis="self" ptType="sibTrans" st="2">
        <dgm:forEach name="imageAccentRepeat" axis="self">
          <dgm:layoutNode name="imageAccentRepeatNode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</dgm:forEach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forEach name="Name34" axis="ch" ptType="node" cnt="1">
      <dgm:layoutNode name="parent_text_1" styleLbl="revTx">
        <dgm:varLst>
          <dgm:chMax val="0"/>
          <dgm:chPref val="0"/>
          <dgm:bulletEnabled val="1"/>
        </dgm:varLst>
        <dgm:choose name="Name35">
          <dgm:if name="Name36" func="var" arg="dir" op="equ" val="norm">
            <dgm:alg type="tx">
              <dgm:param type="parTxLTRAlign" val="r"/>
              <dgm:param type="shpTxLTRAlignCh" val="r"/>
              <dgm:param type="txAnchorVert" val="b"/>
              <dgm:param type="lnSpCh" val="15"/>
            </dgm:alg>
          </dgm:if>
          <dgm:else name="Name37">
            <dgm:alg type="tx">
              <dgm:param type="parTxLTRAlign" val="l"/>
              <dgm:param type="shpTxLTRAlignCh" val="l"/>
              <dgm:param type="txAnchorVert" val="b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01"/>
        </dgm:constrLst>
        <dgm:ruleLst>
          <dgm:rule type="primFontSz" val="5" fact="NaN" max="NaN"/>
        </dgm:ruleLst>
      </dgm:layoutNode>
      <dgm:layoutNode name="image_accent_1">
        <dgm:alg type="sp"/>
        <dgm:shape xmlns:r="http://schemas.openxmlformats.org/officeDocument/2006/relationships" r:blip="">
          <dgm:adjLst/>
        </dgm:shape>
        <dgm:presOf/>
        <dgm:constrLst/>
        <dgm:forEach name="Name38" ref="imageAccentRepeat"/>
      </dgm:layoutNode>
      <dgm:layoutNode name="accent_1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39" axis="ch" ptType="sibTrans" hideLastTrans="0" cnt="1">
      <dgm:layoutNode name="image_1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</dgm:forEach>
    <dgm:forEach name="Name41" axis="ch" ptType="node" st="2" cnt="1">
      <dgm:layoutNode name="parent_text_2" styleLbl="revTx">
        <dgm:varLst>
          <dgm:chMax val="0"/>
          <dgm:chPref val="0"/>
          <dgm:bulletEnabled val="1"/>
        </dgm:varLst>
        <dgm:choose name="Name42">
          <dgm:if name="Name43" func="var" arg="dir" op="equ" val="norm">
            <dgm:alg type="tx">
              <dgm:param type="parTxLTRAlign" val="l"/>
              <dgm:param type="lnSpCh" val="15"/>
            </dgm:alg>
          </dgm:if>
          <dgm:else name="Name44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2">
        <dgm:alg type="sp"/>
        <dgm:shape xmlns:r="http://schemas.openxmlformats.org/officeDocument/2006/relationships" r:blip="">
          <dgm:adjLst/>
        </dgm:shape>
        <dgm:presOf/>
        <dgm:constrLst/>
        <dgm:forEach name="Name45" ref="imageAccentRepeat"/>
      </dgm:layoutNode>
    </dgm:forEach>
    <dgm:forEach name="Name46" axis="ch" ptType="sibTrans" hideLastTrans="0" st="2" cnt="1">
      <dgm:layoutNode name="image_2">
        <dgm:alg type="sp"/>
        <dgm:shape xmlns:r="http://schemas.openxmlformats.org/officeDocument/2006/relationships" r:blip="">
          <dgm:adjLst/>
        </dgm:shape>
        <dgm:presOf/>
        <dgm:constrLst/>
        <dgm:forEach name="Name47" ref="imageRepeat"/>
      </dgm:layoutNode>
    </dgm:forEach>
    <dgm:forEach name="Name48" axis="ch" ptType="node" st="3" cnt="1">
      <dgm:layoutNode name="image_accent_3">
        <dgm:alg type="sp"/>
        <dgm:shape xmlns:r="http://schemas.openxmlformats.org/officeDocument/2006/relationships" r:blip="">
          <dgm:adjLst/>
        </dgm:shape>
        <dgm:presOf/>
        <dgm:constrLst/>
        <dgm:forEach name="Name49" ref="imageAccentRepeat"/>
      </dgm:layoutNode>
      <dgm:layoutNode name="parent_text_3" styleLbl="revTx">
        <dgm:varLst>
          <dgm:chMax val="0"/>
          <dgm:chPref val="0"/>
          <dgm:bulletEnabled val="1"/>
        </dgm:varLst>
        <dgm:choose name="Name50">
          <dgm:if name="Name51" func="var" arg="dir" op="equ" val="norm">
            <dgm:alg type="tx">
              <dgm:param type="parTxLTRAlign" val="l"/>
              <dgm:param type="lnSpCh" val="15"/>
            </dgm:alg>
          </dgm:if>
          <dgm:else name="Name52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2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  <dgm:layoutNode name="accent_3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53" axis="ch" ptType="sibTrans" hideLastTrans="0" st="3" cnt="1">
      <dgm:layoutNode name="image_3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</dgm:forEach>
    <dgm:forEach name="Name55" axis="ch" ptType="node" st="4" cnt="1">
      <dgm:layoutNode name="image_accent_4">
        <dgm:alg type="sp"/>
        <dgm:shape xmlns:r="http://schemas.openxmlformats.org/officeDocument/2006/relationships" r:blip="">
          <dgm:adjLst/>
        </dgm:shape>
        <dgm:presOf/>
        <dgm:constrLst/>
        <dgm:forEach name="Name56" ref="imageAccentRepeat"/>
      </dgm:layoutNode>
      <dgm:layoutNode name="parent_text_4" styleLbl="revTx">
        <dgm:varLst>
          <dgm:chMax val="0"/>
          <dgm:chPref val="0"/>
          <dgm:bulletEnabled val="1"/>
        </dgm:varLst>
        <dgm:choose name="Name57">
          <dgm:if name="Name58" func="var" arg="dir" op="equ" val="norm">
            <dgm:alg type="tx">
              <dgm:param type="parTxLTRAlign" val="l"/>
              <dgm:param type="lnSpCh" val="15"/>
            </dgm:alg>
          </dgm:if>
          <dgm:else name="Name59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4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60" axis="ch" ptType="sibTrans" hideLastTrans="0" st="4" cnt="1">
      <dgm:layoutNode name="image_4">
        <dgm:alg type="sp"/>
        <dgm:shape xmlns:r="http://schemas.openxmlformats.org/officeDocument/2006/relationships" r:blip="">
          <dgm:adjLst/>
        </dgm:shape>
        <dgm:presOf/>
        <dgm:constrLst/>
        <dgm:forEach name="Name61" ref="imageRepeat"/>
      </dgm:layoutNode>
    </dgm:forEach>
    <dgm:forEach name="Name62" axis="ch" ptType="node" st="5" cnt="1">
      <dgm:layoutNode name="image_accent_5">
        <dgm:alg type="sp"/>
        <dgm:shape xmlns:r="http://schemas.openxmlformats.org/officeDocument/2006/relationships" r:blip="">
          <dgm:adjLst/>
        </dgm:shape>
        <dgm:presOf/>
        <dgm:constrLst/>
        <dgm:forEach name="Name63" ref="imageAccentRepeat"/>
      </dgm:layoutNode>
      <dgm:layoutNode name="parent_text_5" styleLbl="revTx">
        <dgm:varLst>
          <dgm:chMax val="0"/>
          <dgm:chPref val="0"/>
          <dgm:bulletEnabled val="1"/>
        </dgm:varLst>
        <dgm:choose name="Name64">
          <dgm:if name="Name65" func="var" arg="dir" op="equ" val="norm">
            <dgm:alg type="tx">
              <dgm:param type="parTxLTRAlign" val="l"/>
              <dgm:param type="lnSpCh" val="15"/>
            </dgm:alg>
          </dgm:if>
          <dgm:else name="Name66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sibTrans" hideLastTrans="0" st="5" cnt="1">
      <dgm:layoutNode name="image_5">
        <dgm:alg type="sp"/>
        <dgm:shape xmlns:r="http://schemas.openxmlformats.org/officeDocument/2006/relationships" r:blip="">
          <dgm:adjLst/>
        </dgm:shape>
        <dgm:presOf/>
        <dgm:constrLst/>
        <dgm:forEach name="Name68" ref="imageRepeat"/>
      </dgm:layoutNode>
    </dgm:forEach>
    <dgm:forEach name="Name69" axis="ch" ptType="node" st="6" cnt="1">
      <dgm:layoutNode name="parent_text_6" styleLbl="revTx">
        <dgm:varLst>
          <dgm:chMax val="0"/>
          <dgm:chPref val="0"/>
          <dgm:bulletEnabled val="1"/>
        </dgm:varLst>
        <dgm:choose name="Name70">
          <dgm:if name="Name71" func="var" arg="dir" op="equ" val="norm">
            <dgm:alg type="tx">
              <dgm:param type="parTxLTRAlign" val="r"/>
              <dgm:param type="shpTxLTRAlignCh" val="r"/>
              <dgm:param type="lnSpCh" val="15"/>
            </dgm:alg>
          </dgm:if>
          <dgm:else name="Name72">
            <dgm:alg type="tx">
              <dgm:param type="parTxLTRAlign" val="l"/>
              <dgm:param type="shpTxLTRAlignCh" val="l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6">
        <dgm:alg type="sp"/>
        <dgm:shape xmlns:r="http://schemas.openxmlformats.org/officeDocument/2006/relationships" r:blip="">
          <dgm:adjLst/>
        </dgm:shape>
        <dgm:presOf/>
        <dgm:constrLst/>
        <dgm:forEach name="Name73" ref="imageAccentRepeat"/>
      </dgm:layoutNode>
      <dgm:layoutNode name="accent_5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74" axis="ch" ptType="sibTrans" hideLastTrans="0" st="6" cnt="1">
      <dgm:layoutNode name="image_6">
        <dgm:alg type="sp"/>
        <dgm:shape xmlns:r="http://schemas.openxmlformats.org/officeDocument/2006/relationships" r:blip="">
          <dgm:adjLst/>
        </dgm:shape>
        <dgm:presOf/>
        <dgm:constrLst/>
        <dgm:forEach name="Name75" ref="imageRepeat"/>
      </dgm:layoutNode>
    </dgm:forEach>
    <dgm:forEach name="Name76" axis="ch" ptType="node" st="7" cnt="1">
      <dgm:layoutNode name="parent_text_7" styleLbl="revTx">
        <dgm:varLst>
          <dgm:chMax val="0"/>
          <dgm:chPref val="0"/>
          <dgm:bulletEnabled val="1"/>
        </dgm:varLst>
        <dgm:choose name="Name77">
          <dgm:if name="Name78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79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7">
        <dgm:alg type="sp"/>
        <dgm:shape xmlns:r="http://schemas.openxmlformats.org/officeDocument/2006/relationships" r:blip="">
          <dgm:adjLst/>
        </dgm:shape>
        <dgm:presOf/>
        <dgm:constrLst/>
        <dgm:forEach name="Name80" ref="imageAccentRepeat"/>
      </dgm:layoutNode>
    </dgm:forEach>
    <dgm:forEach name="Name81" axis="ch" ptType="sibTrans" hideLastTrans="0" st="7" cnt="1">
      <dgm:layoutNode name="image_7">
        <dgm:alg type="sp"/>
        <dgm:shape xmlns:r="http://schemas.openxmlformats.org/officeDocument/2006/relationships" r:blip="">
          <dgm:adjLst/>
        </dgm:shape>
        <dgm:presOf/>
        <dgm:constrLst/>
        <dgm:forEach name="Name82" ref="imageRepeat"/>
      </dgm:layoutNode>
    </dgm:forEach>
    <dgm:forEach name="Name83" axis="ch" ptType="node" st="8" cnt="1">
      <dgm:layoutNode name="parent_text_8" styleLbl="revTx">
        <dgm:varLst>
          <dgm:chMax val="0"/>
          <dgm:chPref val="0"/>
          <dgm:bulletEnabled val="1"/>
        </dgm:varLst>
        <dgm:choose name="Name84">
          <dgm:if name="Name85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86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8">
        <dgm:alg type="sp"/>
        <dgm:shape xmlns:r="http://schemas.openxmlformats.org/officeDocument/2006/relationships" r:blip="">
          <dgm:adjLst/>
        </dgm:shape>
        <dgm:presOf/>
        <dgm:constrLst/>
        <dgm:forEach name="Name87" ref="imageAccentRepeat"/>
      </dgm:layoutNode>
    </dgm:forEach>
    <dgm:forEach name="Name88" axis="ch" ptType="sibTrans" hideLastTrans="0" st="8" cnt="1">
      <dgm:layoutNode name="image_8">
        <dgm:alg type="sp"/>
        <dgm:shape xmlns:r="http://schemas.openxmlformats.org/officeDocument/2006/relationships" r:blip="">
          <dgm:adjLst/>
        </dgm:shape>
        <dgm:presOf/>
        <dgm:constrLst/>
        <dgm:forEach name="Name8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animo2.ucoz.ru/_ph/56/2/552854373.gif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87;&#1077;&#1076;&#1089;&#1086;&#1074;&#1077;&#1090;\&#1088;&#1086;&#1083;&#1080;&#1082;&#1080;\&#1055;&#1088;&#1086;&#1092;&#1057;&#1090;&#1072;&#1085;&#1076;&#1072;&#1088;&#1090;%20&#1087;&#1077;&#1076;&#1072;&#1075;&#1086;&#1075;&#1072;1.wm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87;&#1077;&#1076;&#1089;&#1086;&#1074;&#1077;&#1090;\&#1088;&#1086;&#1083;&#1080;&#1082;&#1080;\&#1040;.%20&#1051;.%20&#1057;&#1077;&#1084;&#1077;&#1085;&#1086;&#1074;.wmv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87;&#1077;&#1076;&#1089;&#1086;&#1074;&#1077;&#1090;\&#1088;&#1086;&#1083;&#1080;&#1082;&#1080;\&#1063;&#1090;&#1086;%20&#1087;&#1088;&#1080;&#1085;&#1077;&#1089;&#1077;&#1090;%20&#1091;&#1095;&#1080;&#1090;&#1077;&#1083;&#1102;%20&#1085;&#1086;&#1074;&#1099;&#1081;%20&#1087;&#1088;&#1086;&#1092;&#1077;&#1089;&#1089;&#1080;&#1086;&#1085;&#1072;&#1083;&#1100;&#1085;&#1099;&#1081;%20&#1089;&#1090;&#1072;&#1085;&#1076;&#1072;&#1088;&#1090;%20&#1087;&#1077;&#1076;&#1072;&#1075;&#1086;&#1075;&#1072;1.wmv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hyperlink" Target="http://samopoznanie.ru/" TargetMode="External"/><Relationship Id="rId7" Type="http://schemas.openxmlformats.org/officeDocument/2006/relationships/hyperlink" Target="http://easyen.ru/" TargetMode="External"/><Relationship Id="rId2" Type="http://schemas.openxmlformats.org/officeDocument/2006/relationships/hyperlink" Target="http://pedcampus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edsovet.su/" TargetMode="External"/><Relationship Id="rId5" Type="http://schemas.openxmlformats.org/officeDocument/2006/relationships/hyperlink" Target="http://www.drofa.ru/" TargetMode="External"/><Relationship Id="rId4" Type="http://schemas.openxmlformats.org/officeDocument/2006/relationships/hyperlink" Target="http://www.eidos.ru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13"/>
          <p:cNvSpPr>
            <a:spLocks noChangeArrowheads="1"/>
          </p:cNvSpPr>
          <p:nvPr/>
        </p:nvSpPr>
        <p:spPr bwMode="auto">
          <a:xfrm>
            <a:off x="535753" y="347863"/>
            <a:ext cx="8143932" cy="6292872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6000" dirty="0" smtClean="0">
                <a:solidFill>
                  <a:srgbClr val="C00000"/>
                </a:solidFill>
                <a:latin typeface="Mistral" pitchFamily="66" charset="0"/>
              </a:rPr>
              <a:t>Без творчества нет педагога</a:t>
            </a:r>
          </a:p>
          <a:p>
            <a:pPr algn="ctr"/>
            <a:r>
              <a:rPr lang="ru-RU" sz="6000" dirty="0" smtClean="0">
                <a:solidFill>
                  <a:srgbClr val="00B050"/>
                </a:solidFill>
                <a:latin typeface="Mistral" pitchFamily="66" charset="0"/>
              </a:rPr>
              <a:t>или</a:t>
            </a:r>
          </a:p>
          <a:p>
            <a:pPr algn="ctr"/>
            <a:r>
              <a:rPr lang="ru-RU" sz="6000" dirty="0" smtClean="0">
                <a:solidFill>
                  <a:srgbClr val="C00000"/>
                </a:solidFill>
                <a:latin typeface="Mistral" pitchFamily="66" charset="0"/>
              </a:rPr>
              <a:t>научи себя учиться</a:t>
            </a:r>
          </a:p>
          <a:p>
            <a:pPr algn="ctr"/>
            <a:endParaRPr lang="ru-RU" sz="4800" dirty="0"/>
          </a:p>
        </p:txBody>
      </p:sp>
      <p:pic>
        <p:nvPicPr>
          <p:cNvPr id="2051" name="Picture 17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5338" y="142852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Box 1"/>
          <p:cNvSpPr txBox="1">
            <a:spLocks noChangeArrowheads="1"/>
          </p:cNvSpPr>
          <p:nvPr/>
        </p:nvSpPr>
        <p:spPr bwMode="auto">
          <a:xfrm>
            <a:off x="3143240" y="4143380"/>
            <a:ext cx="292895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i="1" dirty="0" err="1" smtClean="0">
                <a:solidFill>
                  <a:srgbClr val="00B050"/>
                </a:solidFill>
                <a:latin typeface="Monotype Corsiva" pitchFamily="66" charset="0"/>
              </a:rPr>
              <a:t>Ишина</a:t>
            </a:r>
            <a:r>
              <a:rPr lang="ru-RU" sz="3200" b="1" i="1" dirty="0" smtClean="0">
                <a:solidFill>
                  <a:srgbClr val="00B050"/>
                </a:solidFill>
                <a:latin typeface="Monotype Corsiva" pitchFamily="66" charset="0"/>
              </a:rPr>
              <a:t> Л.В.,</a:t>
            </a:r>
          </a:p>
          <a:p>
            <a:pPr algn="ctr">
              <a:defRPr/>
            </a:pPr>
            <a:r>
              <a:rPr lang="ru-RU" sz="2000" i="1" dirty="0" smtClean="0">
                <a:latin typeface="Monotype Corsiva" pitchFamily="66" charset="0"/>
              </a:rPr>
              <a:t>зам. директора по ВР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2000" dirty="0" smtClean="0">
                <a:latin typeface="Monotype Corsiva" pitchFamily="66" charset="0"/>
              </a:rPr>
              <a:t>ГКОУ «МОШИ»</a:t>
            </a:r>
          </a:p>
        </p:txBody>
      </p:sp>
      <p:pic>
        <p:nvPicPr>
          <p:cNvPr id="6" name="Picture 6" descr="http://animo2.ucoz.ru/_ph/56/1/552854373.jpg?1415382673">
            <a:hlinkClick r:id="rId3" tooltip="Просмотры: 2535 | Размеры: 70x140, 23.4Kb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3880" y="4697759"/>
            <a:ext cx="1080120" cy="2160241"/>
          </a:xfrm>
          <a:prstGeom prst="rect">
            <a:avLst/>
          </a:prstGeom>
          <a:noFill/>
        </p:spPr>
      </p:pic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3071802" y="6215082"/>
            <a:ext cx="29289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dirty="0" smtClean="0">
                <a:latin typeface="Monotype Corsiva" pitchFamily="66" charset="0"/>
              </a:rPr>
              <a:t>30 ноября 2016г.</a:t>
            </a:r>
            <a:endParaRPr lang="ru-RU" sz="2000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</a:t>
            </a:r>
            <a:r>
              <a:rPr lang="ru-RU" dirty="0" err="1" smtClean="0"/>
              <a:t>Профстандарт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6" name="ПрофСтандарт педагога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42910" y="1285836"/>
            <a:ext cx="7429552" cy="557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366" y="3114532"/>
            <a:ext cx="23895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Стандарт это -</a:t>
            </a: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3203848" y="332656"/>
            <a:ext cx="5760640" cy="792162"/>
          </a:xfrm>
          <a:prstGeom prst="rect">
            <a:avLst/>
          </a:prstGeom>
          <a:solidFill>
            <a:srgbClr val="CCFFCC">
              <a:alpha val="25098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="" xmlns:a14="http://schemas.microsoft.com/office/drawing/2010/main" w="31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ru-RU" sz="2400" dirty="0"/>
              <a:t>инструмент реализации стратегии образования в меняющемся мире.</a:t>
            </a: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3203848" y="1556519"/>
            <a:ext cx="5760640" cy="1368425"/>
          </a:xfrm>
          <a:prstGeom prst="rect">
            <a:avLst/>
          </a:prstGeom>
          <a:solidFill>
            <a:srgbClr val="CCFFCC">
              <a:alpha val="25098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31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/>
              <a:t>инструмент повышения качества образования и выхода отечественного образования на международный уровень.</a:t>
            </a:r>
            <a:endParaRPr lang="ru-RU" dirty="0"/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3270120" y="3279975"/>
            <a:ext cx="5760640" cy="792162"/>
          </a:xfrm>
          <a:prstGeom prst="rect">
            <a:avLst/>
          </a:prstGeom>
          <a:solidFill>
            <a:srgbClr val="CCFFCC">
              <a:alpha val="25098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="" xmlns:a14="http://schemas.microsoft.com/office/drawing/2010/main" w="31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/>
              <a:t>объективный измеритель квалификации педагога.</a:t>
            </a: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3347865" y="4437112"/>
            <a:ext cx="5688632" cy="792162"/>
          </a:xfrm>
          <a:prstGeom prst="rect">
            <a:avLst/>
          </a:prstGeom>
          <a:solidFill>
            <a:srgbClr val="CCFFCC">
              <a:alpha val="25098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31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/>
              <a:t>средство отбора педагогических кадров в учреждения образования.</a:t>
            </a: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419872" y="5589588"/>
            <a:ext cx="5616624" cy="1058862"/>
          </a:xfrm>
          <a:prstGeom prst="rect">
            <a:avLst/>
          </a:prstGeom>
          <a:solidFill>
            <a:srgbClr val="CCFFCC">
              <a:alpha val="25098"/>
            </a:srgb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="" xmlns:a14="http://schemas.microsoft.com/office/drawing/2010/main" w="31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/>
              <a:t>основа для формирования трудового договора, фиксирующего отношения между работником и работодателем.</a:t>
            </a:r>
          </a:p>
        </p:txBody>
      </p:sp>
      <p:cxnSp>
        <p:nvCxnSpPr>
          <p:cNvPr id="10" name="Прямая со стрелкой 9"/>
          <p:cNvCxnSpPr>
            <a:stCxn id="2" idx="3"/>
          </p:cNvCxnSpPr>
          <p:nvPr/>
        </p:nvCxnSpPr>
        <p:spPr>
          <a:xfrm flipV="1">
            <a:off x="2582867" y="2924944"/>
            <a:ext cx="692989" cy="420421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2587164" y="1124818"/>
            <a:ext cx="616684" cy="2213674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3"/>
          </p:cNvCxnSpPr>
          <p:nvPr/>
        </p:nvCxnSpPr>
        <p:spPr>
          <a:xfrm>
            <a:off x="2582867" y="3345365"/>
            <a:ext cx="692989" cy="330691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569170" y="3338492"/>
            <a:ext cx="764998" cy="1487828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2" idx="3"/>
            <a:endCxn id="7" idx="1"/>
          </p:cNvCxnSpPr>
          <p:nvPr/>
        </p:nvCxnSpPr>
        <p:spPr>
          <a:xfrm>
            <a:off x="2582867" y="3345365"/>
            <a:ext cx="837005" cy="2773654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 descr="F:\педсовет\без творчства нет педагога\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941168"/>
            <a:ext cx="2088232" cy="14563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6293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251520" y="1628775"/>
            <a:ext cx="5292505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В мае 2012 года </a:t>
            </a:r>
            <a:endParaRPr lang="ru-RU" sz="3600" dirty="0" smtClean="0"/>
          </a:p>
          <a:p>
            <a:pPr algn="ctr"/>
            <a:r>
              <a:rPr lang="ru-RU" sz="3600" dirty="0" smtClean="0"/>
              <a:t>президент РФ</a:t>
            </a:r>
          </a:p>
          <a:p>
            <a:pPr algn="ctr"/>
            <a:r>
              <a:rPr lang="ru-RU" sz="3600" dirty="0" smtClean="0"/>
              <a:t> </a:t>
            </a:r>
            <a:r>
              <a:rPr lang="ru-RU" sz="3600" dirty="0">
                <a:solidFill>
                  <a:srgbClr val="C00000"/>
                </a:solidFill>
              </a:rPr>
              <a:t>Владимир </a:t>
            </a:r>
            <a:r>
              <a:rPr lang="ru-RU" sz="3600" dirty="0" smtClean="0">
                <a:solidFill>
                  <a:srgbClr val="C00000"/>
                </a:solidFill>
              </a:rPr>
              <a:t>Путин</a:t>
            </a:r>
          </a:p>
          <a:p>
            <a:pPr algn="ctr"/>
            <a:r>
              <a:rPr lang="ru-RU" sz="3600" dirty="0" smtClean="0"/>
              <a:t>поручил </a:t>
            </a:r>
            <a:r>
              <a:rPr lang="ru-RU" sz="3600" dirty="0"/>
              <a:t>разработать профессиональные стандарты для учителей русского языка и математики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750" y="260350"/>
            <a:ext cx="8320088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kern="0" dirty="0">
                <a:solidFill>
                  <a:srgbClr val="CC3300"/>
                </a:solidFill>
                <a:latin typeface="Garamond"/>
                <a:ea typeface="+mj-ea"/>
                <a:cs typeface="Arial"/>
              </a:rPr>
              <a:t>Немного из истории  Стандарта</a:t>
            </a:r>
            <a:r>
              <a:rPr lang="ru-RU" sz="4400" kern="0" dirty="0">
                <a:solidFill>
                  <a:srgbClr val="CC3300"/>
                </a:solidFill>
                <a:latin typeface="Garamond"/>
                <a:ea typeface="+mj-ea"/>
                <a:cs typeface="Arial"/>
              </a:rPr>
              <a:t> </a:t>
            </a:r>
            <a:endParaRPr lang="ru-RU" dirty="0"/>
          </a:p>
        </p:txBody>
      </p:sp>
      <p:pic>
        <p:nvPicPr>
          <p:cNvPr id="12292" name="Picture 2" descr="E:\профстандарт педагога\педсовет Дулесово\img0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025" y="1626487"/>
            <a:ext cx="3351213" cy="388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6930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0648"/>
            <a:ext cx="532859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/>
              <a:t>Ответственная организация – разработчик</a:t>
            </a:r>
            <a:r>
              <a:rPr lang="ru-RU" sz="2400" b="1" i="1" dirty="0">
                <a:solidFill>
                  <a:srgbClr val="00B050"/>
                </a:solidFill>
              </a:rPr>
              <a:t>: Государственное бюджетное образовательное учреждение высшего профессионального образования города Москвы «Московский городской психолого-педагогический университет», </a:t>
            </a:r>
            <a:r>
              <a:rPr lang="ru-RU" sz="2400" i="1" dirty="0"/>
              <a:t>ректор Рубцов Виталий Владимирович</a:t>
            </a:r>
            <a:endParaRPr lang="ru-RU" sz="2400" dirty="0"/>
          </a:p>
          <a:p>
            <a:pPr algn="ctr"/>
            <a:r>
              <a:rPr lang="ru-RU" sz="2400" b="1" i="1" dirty="0">
                <a:solidFill>
                  <a:srgbClr val="C00000"/>
                </a:solidFill>
              </a:rPr>
              <a:t>Организация – разработчик: Центр образования №109 </a:t>
            </a:r>
            <a:r>
              <a:rPr lang="ru-RU" sz="2400" b="1" i="1" dirty="0" err="1">
                <a:solidFill>
                  <a:srgbClr val="C00000"/>
                </a:solidFill>
              </a:rPr>
              <a:t>г.Москвы</a:t>
            </a:r>
            <a:r>
              <a:rPr lang="ru-RU" sz="2400" b="1" i="1" dirty="0">
                <a:solidFill>
                  <a:srgbClr val="C00000"/>
                </a:solidFill>
              </a:rPr>
              <a:t>,  возглавляемый </a:t>
            </a:r>
            <a:r>
              <a:rPr lang="ru-RU" sz="2400" i="1" dirty="0"/>
              <a:t>членом Общественного совета при Министерстве образования и науки Российской Федерации  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Е.А.Ямбургом</a:t>
            </a:r>
            <a:r>
              <a:rPr lang="ru-RU" sz="2400" i="1" dirty="0"/>
              <a:t>. </a:t>
            </a:r>
            <a:endParaRPr lang="ru-RU" sz="2400" dirty="0"/>
          </a:p>
        </p:txBody>
      </p:sp>
      <p:pic>
        <p:nvPicPr>
          <p:cNvPr id="3" name="Picture 4" descr="Ямбур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45792"/>
            <a:ext cx="3595699" cy="5393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532072" y="5517232"/>
            <a:ext cx="34516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rgbClr val="00B050"/>
                </a:solidFill>
              </a:rPr>
              <a:t>ЯМБУРГ </a:t>
            </a:r>
          </a:p>
          <a:p>
            <a:pPr algn="ctr">
              <a:defRPr/>
            </a:pPr>
            <a:r>
              <a:rPr lang="ru-RU" b="1" i="1" dirty="0">
                <a:solidFill>
                  <a:srgbClr val="00B050"/>
                </a:solidFill>
              </a:rPr>
              <a:t>ЕВГЕНИЙ АЛЕКСАНДРОВИЧ</a:t>
            </a:r>
          </a:p>
        </p:txBody>
      </p:sp>
    </p:spTree>
    <p:extLst>
      <p:ext uri="{BB962C8B-B14F-4D97-AF65-F5344CB8AC3E}">
        <p14:creationId xmlns="" xmlns:p14="http://schemas.microsoft.com/office/powerpoint/2010/main" val="220641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Алексей Львович Семенов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А. Л. Семенов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1500174"/>
            <a:ext cx="8305816" cy="46720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3"/>
          <p:cNvSpPr>
            <a:spLocks noGrp="1" noChangeArrowheads="1"/>
          </p:cNvSpPr>
          <p:nvPr>
            <p:ph idx="1"/>
          </p:nvPr>
        </p:nvSpPr>
        <p:spPr bwMode="auto">
          <a:xfrm>
            <a:off x="304800" y="404664"/>
            <a:ext cx="8686800" cy="619268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marL="0" indent="0">
              <a:buNone/>
            </a:pPr>
            <a:endParaRPr lang="ru-RU" sz="36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>
              <a:buNone/>
            </a:pPr>
            <a:endParaRPr lang="ru-RU" sz="36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algn="ctr">
              <a:buNone/>
              <a:defRPr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Профессиональный 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  <a:p>
            <a:pPr algn="ctr">
              <a:buNone/>
              <a:defRPr/>
            </a:pPr>
            <a:r>
              <a:rPr lang="ru-RU" sz="3600" u="sng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стандарт педагога</a:t>
            </a:r>
            <a:r>
              <a:rPr lang="en-US" sz="3600" u="sng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</a:t>
            </a:r>
            <a:endParaRPr lang="ru-RU" sz="3600" u="sng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  <a:p>
            <a:pPr marL="0" indent="0">
              <a:buNone/>
            </a:pPr>
            <a:endParaRPr lang="ru-RU" sz="36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r>
              <a:rPr lang="ru-RU" sz="6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endParaRPr lang="ru-RU" sz="3600" dirty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endParaRPr lang="ru-RU" sz="60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endParaRPr lang="ru-RU" sz="4800" dirty="0"/>
          </a:p>
        </p:txBody>
      </p:sp>
      <p:pic>
        <p:nvPicPr>
          <p:cNvPr id="5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33265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0" y="18864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591636" y="3356992"/>
            <a:ext cx="5544616" cy="236029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ru-RU" sz="2400" b="1" dirty="0">
                <a:solidFill>
                  <a:srgbClr val="C00000"/>
                </a:solidFill>
              </a:rPr>
              <a:t>1 января 2016 </a:t>
            </a:r>
            <a:r>
              <a:rPr lang="ru-RU" sz="2400" dirty="0">
                <a:solidFill>
                  <a:schemeClr val="tx1"/>
                </a:solidFill>
              </a:rPr>
              <a:t>года вступит в силу </a:t>
            </a:r>
            <a:r>
              <a:rPr lang="ru-RU" sz="2400" dirty="0" smtClean="0">
                <a:solidFill>
                  <a:schemeClr val="tx1"/>
                </a:solidFill>
              </a:rPr>
              <a:t>новый документ </a:t>
            </a:r>
            <a:r>
              <a:rPr lang="ru-RU" sz="2400" b="1" dirty="0">
                <a:solidFill>
                  <a:srgbClr val="C00000"/>
                </a:solidFill>
              </a:rPr>
              <a:t>«Профессиональный стандарт педагога»</a:t>
            </a:r>
            <a:r>
              <a:rPr lang="ru-RU" sz="2400" dirty="0">
                <a:solidFill>
                  <a:schemeClr val="tx1">
                    <a:tint val="75000"/>
                  </a:schemeClr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(утвержден 18 октября 2013 года приказом министерства труда и социальной защиты № 544н).  </a:t>
            </a:r>
          </a:p>
          <a:p>
            <a:pPr algn="ctr" eaLnBrk="0" hangingPunct="0">
              <a:spcBef>
                <a:spcPct val="20000"/>
              </a:spcBef>
              <a:buFont typeface="Arial" pitchFamily="34" charset="0"/>
              <a:buNone/>
              <a:defRPr/>
            </a:pPr>
            <a:endParaRPr lang="ru-RU" sz="3200" dirty="0">
              <a:solidFill>
                <a:schemeClr val="tx1">
                  <a:tint val="75000"/>
                </a:schemeClr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0800000" flipV="1">
            <a:off x="1287581" y="3399915"/>
            <a:ext cx="1500187" cy="4286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108988" y="3368595"/>
            <a:ext cx="1857375" cy="4286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04528" y="2857295"/>
            <a:ext cx="2428875" cy="4619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</a:rPr>
              <a:t>1 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января 2017 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466100"/>
            <a:ext cx="2627312" cy="2233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14899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1327" t="25553" r="10876" b="5840"/>
          <a:stretch/>
        </p:blipFill>
        <p:spPr bwMode="auto">
          <a:xfrm>
            <a:off x="0" y="116631"/>
            <a:ext cx="8244408" cy="67413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3" name="Picture 3" descr="C:\Documents and Settings\Варанкина\Мои документы\картинки\школьная\02d9e7a4b82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40552" y="3435832"/>
            <a:ext cx="274592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2.bp.blogspot.com/-3Vo-7ybhHe4/VR7xNipxFfI/AAAAAAAAG8U/BMzagJ76H0I/s1600/Yamburg_oblogk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727" y="4581128"/>
            <a:ext cx="1560273" cy="22768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5277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Евгений Александрович Ямбург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Что принесет учителю новый профессиональный стандарт педагога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8596" y="1357298"/>
            <a:ext cx="8382058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3"/>
          <p:cNvSpPr>
            <a:spLocks noGrp="1" noChangeArrowheads="1"/>
          </p:cNvSpPr>
          <p:nvPr>
            <p:ph idx="1"/>
          </p:nvPr>
        </p:nvSpPr>
        <p:spPr bwMode="auto">
          <a:xfrm>
            <a:off x="304800" y="569640"/>
            <a:ext cx="8686800" cy="614550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>
            <a:normAutofit fontScale="55000" lnSpcReduction="20000"/>
          </a:bodyPr>
          <a:lstStyle/>
          <a:p>
            <a:pPr marL="0" indent="0">
              <a:buNone/>
            </a:pPr>
            <a:endParaRPr lang="ru-RU" sz="36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>
              <a:buNone/>
            </a:pPr>
            <a:endParaRPr lang="ru-RU" sz="36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algn="ctr">
              <a:buNone/>
              <a:defRPr/>
            </a:pPr>
            <a:endParaRPr lang="ru-RU" sz="3600" dirty="0" smtClean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  <a:p>
            <a:pPr algn="ctr">
              <a:buNone/>
              <a:defRPr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Что принесет  учителю новый профессиональный</a:t>
            </a:r>
          </a:p>
          <a:p>
            <a:pPr algn="ctr">
              <a:buNone/>
              <a:defRPr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стандарт педагога?</a:t>
            </a:r>
            <a:endParaRPr lang="ru-RU" sz="3600" u="sng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  <a:p>
            <a:pPr marL="0" indent="0">
              <a:buNone/>
            </a:pPr>
            <a:endParaRPr lang="ru-RU" sz="36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r>
              <a:rPr lang="ru-RU" sz="15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</a:t>
            </a:r>
            <a:r>
              <a:rPr lang="ru-RU" sz="3800" b="1" u="sng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Мнения педагогов  </a:t>
            </a:r>
            <a:r>
              <a:rPr lang="ru-RU" sz="3800" b="1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разделились</a:t>
            </a:r>
            <a:endParaRPr lang="ru-RU" sz="3800" b="1" u="sng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sz="3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Станет гораздо хуже, чем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было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/41,7%/.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Вернет нас к сути педагогической деятельности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поможет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педагогу адекватно ответить на новые  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вызовы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которыми он сталкивается  уже 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сегодня в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своей педагогической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деятельности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/33,3%/.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3</a:t>
            </a:r>
            <a:r>
              <a:rPr lang="ru-RU" sz="3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Введение стандарта ничего не даст</a:t>
            </a: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ru-RU" sz="3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Как работали, так и будем </a:t>
            </a: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работать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/25%.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/</a:t>
            </a:r>
          </a:p>
          <a:p>
            <a:pPr marL="0" indent="0" algn="ctr">
              <a:buNone/>
            </a:pPr>
            <a:endParaRPr lang="ru-RU" sz="36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3600" dirty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endParaRPr lang="ru-RU" sz="60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endParaRPr lang="ru-RU" sz="4800" dirty="0"/>
          </a:p>
        </p:txBody>
      </p:sp>
      <p:pic>
        <p:nvPicPr>
          <p:cNvPr id="5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472209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0" y="476672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056" t="3800" r="39270"/>
          <a:stretch/>
        </p:blipFill>
        <p:spPr bwMode="auto">
          <a:xfrm>
            <a:off x="214282" y="1785926"/>
            <a:ext cx="4786346" cy="3809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Users\Home\Downloads\clip_image0017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xmlns:pic="http://schemas.openxmlformats.org/drawingml/2006/picture" xmlns:lc="http://schemas.openxmlformats.org/drawingml/2006/lockedCanvas" val="0"/>
              </a:ext>
            </a:extLst>
          </a:blip>
          <a:srcRect l="54901" t="51453" r="9673" b="7522"/>
          <a:stretch>
            <a:fillRect/>
          </a:stretch>
        </p:blipFill>
        <p:spPr bwMode="auto">
          <a:xfrm>
            <a:off x="4357686" y="4643446"/>
            <a:ext cx="1857388" cy="16430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3864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4640" t="48866" r="62380" b="7264"/>
          <a:stretch/>
        </p:blipFill>
        <p:spPr bwMode="auto">
          <a:xfrm>
            <a:off x="323528" y="260648"/>
            <a:ext cx="3816424" cy="61926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3" name="Picture 3" descr="C:\Documents and Settings\Варанкина\Мои документы\картинки\школьная\02d9e7a4b82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40552" y="3435832"/>
            <a:ext cx="274592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2.bp.blogspot.com/-3Vo-7ybhHe4/VR7xNipxFfI/AAAAAAAAG8U/BMzagJ76H0I/s1600/Yamburg_oblogk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60648"/>
            <a:ext cx="4248472" cy="61926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5220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500042"/>
            <a:ext cx="850112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мотивация деятельности педагогического коллектива по развитию и реализации творческих возможностей в учебно-воспитательном процессе (научи себя учиться).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 систематизировать теоретические знания по теме «Творчество педагога»;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 познакомиться с профессиональным стандартом педагога;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3.выделить ключевые компетенции, необходимые для    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педагогов.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4. определить эффективные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формы повышения квалификации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2" descr="C:\Documents and Settings\Варанкина\Мои документы\оформление\1222791401_c4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357562"/>
            <a:ext cx="2357454" cy="319117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2" descr="C:\Documents and Settings\Варанкина\Мои документы\оформление\dfb121ce78a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4000504"/>
            <a:ext cx="2571752" cy="23306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224" y="188640"/>
            <a:ext cx="89289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	</a:t>
            </a:r>
            <a:endParaRPr lang="ru-RU" sz="2000" dirty="0" smtClean="0"/>
          </a:p>
          <a:p>
            <a:r>
              <a:rPr lang="ru-RU" sz="2400" dirty="0" smtClean="0"/>
              <a:t>	«Я </a:t>
            </a:r>
            <a:r>
              <a:rPr lang="ru-RU" sz="2400" dirty="0"/>
              <a:t>до последней капли крови готов защищать все педагогические вузы – их всего 35 осталось во всей стране; но, откровенно говоря, когда я в них бываю, ловлю себя на мысли, что сам бы первым их закрыл. </a:t>
            </a:r>
            <a:endParaRPr lang="ru-RU" sz="2400" dirty="0" smtClean="0"/>
          </a:p>
          <a:p>
            <a:r>
              <a:rPr lang="ru-RU" sz="2400" dirty="0"/>
              <a:t>	</a:t>
            </a:r>
            <a:r>
              <a:rPr lang="ru-RU" sz="2400" dirty="0" smtClean="0"/>
              <a:t>Эта </a:t>
            </a:r>
            <a:r>
              <a:rPr lang="ru-RU" sz="2400" dirty="0"/>
              <a:t>профессура уже давно не видела живых детей. Единицы могут встать к учительскому столу и показать, как надо работать с ребенком. </a:t>
            </a:r>
            <a:endParaRPr lang="ru-RU" sz="2400" dirty="0" smtClean="0"/>
          </a:p>
          <a:p>
            <a:r>
              <a:rPr lang="ru-RU" sz="2400" dirty="0"/>
              <a:t>	</a:t>
            </a:r>
            <a:r>
              <a:rPr lang="ru-RU" sz="2400" dirty="0" smtClean="0"/>
              <a:t>Меня </a:t>
            </a:r>
            <a:r>
              <a:rPr lang="ru-RU" sz="2400" dirty="0"/>
              <a:t>часто обвиняют в том, что я хочу убрать всю теорию и оставить только практику. Но скажите честно: вы бы доверились хирургу, который теоретическую базу получил, но ни одного часа не был в клинике?</a:t>
            </a:r>
          </a:p>
          <a:p>
            <a:r>
              <a:rPr lang="ru-RU" sz="2400" dirty="0" smtClean="0"/>
              <a:t>	У </a:t>
            </a:r>
            <a:r>
              <a:rPr lang="ru-RU" sz="2400" dirty="0"/>
              <a:t>нас в педвузах количество практики – 40 часов на все четыре года </a:t>
            </a:r>
            <a:r>
              <a:rPr lang="ru-RU" sz="2400" dirty="0" err="1"/>
              <a:t>бакалавриата</a:t>
            </a:r>
            <a:r>
              <a:rPr lang="ru-RU" sz="2400" dirty="0"/>
              <a:t>. Разве это нормальный показатель? Поэтому тут деваться некуда, </a:t>
            </a:r>
            <a:r>
              <a:rPr lang="ru-RU" sz="2400" b="1" dirty="0">
                <a:solidFill>
                  <a:srgbClr val="FF0000"/>
                </a:solidFill>
              </a:rPr>
              <a:t>вузам придется меняться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  <a:r>
              <a:rPr lang="ru-RU" sz="2400" b="1" dirty="0" smtClean="0"/>
              <a:t>»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800" y="5429264"/>
            <a:ext cx="1800200" cy="1596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8233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3"/>
          <p:cNvSpPr>
            <a:spLocks noGrp="1" noChangeArrowheads="1"/>
          </p:cNvSpPr>
          <p:nvPr>
            <p:ph idx="1"/>
          </p:nvPr>
        </p:nvSpPr>
        <p:spPr bwMode="auto">
          <a:xfrm>
            <a:off x="304800" y="569640"/>
            <a:ext cx="8686800" cy="6027712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>
            <a:normAutofit fontScale="77500" lnSpcReduction="20000"/>
          </a:bodyPr>
          <a:lstStyle/>
          <a:p>
            <a:pPr marL="0" indent="0">
              <a:buNone/>
            </a:pPr>
            <a:endParaRPr lang="ru-RU" sz="36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>
              <a:buNone/>
            </a:pPr>
            <a:endParaRPr lang="ru-RU" sz="36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endParaRPr lang="ru-RU" sz="36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5200" dirty="0" smtClean="0">
                <a:solidFill>
                  <a:srgbClr val="C00000"/>
                </a:solidFill>
                <a:latin typeface="Mistral" pitchFamily="66" charset="0"/>
              </a:rPr>
              <a:t>Профессиональный </a:t>
            </a:r>
            <a:r>
              <a:rPr lang="ru-RU" sz="5200" dirty="0">
                <a:solidFill>
                  <a:srgbClr val="C00000"/>
                </a:solidFill>
                <a:latin typeface="Mistral" pitchFamily="66" charset="0"/>
              </a:rPr>
              <a:t>стандарт </a:t>
            </a:r>
            <a:r>
              <a:rPr lang="ru-RU" sz="5200" dirty="0">
                <a:solidFill>
                  <a:srgbClr val="00B050"/>
                </a:solidFill>
                <a:latin typeface="Mistral" pitchFamily="66" charset="0"/>
              </a:rPr>
              <a:t>– это </a:t>
            </a:r>
            <a:r>
              <a:rPr lang="ru-RU" sz="5200" dirty="0" smtClean="0">
                <a:solidFill>
                  <a:srgbClr val="00B050"/>
                </a:solidFill>
                <a:latin typeface="Mistral" pitchFamily="66" charset="0"/>
              </a:rPr>
              <a:t>показатель</a:t>
            </a:r>
          </a:p>
          <a:p>
            <a:pPr marL="0" indent="0" algn="ctr">
              <a:buNone/>
            </a:pPr>
            <a:r>
              <a:rPr lang="ru-RU" sz="5200" dirty="0" smtClean="0">
                <a:solidFill>
                  <a:srgbClr val="00B050"/>
                </a:solidFill>
                <a:latin typeface="Mistral" pitchFamily="66" charset="0"/>
              </a:rPr>
              <a:t> оценки  </a:t>
            </a:r>
            <a:r>
              <a:rPr lang="ru-RU" sz="5200" dirty="0">
                <a:solidFill>
                  <a:srgbClr val="00B050"/>
                </a:solidFill>
                <a:latin typeface="Mistral" pitchFamily="66" charset="0"/>
              </a:rPr>
              <a:t>уровня квалификации педагога. </a:t>
            </a:r>
            <a:endParaRPr lang="ru-RU" sz="52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r>
              <a:rPr lang="ru-RU" sz="5200" dirty="0" smtClean="0">
                <a:solidFill>
                  <a:srgbClr val="00B050"/>
                </a:solidFill>
                <a:latin typeface="Mistral" pitchFamily="66" charset="0"/>
              </a:rPr>
              <a:t>В </a:t>
            </a:r>
            <a:r>
              <a:rPr lang="ru-RU" sz="5200" dirty="0">
                <a:solidFill>
                  <a:srgbClr val="00B050"/>
                </a:solidFill>
                <a:latin typeface="Mistral" pitchFamily="66" charset="0"/>
              </a:rPr>
              <a:t>свою очередь, оценка уровня квалификации </a:t>
            </a:r>
            <a:endParaRPr lang="ru-RU" sz="52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r>
              <a:rPr lang="ru-RU" sz="5200" dirty="0" smtClean="0">
                <a:solidFill>
                  <a:srgbClr val="00B050"/>
                </a:solidFill>
                <a:latin typeface="Mistral" pitchFamily="66" charset="0"/>
              </a:rPr>
              <a:t>педагогов  </a:t>
            </a:r>
            <a:r>
              <a:rPr lang="ru-RU" sz="5200" dirty="0">
                <a:solidFill>
                  <a:srgbClr val="00B050"/>
                </a:solidFill>
                <a:latin typeface="Mistral" pitchFamily="66" charset="0"/>
              </a:rPr>
              <a:t>является </a:t>
            </a:r>
            <a:r>
              <a:rPr lang="ru-RU" sz="5200" dirty="0" smtClean="0">
                <a:solidFill>
                  <a:srgbClr val="C00000"/>
                </a:solidFill>
                <a:latin typeface="Mistral" pitchFamily="66" charset="0"/>
              </a:rPr>
              <a:t>сердцевиной</a:t>
            </a:r>
          </a:p>
          <a:p>
            <a:pPr marL="0" indent="0" algn="ctr">
              <a:buNone/>
            </a:pPr>
            <a:r>
              <a:rPr lang="ru-RU" sz="5200" dirty="0" smtClean="0">
                <a:solidFill>
                  <a:srgbClr val="C00000"/>
                </a:solidFill>
                <a:latin typeface="Mistral" pitchFamily="66" charset="0"/>
              </a:rPr>
              <a:t> </a:t>
            </a:r>
            <a:r>
              <a:rPr lang="ru-RU" sz="5200" dirty="0">
                <a:solidFill>
                  <a:srgbClr val="C00000"/>
                </a:solidFill>
                <a:latin typeface="Mistral" pitchFamily="66" charset="0"/>
              </a:rPr>
              <a:t>аттестационной процедуры</a:t>
            </a:r>
            <a:r>
              <a:rPr lang="ru-RU" sz="5200" dirty="0">
                <a:solidFill>
                  <a:srgbClr val="00B050"/>
                </a:solidFill>
                <a:latin typeface="Mistral" pitchFamily="66" charset="0"/>
              </a:rPr>
              <a:t>.</a:t>
            </a:r>
          </a:p>
          <a:p>
            <a:pPr marL="0" indent="0" algn="ctr">
              <a:buNone/>
            </a:pPr>
            <a:endParaRPr lang="ru-RU" sz="60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endParaRPr lang="ru-RU" sz="4800" dirty="0"/>
          </a:p>
        </p:txBody>
      </p:sp>
      <p:pic>
        <p:nvPicPr>
          <p:cNvPr id="5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472209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0" y="476672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976" y="4581128"/>
            <a:ext cx="1512744" cy="1872208"/>
          </a:xfrm>
          <a:prstGeom prst="rect">
            <a:avLst/>
          </a:prstGeom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94721"/>
            <a:ext cx="1550095" cy="165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5333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3"/>
          <p:cNvSpPr>
            <a:spLocks noGrp="1" noChangeArrowheads="1"/>
          </p:cNvSpPr>
          <p:nvPr>
            <p:ph idx="1"/>
          </p:nvPr>
        </p:nvSpPr>
        <p:spPr bwMode="auto">
          <a:xfrm>
            <a:off x="304800" y="332656"/>
            <a:ext cx="8686800" cy="6264696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>
            <a:normAutofit fontScale="85000" lnSpcReduction="20000"/>
          </a:bodyPr>
          <a:lstStyle/>
          <a:p>
            <a:pPr marL="0" indent="0" algn="ctr">
              <a:buNone/>
            </a:pPr>
            <a:endParaRPr lang="ru-RU" sz="3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Возможные 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 повышения квалификации</a:t>
            </a:r>
            <a:r>
              <a:rPr lang="ru-RU" sz="3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1.Учеба на курсах повышения квалификации, </a:t>
            </a:r>
            <a:endParaRPr lang="ru-RU" sz="36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дистанционных </a:t>
            </a:r>
            <a:r>
              <a:rPr lang="ru-RU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курсах.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2.Самообразование.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Участие в тематических   педсоветах, </a:t>
            </a:r>
            <a:endParaRPr lang="ru-RU" sz="36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методических </a:t>
            </a:r>
            <a:r>
              <a:rPr lang="ru-RU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неделях, 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семинарах-практикумах.</a:t>
            </a:r>
            <a:endParaRPr lang="ru-RU" sz="3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Обмен 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опытом в порядке личной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инициативы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другие формы повышения квалификации. </a:t>
            </a:r>
          </a:p>
        </p:txBody>
      </p:sp>
      <p:pic>
        <p:nvPicPr>
          <p:cNvPr id="5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0728" y="317185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16416" y="33265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F:\педсовет\без творчства нет педагога\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110296"/>
            <a:ext cx="2160240" cy="12961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3179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458200" cy="1222375"/>
          </a:xfrm>
        </p:spPr>
        <p:txBody>
          <a:bodyPr/>
          <a:lstStyle/>
          <a:p>
            <a:r>
              <a:rPr lang="ru-RU" dirty="0"/>
              <a:t>Что такое самообразование?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980728"/>
            <a:ext cx="8064896" cy="410445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 </a:t>
            </a:r>
            <a:r>
              <a:rPr lang="ru-RU" sz="4800" dirty="0">
                <a:solidFill>
                  <a:srgbClr val="C00000"/>
                </a:solidFill>
              </a:rPr>
              <a:t>Самообразование</a:t>
            </a:r>
            <a:r>
              <a:rPr lang="ru-RU" sz="4800" dirty="0"/>
              <a:t> – </a:t>
            </a:r>
            <a:r>
              <a:rPr lang="ru-RU" sz="4800" i="1" dirty="0"/>
              <a:t>приобретение знаний путем самостоятельных </a:t>
            </a:r>
            <a:r>
              <a:rPr lang="ru-RU" sz="4800" i="1" dirty="0" smtClean="0"/>
              <a:t>занятий, управляется </a:t>
            </a:r>
            <a:r>
              <a:rPr lang="ru-RU" sz="4800" i="1" dirty="0"/>
              <a:t>самим человеком.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904" y="4509120"/>
            <a:ext cx="1908175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097069"/>
            <a:ext cx="2088232" cy="1760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9712" y="5516389"/>
            <a:ext cx="52565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Кто постигает новое, лелея старое, тот может быть учителем.</a:t>
            </a:r>
          </a:p>
          <a:p>
            <a:pPr algn="ctr"/>
            <a:r>
              <a:rPr lang="ru-RU" sz="2000" dirty="0">
                <a:solidFill>
                  <a:srgbClr val="FF0000"/>
                </a:solidFill>
              </a:rPr>
              <a:t>Конфуций</a:t>
            </a:r>
          </a:p>
        </p:txBody>
      </p:sp>
    </p:spTree>
    <p:extLst>
      <p:ext uri="{BB962C8B-B14F-4D97-AF65-F5344CB8AC3E}">
        <p14:creationId xmlns="" xmlns:p14="http://schemas.microsoft.com/office/powerpoint/2010/main" val="356500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8244408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7030A0"/>
                </a:solidFill>
              </a:rPr>
              <a:t>мотивы, побуждающие педагога к  </a:t>
            </a:r>
            <a:r>
              <a:rPr lang="ru-RU" sz="2800" dirty="0" smtClean="0">
                <a:solidFill>
                  <a:srgbClr val="7030A0"/>
                </a:solidFill>
              </a:rPr>
              <a:t>самообразованию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</a:rPr>
              <a:t>- </a:t>
            </a:r>
            <a:r>
              <a:rPr lang="ru-RU" dirty="0">
                <a:solidFill>
                  <a:srgbClr val="C00000"/>
                </a:solidFill>
              </a:rPr>
              <a:t>Ежедневная работа с </a:t>
            </a:r>
            <a:r>
              <a:rPr lang="ru-RU" dirty="0" smtClean="0">
                <a:solidFill>
                  <a:srgbClr val="C00000"/>
                </a:solidFill>
              </a:rPr>
              <a:t>информацией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</a:rPr>
              <a:t>- </a:t>
            </a:r>
            <a:r>
              <a:rPr lang="ru-RU" dirty="0">
                <a:solidFill>
                  <a:srgbClr val="00B050"/>
                </a:solidFill>
              </a:rPr>
              <a:t>Желание творчества. </a:t>
            </a:r>
            <a:endParaRPr lang="ru-RU" dirty="0" smtClean="0">
              <a:solidFill>
                <a:srgbClr val="00B05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</a:rPr>
              <a:t>- </a:t>
            </a:r>
            <a:r>
              <a:rPr lang="ru-RU" dirty="0">
                <a:solidFill>
                  <a:srgbClr val="C00000"/>
                </a:solidFill>
              </a:rPr>
              <a:t>Стремительный рост современной </a:t>
            </a:r>
            <a:r>
              <a:rPr lang="ru-RU" dirty="0" smtClean="0">
                <a:solidFill>
                  <a:srgbClr val="C00000"/>
                </a:solidFill>
              </a:rPr>
              <a:t>науки.</a:t>
            </a:r>
            <a:endParaRPr lang="ru-RU" dirty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B050"/>
                </a:solidFill>
              </a:rPr>
              <a:t>- </a:t>
            </a:r>
            <a:r>
              <a:rPr lang="ru-RU" dirty="0">
                <a:solidFill>
                  <a:srgbClr val="00B050"/>
                </a:solidFill>
              </a:rPr>
              <a:t>Конкуренция. </a:t>
            </a:r>
            <a:endParaRPr lang="ru-RU" dirty="0" smtClean="0">
              <a:solidFill>
                <a:srgbClr val="00B05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</a:rPr>
              <a:t>- </a:t>
            </a:r>
            <a:r>
              <a:rPr lang="ru-RU" dirty="0">
                <a:solidFill>
                  <a:srgbClr val="C00000"/>
                </a:solidFill>
              </a:rPr>
              <a:t>Общественное мнение.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</a:rPr>
              <a:t>- </a:t>
            </a:r>
            <a:r>
              <a:rPr lang="ru-RU" dirty="0">
                <a:solidFill>
                  <a:srgbClr val="00B050"/>
                </a:solidFill>
              </a:rPr>
              <a:t>Материальное стимулирование.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5593" t="8811" r="3588" b="7329"/>
          <a:stretch/>
        </p:blipFill>
        <p:spPr bwMode="auto">
          <a:xfrm>
            <a:off x="6948264" y="5157191"/>
            <a:ext cx="1800200" cy="1573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9" descr="MC900432586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0728" y="317185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MC900432586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63784" y="283321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9878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3"/>
          <p:cNvSpPr>
            <a:spLocks noGrp="1" noChangeArrowheads="1"/>
          </p:cNvSpPr>
          <p:nvPr>
            <p:ph idx="1"/>
          </p:nvPr>
        </p:nvSpPr>
        <p:spPr bwMode="auto">
          <a:xfrm>
            <a:off x="304800" y="332656"/>
            <a:ext cx="8686800" cy="6264696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>
            <a:normAutofit fontScale="40000" lnSpcReduction="20000"/>
          </a:bodyPr>
          <a:lstStyle/>
          <a:p>
            <a:pPr marL="0" indent="0" algn="ctr">
              <a:buNone/>
            </a:pPr>
            <a:endParaRPr lang="ru-RU" sz="5200" dirty="0" smtClean="0"/>
          </a:p>
          <a:p>
            <a:pPr marL="0" indent="0" algn="ctr">
              <a:buNone/>
            </a:pPr>
            <a:r>
              <a:rPr lang="ru-RU" sz="10000" dirty="0" smtClean="0"/>
              <a:t>Самообразование включает</a:t>
            </a:r>
            <a:r>
              <a:rPr lang="ru-RU" sz="10000" dirty="0"/>
              <a:t>: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sz="5100" dirty="0" smtClean="0"/>
              <a:t>научно-исследовательскую  работу</a:t>
            </a:r>
          </a:p>
          <a:p>
            <a:pPr marL="0" lvl="0" indent="0" algn="ctr">
              <a:buNone/>
            </a:pPr>
            <a:r>
              <a:rPr lang="ru-RU" sz="5100" dirty="0" smtClean="0"/>
              <a:t> по определенной  проблеме;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sz="5100" dirty="0" smtClean="0"/>
              <a:t>посещение  библиотек,  изучение  научно-методической </a:t>
            </a:r>
          </a:p>
          <a:p>
            <a:pPr marL="0" lvl="0" indent="0" algn="ctr">
              <a:buNone/>
            </a:pPr>
            <a:r>
              <a:rPr lang="ru-RU" sz="5100" dirty="0" smtClean="0"/>
              <a:t> и  учебной  литературы;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sz="5100" dirty="0" smtClean="0"/>
              <a:t>участие  в  педсоветах,  научно-методических</a:t>
            </a:r>
          </a:p>
          <a:p>
            <a:pPr marL="0" lvl="0" indent="0" algn="ctr">
              <a:buNone/>
            </a:pPr>
            <a:r>
              <a:rPr lang="ru-RU" sz="5100" dirty="0" smtClean="0"/>
              <a:t>  объединениях;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sz="5100" dirty="0" smtClean="0"/>
              <a:t>посещение  уроков  своих  коллег, </a:t>
            </a:r>
          </a:p>
          <a:p>
            <a:pPr marL="0" lvl="0" indent="0" algn="ctr">
              <a:buNone/>
            </a:pPr>
            <a:r>
              <a:rPr lang="ru-RU" sz="5100" dirty="0" smtClean="0"/>
              <a:t>обмен  мнениями  по  вопросам  организации  занятий,</a:t>
            </a:r>
          </a:p>
          <a:p>
            <a:pPr marL="0" lvl="0" indent="0" algn="ctr">
              <a:buNone/>
            </a:pPr>
            <a:r>
              <a:rPr lang="ru-RU" sz="5100" dirty="0" smtClean="0"/>
              <a:t>содержания  обучения,  методов  преподавания;</a:t>
            </a:r>
          </a:p>
          <a:p>
            <a:pPr lvl="0" algn="ctr">
              <a:buFont typeface="Wingdings" pitchFamily="2" charset="2"/>
              <a:buChar char="v"/>
            </a:pPr>
            <a:r>
              <a:rPr lang="ru-RU" sz="5100" dirty="0" smtClean="0"/>
              <a:t>теоретическую  разработку  и  практическую </a:t>
            </a:r>
          </a:p>
          <a:p>
            <a:pPr marL="0" lvl="0" indent="0" algn="ctr">
              <a:buNone/>
            </a:pPr>
            <a:r>
              <a:rPr lang="ru-RU" sz="5100" dirty="0" smtClean="0"/>
              <a:t> апробацию  разных  форм  уроков,  </a:t>
            </a:r>
          </a:p>
          <a:p>
            <a:pPr marL="0" lvl="0" indent="0" algn="ctr">
              <a:buNone/>
            </a:pPr>
            <a:r>
              <a:rPr lang="ru-RU" sz="5100" dirty="0" smtClean="0"/>
              <a:t>внеклассных  мероприятий  и  учебных  материалов</a:t>
            </a:r>
            <a:r>
              <a:rPr lang="ru-RU" sz="4400" dirty="0" smtClean="0"/>
              <a:t>.</a:t>
            </a:r>
            <a:endParaRPr lang="ru-RU" sz="4400" dirty="0"/>
          </a:p>
        </p:txBody>
      </p:sp>
      <p:pic>
        <p:nvPicPr>
          <p:cNvPr id="5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0728" y="317185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16416" y="33265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8940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751344"/>
            <a:ext cx="84969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План самообразования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название темы;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цель;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задачи;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предполагаемый результат;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этапы работы;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сроки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выполнения каждого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этапа;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действия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и мероприятия,  проводимые в процессе работы над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темой;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способ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демонстрации результата проделанной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работы; 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форма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отчета по проделанной работе. </a:t>
            </a:r>
          </a:p>
        </p:txBody>
      </p:sp>
      <p:pic>
        <p:nvPicPr>
          <p:cNvPr id="15362" name="Picture 2" descr="F:\педсовет\без творчства нет педагога\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340768"/>
            <a:ext cx="952500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1757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604448" cy="165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Что мешает самообразованию</a:t>
            </a: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?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2800" b="1" dirty="0">
              <a:solidFill>
                <a:srgbClr val="FF000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 algn="just">
              <a:spcAft>
                <a:spcPts val="1000"/>
              </a:spcAft>
              <a:buFont typeface="Symbol"/>
              <a:buChar char=""/>
            </a:pPr>
            <a:endParaRPr lang="ru-RU" sz="1200" dirty="0">
              <a:latin typeface="Calibri"/>
              <a:ea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207879"/>
            <a:ext cx="8532440" cy="4811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1000"/>
              </a:spcAft>
              <a:buFont typeface="Symbol"/>
              <a:buChar char=""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неумение видеть перспективу;</a:t>
            </a:r>
            <a:endParaRPr lang="ru-RU" sz="2400" b="1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 algn="just">
              <a:spcAft>
                <a:spcPts val="1000"/>
              </a:spcAft>
              <a:buFont typeface="Symbol"/>
              <a:buChar char=""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отсутствие системы;</a:t>
            </a:r>
            <a:endParaRPr lang="ru-RU" sz="2400" b="1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 algn="just">
              <a:spcAft>
                <a:spcPts val="1000"/>
              </a:spcAft>
              <a:buFont typeface="Symbol"/>
              <a:buChar char=""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лень;</a:t>
            </a:r>
            <a:endParaRPr lang="ru-RU" sz="2400" b="1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 algn="just">
              <a:spcAft>
                <a:spcPts val="1000"/>
              </a:spcAft>
              <a:buFont typeface="Symbol"/>
              <a:buChar char=""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успокоенность достигнутыми прежде результатами;</a:t>
            </a:r>
            <a:endParaRPr lang="ru-RU" sz="2400" b="1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 algn="just">
              <a:spcAft>
                <a:spcPts val="1000"/>
              </a:spcAft>
              <a:buFont typeface="Symbol"/>
              <a:buChar char=""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боязнь трудностей;</a:t>
            </a:r>
            <a:endParaRPr lang="ru-RU" sz="2400" b="1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 algn="just">
              <a:spcAft>
                <a:spcPts val="1000"/>
              </a:spcAft>
              <a:buFont typeface="Symbol"/>
              <a:buChar char=""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несоответствие целей возможностям личности;</a:t>
            </a:r>
            <a:endParaRPr lang="ru-RU" sz="2400" b="1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 algn="just">
              <a:spcAft>
                <a:spcPts val="1000"/>
              </a:spcAft>
              <a:buFont typeface="Symbol"/>
              <a:buChar char=""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внутреннее сопротивление самому процессу самообразования;</a:t>
            </a:r>
          </a:p>
          <a:p>
            <a:pPr marL="342900" lvl="0" indent="-342900" algn="just">
              <a:spcAft>
                <a:spcPts val="1000"/>
              </a:spcAft>
              <a:buFont typeface="Symbol"/>
              <a:buChar char=""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пассивность;</a:t>
            </a:r>
            <a:endParaRPr lang="ru-RU" sz="2400" b="1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 algn="just">
              <a:spcAft>
                <a:spcPts val="1000"/>
              </a:spcAft>
              <a:buFont typeface="Symbol"/>
              <a:buChar char=""/>
              <a:defRPr/>
            </a:pP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отсутствие позитивного </a:t>
            </a:r>
            <a:r>
              <a:rPr lang="ru-RU" sz="24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мышления.</a:t>
            </a:r>
            <a:endParaRPr lang="ru-RU" sz="2400" b="1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76263"/>
            <a:ext cx="950913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972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8518"/>
            <a:ext cx="864096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/>
              <a:t>Дистанционные </a:t>
            </a:r>
            <a:r>
              <a:rPr lang="ru-RU" sz="2800" dirty="0"/>
              <a:t>курсы. </a:t>
            </a:r>
            <a:endParaRPr lang="ru-RU" sz="2800" dirty="0" smtClean="0"/>
          </a:p>
          <a:p>
            <a:r>
              <a:rPr lang="ru-RU" sz="2800" dirty="0" smtClean="0"/>
              <a:t>Интернет-сайты</a:t>
            </a:r>
            <a:r>
              <a:rPr lang="ru-RU" sz="2800" dirty="0"/>
              <a:t>: </a:t>
            </a:r>
          </a:p>
          <a:p>
            <a:r>
              <a:rPr lang="ru-RU" sz="2800" b="1" u="sng" dirty="0" smtClean="0">
                <a:hlinkClick r:id="rId2"/>
              </a:rPr>
              <a:t>http</a:t>
            </a:r>
            <a:r>
              <a:rPr lang="ru-RU" sz="2800" b="1" u="sng" dirty="0">
                <a:hlinkClick r:id="rId2"/>
              </a:rPr>
              <a:t>://pedcampus.ru/</a:t>
            </a:r>
            <a:r>
              <a:rPr lang="ru-RU" sz="2800" b="1" dirty="0"/>
              <a:t>, </a:t>
            </a:r>
          </a:p>
          <a:p>
            <a:r>
              <a:rPr lang="ru-RU" sz="2800" b="1" u="sng" dirty="0">
                <a:hlinkClick r:id="rId3"/>
              </a:rPr>
              <a:t>http://samopoznanie.ru/</a:t>
            </a:r>
            <a:r>
              <a:rPr lang="ru-RU" sz="2800" b="1" dirty="0"/>
              <a:t>, </a:t>
            </a:r>
          </a:p>
          <a:p>
            <a:r>
              <a:rPr lang="ru-RU" sz="2800" b="1" u="sng" dirty="0">
                <a:hlinkClick r:id="rId4"/>
              </a:rPr>
              <a:t>http://www.eidos.ru/</a:t>
            </a:r>
            <a:r>
              <a:rPr lang="ru-RU" sz="2800" b="1" dirty="0"/>
              <a:t> </a:t>
            </a:r>
            <a:endParaRPr lang="ru-RU" sz="2800" b="1" dirty="0" smtClean="0"/>
          </a:p>
          <a:p>
            <a:r>
              <a:rPr lang="ru-RU" sz="2800" b="1" u="sng" dirty="0">
                <a:hlinkClick r:id="rId5"/>
              </a:rPr>
              <a:t>http://www.drofa.ru/</a:t>
            </a:r>
            <a:endParaRPr lang="ru-RU" sz="2800" b="1" dirty="0"/>
          </a:p>
          <a:p>
            <a:endParaRPr lang="ru-RU" sz="2800" dirty="0" smtClean="0"/>
          </a:p>
          <a:p>
            <a:r>
              <a:rPr lang="ru-RU" sz="2800" dirty="0" smtClean="0"/>
              <a:t>2</a:t>
            </a:r>
            <a:r>
              <a:rPr lang="ru-RU" sz="2800" dirty="0"/>
              <a:t>. Сетевые </a:t>
            </a:r>
            <a:r>
              <a:rPr lang="ru-RU" sz="2800" dirty="0" smtClean="0"/>
              <a:t>педагогические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сообщества:</a:t>
            </a:r>
          </a:p>
          <a:p>
            <a:r>
              <a:rPr lang="ru-RU" sz="2800" dirty="0"/>
              <a:t> </a:t>
            </a:r>
            <a:r>
              <a:rPr lang="en-US" sz="2800" b="1" u="sng" dirty="0">
                <a:solidFill>
                  <a:srgbClr val="C00000"/>
                </a:solidFill>
                <a:hlinkClick r:id="rId6"/>
              </a:rPr>
              <a:t>http</a:t>
            </a:r>
            <a:r>
              <a:rPr lang="ru-RU" sz="2800" b="1" u="sng" dirty="0">
                <a:solidFill>
                  <a:srgbClr val="C00000"/>
                </a:solidFill>
                <a:hlinkClick r:id="rId6"/>
              </a:rPr>
              <a:t>://</a:t>
            </a:r>
            <a:r>
              <a:rPr lang="en-US" sz="2800" b="1" u="sng" dirty="0" err="1">
                <a:solidFill>
                  <a:srgbClr val="C00000"/>
                </a:solidFill>
                <a:hlinkClick r:id="rId6"/>
              </a:rPr>
              <a:t>pedsovet</a:t>
            </a:r>
            <a:r>
              <a:rPr lang="ru-RU" sz="2800" b="1" u="sng" dirty="0">
                <a:solidFill>
                  <a:srgbClr val="C00000"/>
                </a:solidFill>
                <a:hlinkClick r:id="rId6"/>
              </a:rPr>
              <a:t>.</a:t>
            </a:r>
            <a:r>
              <a:rPr lang="en-US" sz="2800" b="1" u="sng" dirty="0" err="1">
                <a:solidFill>
                  <a:srgbClr val="C00000"/>
                </a:solidFill>
                <a:hlinkClick r:id="rId6"/>
              </a:rPr>
              <a:t>su</a:t>
            </a:r>
            <a:r>
              <a:rPr lang="ru-RU" sz="2800" b="1" u="sng" dirty="0">
                <a:solidFill>
                  <a:srgbClr val="C00000"/>
                </a:solidFill>
                <a:hlinkClick r:id="rId6"/>
              </a:rPr>
              <a:t>/</a:t>
            </a:r>
            <a:r>
              <a:rPr lang="ru-RU" sz="2800" b="1" dirty="0">
                <a:solidFill>
                  <a:srgbClr val="C00000"/>
                </a:solidFill>
              </a:rPr>
              <a:t>,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en-US" sz="2800" b="1" u="sng" dirty="0">
                <a:solidFill>
                  <a:srgbClr val="C00000"/>
                </a:solidFill>
                <a:hlinkClick r:id="rId7"/>
              </a:rPr>
              <a:t>http</a:t>
            </a:r>
            <a:r>
              <a:rPr lang="ru-RU" sz="2800" b="1" u="sng" dirty="0">
                <a:solidFill>
                  <a:srgbClr val="C00000"/>
                </a:solidFill>
                <a:hlinkClick r:id="rId7"/>
              </a:rPr>
              <a:t>://</a:t>
            </a:r>
            <a:r>
              <a:rPr lang="en-US" sz="2800" b="1" u="sng" dirty="0" err="1">
                <a:solidFill>
                  <a:srgbClr val="C00000"/>
                </a:solidFill>
                <a:hlinkClick r:id="rId7"/>
              </a:rPr>
              <a:t>easyen</a:t>
            </a:r>
            <a:r>
              <a:rPr lang="ru-RU" sz="2800" b="1" u="sng" dirty="0">
                <a:solidFill>
                  <a:srgbClr val="C00000"/>
                </a:solidFill>
                <a:hlinkClick r:id="rId7"/>
              </a:rPr>
              <a:t>.</a:t>
            </a:r>
            <a:r>
              <a:rPr lang="en-US" sz="2800" b="1" u="sng" dirty="0" err="1">
                <a:solidFill>
                  <a:srgbClr val="C00000"/>
                </a:solidFill>
                <a:hlinkClick r:id="rId7"/>
              </a:rPr>
              <a:t>ru</a:t>
            </a:r>
            <a:r>
              <a:rPr lang="ru-RU" sz="2800" b="1" u="sng" dirty="0">
                <a:solidFill>
                  <a:srgbClr val="C00000"/>
                </a:solidFill>
                <a:hlinkClick r:id="rId7"/>
              </a:rPr>
              <a:t>/</a:t>
            </a:r>
            <a:r>
              <a:rPr lang="ru-RU" sz="2800" b="1" dirty="0">
                <a:solidFill>
                  <a:srgbClr val="C00000"/>
                </a:solidFill>
              </a:rPr>
              <a:t>,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>
                <a:solidFill>
                  <a:srgbClr val="C00000"/>
                </a:solidFill>
              </a:rPr>
              <a:t>http://</a:t>
            </a:r>
            <a:r>
              <a:rPr lang="en-US" sz="2800" b="1" dirty="0" smtClean="0">
                <a:solidFill>
                  <a:srgbClr val="C00000"/>
                </a:solidFill>
              </a:rPr>
              <a:t>OpenClass.ru</a:t>
            </a:r>
            <a:r>
              <a:rPr lang="ru-RU" sz="2800" b="1" dirty="0" smtClean="0">
                <a:solidFill>
                  <a:srgbClr val="C00000"/>
                </a:solidFill>
              </a:rPr>
              <a:t>/</a:t>
            </a:r>
            <a:r>
              <a:rPr lang="en-US" sz="2800" b="1" dirty="0" smtClean="0">
                <a:solidFill>
                  <a:srgbClr val="C00000"/>
                </a:solidFill>
              </a:rPr>
              <a:t>, </a:t>
            </a:r>
            <a:endParaRPr lang="ru-RU" sz="2800" b="1" dirty="0">
              <a:solidFill>
                <a:srgbClr val="C00000"/>
              </a:solidFill>
            </a:endParaRPr>
          </a:p>
          <a:p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http</a:t>
            </a:r>
            <a:r>
              <a:rPr lang="en-US" sz="2800" b="1" dirty="0">
                <a:solidFill>
                  <a:srgbClr val="C00000"/>
                </a:solidFill>
              </a:rPr>
              <a:t>:// </a:t>
            </a:r>
            <a:r>
              <a:rPr lang="en-US" sz="2800" b="1" dirty="0" smtClean="0">
                <a:solidFill>
                  <a:srgbClr val="C00000"/>
                </a:solidFill>
              </a:rPr>
              <a:t>It-n.ru</a:t>
            </a:r>
            <a:r>
              <a:rPr lang="ru-RU" sz="2800" b="1" dirty="0" smtClean="0">
                <a:solidFill>
                  <a:srgbClr val="C00000"/>
                </a:solidFill>
              </a:rPr>
              <a:t>/</a:t>
            </a:r>
            <a:r>
              <a:rPr lang="en-US" sz="2800" b="1" dirty="0" smtClean="0">
                <a:solidFill>
                  <a:srgbClr val="C00000"/>
                </a:solidFill>
              </a:rPr>
              <a:t>, </a:t>
            </a:r>
            <a:endParaRPr lang="ru-RU" sz="2800" b="1" dirty="0">
              <a:solidFill>
                <a:srgbClr val="C00000"/>
              </a:solidFill>
            </a:endParaRPr>
          </a:p>
          <a:p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http</a:t>
            </a:r>
            <a:r>
              <a:rPr lang="en-US" sz="2800" b="1" dirty="0">
                <a:solidFill>
                  <a:srgbClr val="C00000"/>
                </a:solidFill>
              </a:rPr>
              <a:t>:// </a:t>
            </a:r>
            <a:r>
              <a:rPr lang="en-US" sz="2800" b="1" dirty="0" smtClean="0">
                <a:solidFill>
                  <a:srgbClr val="C00000"/>
                </a:solidFill>
              </a:rPr>
              <a:t>Campus</a:t>
            </a:r>
            <a:r>
              <a:rPr lang="ru-RU" sz="2800" b="1" dirty="0" smtClean="0">
                <a:solidFill>
                  <a:srgbClr val="C00000"/>
                </a:solidFill>
              </a:rPr>
              <a:t>/</a:t>
            </a:r>
            <a:r>
              <a:rPr lang="ru-RU" sz="2800" dirty="0" smtClean="0"/>
              <a:t> </a:t>
            </a:r>
            <a:r>
              <a:rPr lang="en-US" sz="2800" dirty="0" smtClean="0"/>
              <a:t> </a:t>
            </a:r>
            <a:endParaRPr lang="ru-RU" sz="2800" dirty="0" smtClean="0"/>
          </a:p>
          <a:p>
            <a:r>
              <a:rPr lang="ru-RU" sz="2800" dirty="0"/>
              <a:t> </a:t>
            </a:r>
            <a:r>
              <a:rPr lang="ru-RU" sz="2800" dirty="0" smtClean="0"/>
              <a:t>и многие другие</a:t>
            </a:r>
            <a:r>
              <a:rPr lang="en-US" sz="2800" dirty="0" smtClean="0"/>
              <a:t> </a:t>
            </a:r>
            <a:endParaRPr lang="ru-RU" sz="2800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744" y="626349"/>
            <a:ext cx="3816424" cy="6045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7367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3"/>
          <p:cNvSpPr>
            <a:spLocks noGrp="1" noChangeArrowheads="1"/>
          </p:cNvSpPr>
          <p:nvPr>
            <p:ph idx="1"/>
          </p:nvPr>
        </p:nvSpPr>
        <p:spPr bwMode="auto">
          <a:xfrm>
            <a:off x="304800" y="332656"/>
            <a:ext cx="8686800" cy="6264696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>
            <a:normAutofit fontScale="85000" lnSpcReduction="20000"/>
          </a:bodyPr>
          <a:lstStyle/>
          <a:p>
            <a:pPr marL="0" indent="0" algn="ctr">
              <a:buNone/>
            </a:pPr>
            <a:endParaRPr lang="ru-RU" sz="24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Готовы ли вы к самообразованию и саморазвитию?</a:t>
            </a:r>
          </a:p>
          <a:p>
            <a:pPr marL="0" indent="0" algn="ctr">
              <a:buNone/>
            </a:pPr>
            <a:endParaRPr lang="ru-RU" sz="2400" b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Инструкция. </a:t>
            </a:r>
            <a:endParaRPr lang="ru-RU" sz="2400" b="1" i="1" dirty="0" smtClean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ru-RU" sz="2400" i="1" dirty="0" smtClean="0"/>
              <a:t>Отвечая </a:t>
            </a:r>
            <a:r>
              <a:rPr lang="ru-RU" sz="2400" i="1" dirty="0"/>
              <a:t>на вопросы анкеты, </a:t>
            </a:r>
            <a:r>
              <a:rPr lang="ru-RU" sz="2400" i="1" dirty="0" smtClean="0"/>
              <a:t>поставьте</a:t>
            </a:r>
            <a:r>
              <a:rPr lang="ru-RU" sz="2400" i="1" dirty="0"/>
              <a:t>, пожалуйста, баллы, </a:t>
            </a:r>
            <a:endParaRPr lang="ru-RU" sz="2400" i="1" dirty="0" smtClean="0"/>
          </a:p>
          <a:p>
            <a:pPr marL="0" indent="0" algn="ctr">
              <a:buNone/>
            </a:pPr>
            <a:r>
              <a:rPr lang="ru-RU" sz="2400" i="1" dirty="0" smtClean="0"/>
              <a:t>соответствующие </a:t>
            </a:r>
            <a:r>
              <a:rPr lang="ru-RU" sz="2400" i="1" dirty="0"/>
              <a:t>вашему мнению: </a:t>
            </a:r>
            <a:endParaRPr lang="ru-RU" sz="2400" i="1" dirty="0" smtClean="0"/>
          </a:p>
          <a:p>
            <a:pPr marL="0" indent="0" algn="ctr">
              <a:buNone/>
            </a:pPr>
            <a:r>
              <a:rPr lang="ru-RU" sz="3600" b="1" i="1" dirty="0" smtClean="0">
                <a:solidFill>
                  <a:srgbClr val="7030A0"/>
                </a:solidFill>
              </a:rPr>
              <a:t>5</a:t>
            </a:r>
            <a:r>
              <a:rPr lang="ru-RU" sz="2400" i="1" dirty="0" smtClean="0"/>
              <a:t>- </a:t>
            </a:r>
            <a:r>
              <a:rPr lang="ru-RU" sz="2400" i="1" dirty="0"/>
              <a:t>если данное утверждение полностью </a:t>
            </a:r>
            <a:r>
              <a:rPr lang="ru-RU" sz="2400" i="1" dirty="0" smtClean="0"/>
              <a:t>соответствует</a:t>
            </a:r>
          </a:p>
          <a:p>
            <a:pPr marL="0" indent="0" algn="ctr">
              <a:buNone/>
            </a:pPr>
            <a:r>
              <a:rPr lang="ru-RU" sz="2400" i="1" dirty="0" smtClean="0"/>
              <a:t> действительности. </a:t>
            </a:r>
          </a:p>
          <a:p>
            <a:pPr marL="0" indent="0" algn="ctr">
              <a:buNone/>
            </a:pPr>
            <a:endParaRPr lang="ru-RU" sz="2400" i="1" dirty="0" smtClean="0"/>
          </a:p>
          <a:p>
            <a:pPr marL="0" indent="0" algn="ctr">
              <a:buNone/>
            </a:pPr>
            <a:r>
              <a:rPr lang="ru-RU" sz="3500" b="1" i="1" dirty="0" smtClean="0">
                <a:solidFill>
                  <a:srgbClr val="7030A0"/>
                </a:solidFill>
              </a:rPr>
              <a:t>4</a:t>
            </a:r>
            <a:r>
              <a:rPr lang="ru-RU" sz="2400" i="1" dirty="0" smtClean="0"/>
              <a:t>- </a:t>
            </a:r>
            <a:r>
              <a:rPr lang="ru-RU" sz="2400" i="1" dirty="0"/>
              <a:t>скорее соответствует, чем </a:t>
            </a:r>
            <a:r>
              <a:rPr lang="ru-RU" sz="2400" i="1" dirty="0" smtClean="0"/>
              <a:t>нет. </a:t>
            </a:r>
          </a:p>
          <a:p>
            <a:pPr marL="0" indent="0" algn="ctr">
              <a:buNone/>
            </a:pPr>
            <a:r>
              <a:rPr lang="ru-RU" sz="3900" b="1" i="1" dirty="0" smtClean="0">
                <a:solidFill>
                  <a:srgbClr val="7030A0"/>
                </a:solidFill>
              </a:rPr>
              <a:t>3</a:t>
            </a:r>
            <a:r>
              <a:rPr lang="ru-RU" sz="2400" i="1" dirty="0" smtClean="0"/>
              <a:t>- </a:t>
            </a:r>
            <a:r>
              <a:rPr lang="ru-RU" sz="2400" i="1" dirty="0"/>
              <a:t>и да, и </a:t>
            </a:r>
            <a:r>
              <a:rPr lang="ru-RU" sz="2400" i="1" dirty="0" smtClean="0"/>
              <a:t>нет. </a:t>
            </a:r>
          </a:p>
          <a:p>
            <a:pPr marL="0" indent="0" algn="ctr">
              <a:buNone/>
            </a:pPr>
            <a:r>
              <a:rPr lang="ru-RU" sz="3500" b="1" i="1" dirty="0" smtClean="0">
                <a:solidFill>
                  <a:srgbClr val="7030A0"/>
                </a:solidFill>
              </a:rPr>
              <a:t>2</a:t>
            </a:r>
            <a:r>
              <a:rPr lang="ru-RU" sz="2400" i="1" dirty="0" smtClean="0"/>
              <a:t>- </a:t>
            </a:r>
            <a:r>
              <a:rPr lang="ru-RU" sz="2400" i="1" dirty="0"/>
              <a:t>скорее не </a:t>
            </a:r>
            <a:r>
              <a:rPr lang="ru-RU" sz="2400" i="1" dirty="0" smtClean="0"/>
              <a:t>соответствует. </a:t>
            </a:r>
          </a:p>
          <a:p>
            <a:pPr marL="0" indent="0" algn="ctr">
              <a:buNone/>
            </a:pPr>
            <a:r>
              <a:rPr lang="ru-RU" sz="3500" b="1" i="1" dirty="0" smtClean="0">
                <a:solidFill>
                  <a:srgbClr val="7030A0"/>
                </a:solidFill>
              </a:rPr>
              <a:t>1</a:t>
            </a:r>
            <a:r>
              <a:rPr lang="ru-RU" sz="2400" i="1" dirty="0" smtClean="0"/>
              <a:t>- </a:t>
            </a:r>
            <a:r>
              <a:rPr lang="ru-RU" sz="2400" i="1" dirty="0"/>
              <a:t>не </a:t>
            </a:r>
            <a:r>
              <a:rPr lang="ru-RU" sz="2400" i="1" dirty="0" smtClean="0"/>
              <a:t>соответствует. </a:t>
            </a:r>
            <a:endParaRPr lang="ru-RU" sz="2400" dirty="0" smtClean="0"/>
          </a:p>
        </p:txBody>
      </p:sp>
      <p:pic>
        <p:nvPicPr>
          <p:cNvPr id="5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2616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32440" y="2616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F:\педсовет\без творчства нет педагога\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4725144"/>
            <a:ext cx="952500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7016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План педагогического совета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AutoShape 13"/>
          <p:cNvSpPr>
            <a:spLocks noGrp="1" noChangeArrowheads="1"/>
          </p:cNvSpPr>
          <p:nvPr>
            <p:ph idx="1"/>
          </p:nvPr>
        </p:nvSpPr>
        <p:spPr bwMode="auto">
          <a:xfrm>
            <a:off x="304800" y="1554162"/>
            <a:ext cx="8686800" cy="5043190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marL="0" indent="0">
              <a:buNone/>
            </a:pPr>
            <a:endParaRPr lang="ru-RU" sz="36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>
              <a:buNone/>
            </a:pPr>
            <a:endParaRPr lang="ru-RU" sz="3600" dirty="0">
              <a:solidFill>
                <a:srgbClr val="00B050"/>
              </a:solidFill>
              <a:latin typeface="Mistral" pitchFamily="66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b="1" dirty="0" smtClean="0">
                <a:solidFill>
                  <a:srgbClr val="C00000"/>
                </a:solidFill>
                <a:latin typeface="Mistral" pitchFamily="66" charset="0"/>
              </a:rPr>
              <a:t>П</a:t>
            </a:r>
            <a:r>
              <a:rPr lang="ru-RU" sz="3600" dirty="0" smtClean="0">
                <a:solidFill>
                  <a:srgbClr val="00B050"/>
                </a:solidFill>
                <a:latin typeface="Mistral" pitchFamily="66" charset="0"/>
              </a:rPr>
              <a:t>едагогическое  творчество.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dirty="0" smtClean="0">
                <a:solidFill>
                  <a:srgbClr val="C00000"/>
                </a:solidFill>
                <a:latin typeface="Mistral" pitchFamily="66" charset="0"/>
              </a:rPr>
              <a:t>П</a:t>
            </a:r>
            <a:r>
              <a:rPr lang="ru-RU" sz="3600" dirty="0" smtClean="0">
                <a:solidFill>
                  <a:srgbClr val="00B050"/>
                </a:solidFill>
                <a:latin typeface="Mistral" pitchFamily="66" charset="0"/>
              </a:rPr>
              <a:t>рофессиональный стандарт.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dirty="0" smtClean="0">
                <a:solidFill>
                  <a:srgbClr val="C00000"/>
                </a:solidFill>
                <a:latin typeface="Mistral" pitchFamily="66" charset="0"/>
              </a:rPr>
              <a:t>П</a:t>
            </a:r>
            <a:r>
              <a:rPr lang="ru-RU" sz="3600" dirty="0" smtClean="0">
                <a:solidFill>
                  <a:srgbClr val="00B050"/>
                </a:solidFill>
                <a:latin typeface="Mistral" pitchFamily="66" charset="0"/>
              </a:rPr>
              <a:t>овышение </a:t>
            </a:r>
            <a:r>
              <a:rPr lang="ru-RU" sz="3600" dirty="0">
                <a:solidFill>
                  <a:srgbClr val="00B050"/>
                </a:solidFill>
                <a:latin typeface="Mistral" pitchFamily="66" charset="0"/>
              </a:rPr>
              <a:t>квалификации путем самообразования.</a:t>
            </a:r>
          </a:p>
          <a:p>
            <a:pPr marL="0" indent="0" algn="ctr">
              <a:buNone/>
            </a:pPr>
            <a:endParaRPr lang="ru-RU" sz="60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endParaRPr lang="ru-RU" sz="4800" dirty="0"/>
          </a:p>
        </p:txBody>
      </p:sp>
      <p:pic>
        <p:nvPicPr>
          <p:cNvPr id="5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1357833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32440" y="126876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 descr="1284495369_tjlsrabh8ihgfi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899" t="31263" r="8474" b="36072"/>
          <a:stretch>
            <a:fillRect/>
          </a:stretch>
        </p:blipFill>
        <p:spPr bwMode="auto">
          <a:xfrm>
            <a:off x="1763688" y="4221088"/>
            <a:ext cx="2077972" cy="220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4453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3"/>
          <p:cNvSpPr>
            <a:spLocks noGrp="1" noChangeArrowheads="1"/>
          </p:cNvSpPr>
          <p:nvPr>
            <p:ph idx="1"/>
          </p:nvPr>
        </p:nvSpPr>
        <p:spPr bwMode="auto">
          <a:xfrm>
            <a:off x="304800" y="332656"/>
            <a:ext cx="8686800" cy="6264696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>
            <a:normAutofit fontScale="25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2400" i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2400" i="1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0000" b="1" i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Обработка </a:t>
            </a:r>
            <a:r>
              <a:rPr lang="ru-RU" sz="10000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и интерпретация результатов</a:t>
            </a:r>
            <a:r>
              <a:rPr lang="ru-RU" sz="10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lang="ru-RU" sz="10000" i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0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Подсчитайте </a:t>
            </a:r>
            <a:r>
              <a:rPr lang="ru-RU" sz="10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общую сумму баллов. </a:t>
            </a:r>
            <a:endParaRPr lang="ru-RU" sz="10000" i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0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 </a:t>
            </a:r>
            <a:r>
              <a:rPr lang="ru-RU" sz="10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 вас </a:t>
            </a:r>
            <a:r>
              <a:rPr lang="ru-RU" sz="100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55 и более баллов</a:t>
            </a:r>
            <a:r>
              <a:rPr lang="ru-RU" sz="10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значит, вы активно реализуете </a:t>
            </a:r>
            <a:endParaRPr lang="ru-RU" sz="10000" i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0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свои </a:t>
            </a:r>
            <a:r>
              <a:rPr lang="ru-RU" sz="10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потребности в саморазвитии. </a:t>
            </a:r>
            <a:endParaRPr lang="ru-RU" sz="10000" i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0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Диапазон </a:t>
            </a:r>
            <a:r>
              <a:rPr lang="ru-RU" sz="100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от 36 до 54 баллов </a:t>
            </a:r>
            <a:r>
              <a:rPr lang="ru-RU" sz="10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свидетельствует о том</a:t>
            </a:r>
            <a:r>
              <a:rPr lang="ru-RU" sz="10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</a:t>
            </a:r>
            <a:endParaRPr lang="ru-RU" sz="10000" i="1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0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0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что у вас отсутствует сложившаяся система саморазвития. </a:t>
            </a:r>
            <a:endParaRPr lang="ru-RU" sz="10000" i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0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Результат </a:t>
            </a:r>
            <a:r>
              <a:rPr lang="ru-RU" sz="100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от 15 до 35 баллов </a:t>
            </a:r>
            <a:r>
              <a:rPr lang="ru-RU" sz="10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дает основание полагать, </a:t>
            </a:r>
            <a:endParaRPr lang="ru-RU" sz="10000" i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0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что </a:t>
            </a:r>
            <a:r>
              <a:rPr lang="ru-RU" sz="10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исследуемый находится в стадии </a:t>
            </a:r>
            <a:r>
              <a:rPr lang="ru-RU" sz="10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остановившегося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0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саморазвития</a:t>
            </a:r>
            <a:endParaRPr lang="ru-RU" sz="10000" dirty="0">
              <a:latin typeface="Calibri"/>
              <a:ea typeface="Times New Roman"/>
              <a:cs typeface="Times New Roman"/>
            </a:endParaRPr>
          </a:p>
          <a:p>
            <a:pPr marL="0" indent="0" algn="ctr">
              <a:buNone/>
            </a:pPr>
            <a:endParaRPr lang="ru-RU" sz="2400" b="1" dirty="0" smtClean="0">
              <a:solidFill>
                <a:srgbClr val="00B050"/>
              </a:solidFill>
            </a:endParaRPr>
          </a:p>
        </p:txBody>
      </p:sp>
      <p:pic>
        <p:nvPicPr>
          <p:cNvPr id="5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116632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32440" y="2616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F:\педсовет\без творчства нет педагога\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25144"/>
            <a:ext cx="952500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2596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>
                <a:solidFill>
                  <a:srgbClr val="C00000"/>
                </a:solidFill>
              </a:rPr>
              <a:t>А. </a:t>
            </a:r>
            <a:r>
              <a:rPr lang="ru-RU" dirty="0" err="1">
                <a:solidFill>
                  <a:srgbClr val="C00000"/>
                </a:solidFill>
              </a:rPr>
              <a:t>Дистервег</a:t>
            </a:r>
            <a:r>
              <a:rPr lang="ru-RU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0B050"/>
                </a:solidFill>
              </a:rPr>
              <a:t>«Как никто не может дать другому того, что не имеет сам, так и не может развивать, образовывать и воспитывать  других тот, кто не является сам развитым, воспитанным и образованным. Он лишь до тех пор способен на самом деле воспитывать и образовывать, пока сам работает над собственным образованием и воспитанием.»</a:t>
            </a:r>
          </a:p>
          <a:p>
            <a:pPr marL="0" indent="0">
              <a:buNone/>
            </a:pPr>
            <a:r>
              <a:rPr lang="ru-RU" dirty="0"/>
              <a:t>	</a:t>
            </a:r>
          </a:p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157192"/>
            <a:ext cx="1080120" cy="134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6345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3"/>
          <p:cNvSpPr>
            <a:spLocks noGrp="1" noChangeArrowheads="1"/>
          </p:cNvSpPr>
          <p:nvPr>
            <p:ph idx="1"/>
          </p:nvPr>
        </p:nvSpPr>
        <p:spPr bwMode="auto">
          <a:xfrm>
            <a:off x="395536" y="377454"/>
            <a:ext cx="8686800" cy="6264696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400" b="1" i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Вся радость творчества – 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400" b="1" i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в возможности делиться.</a:t>
            </a: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3600" b="1" i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/>
            </a:endParaRPr>
          </a:p>
          <a:p>
            <a:pPr marL="0" indent="0" algn="ctr">
              <a:buNone/>
            </a:pP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 </a:t>
            </a:r>
          </a:p>
          <a:p>
            <a:pPr marL="0" indent="0" algn="ctr">
              <a:buNone/>
            </a:pPr>
            <a:endParaRPr lang="ru-RU" sz="2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2616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32440" y="2616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005064"/>
            <a:ext cx="3384376" cy="24482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1776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43998" cy="464347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«Учитель </a:t>
            </a:r>
            <a:r>
              <a:rPr lang="ru-RU" sz="4400" dirty="0" smtClean="0">
                <a:solidFill>
                  <a:srgbClr val="C00000"/>
                </a:solidFill>
              </a:rPr>
              <a:t>живет</a:t>
            </a:r>
            <a:r>
              <a:rPr lang="ru-RU" sz="4400" dirty="0" smtClean="0"/>
              <a:t> до тех пор, </a:t>
            </a:r>
            <a:br>
              <a:rPr lang="ru-RU" sz="4400" dirty="0" smtClean="0"/>
            </a:br>
            <a:r>
              <a:rPr lang="ru-RU" sz="4400" dirty="0" smtClean="0">
                <a:solidFill>
                  <a:srgbClr val="C00000"/>
                </a:solidFill>
              </a:rPr>
              <a:t>пока учится</a:t>
            </a:r>
            <a:r>
              <a:rPr lang="ru-RU" sz="4400" dirty="0" smtClean="0"/>
              <a:t>, </a:t>
            </a:r>
            <a:br>
              <a:rPr lang="ru-RU" sz="4400" dirty="0" smtClean="0"/>
            </a:br>
            <a:r>
              <a:rPr lang="ru-RU" sz="4400" dirty="0" smtClean="0"/>
              <a:t>как только он </a:t>
            </a:r>
            <a:r>
              <a:rPr lang="ru-RU" sz="4400" dirty="0" smtClean="0">
                <a:solidFill>
                  <a:srgbClr val="00B050"/>
                </a:solidFill>
              </a:rPr>
              <a:t>перестает учиться</a:t>
            </a:r>
            <a:r>
              <a:rPr lang="ru-RU" sz="4400" dirty="0" smtClean="0"/>
              <a:t>, </a:t>
            </a:r>
            <a:br>
              <a:rPr lang="ru-RU" sz="4400" dirty="0" smtClean="0"/>
            </a:br>
            <a:r>
              <a:rPr lang="ru-RU" sz="4400" dirty="0" smtClean="0"/>
              <a:t>в нем </a:t>
            </a:r>
            <a:r>
              <a:rPr lang="ru-RU" sz="4400" dirty="0" smtClean="0">
                <a:solidFill>
                  <a:srgbClr val="00B050"/>
                </a:solidFill>
              </a:rPr>
              <a:t>умирает</a:t>
            </a:r>
            <a:r>
              <a:rPr lang="ru-RU" sz="4400" dirty="0" smtClean="0"/>
              <a:t> учитель»</a:t>
            </a:r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929454" y="4500570"/>
            <a:ext cx="1938310" cy="768350"/>
          </a:xfrm>
        </p:spPr>
        <p:txBody>
          <a:bodyPr>
            <a:noAutofit/>
          </a:bodyPr>
          <a:lstStyle/>
          <a:p>
            <a:pPr algn="r"/>
            <a:r>
              <a:rPr lang="ru-RU" sz="1800" b="1" dirty="0" smtClean="0"/>
              <a:t> К.Д.Ушинский</a:t>
            </a:r>
            <a:endParaRPr lang="ru-RU" sz="1800" dirty="0"/>
          </a:p>
        </p:txBody>
      </p:sp>
      <p:pic>
        <p:nvPicPr>
          <p:cNvPr id="7" name="Picture 3" descr="F:\педсовет\без творчства нет педагога\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675" y="5013176"/>
            <a:ext cx="1584176" cy="14401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229200"/>
            <a:ext cx="950913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3"/>
          <p:cNvSpPr>
            <a:spLocks noGrp="1" noChangeArrowheads="1"/>
          </p:cNvSpPr>
          <p:nvPr>
            <p:ph idx="1"/>
          </p:nvPr>
        </p:nvSpPr>
        <p:spPr bwMode="auto">
          <a:xfrm>
            <a:off x="304800" y="188640"/>
            <a:ext cx="8686800" cy="6480720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rgbClr val="C00000"/>
                </a:solidFill>
                <a:latin typeface="Mistral" pitchFamily="66" charset="0"/>
                <a:cs typeface="Microsoft Tai Le" pitchFamily="34" charset="0"/>
              </a:rPr>
              <a:t>Педагогическое  </a:t>
            </a:r>
            <a:r>
              <a:rPr lang="ru-RU" sz="6000" b="1" dirty="0">
                <a:solidFill>
                  <a:srgbClr val="C00000"/>
                </a:solidFill>
                <a:latin typeface="Mistral" pitchFamily="66" charset="0"/>
                <a:cs typeface="Microsoft Tai Le" pitchFamily="34" charset="0"/>
              </a:rPr>
              <a:t>творчество</a:t>
            </a:r>
            <a:endParaRPr lang="ru-RU" sz="6000" dirty="0" smtClean="0">
              <a:solidFill>
                <a:srgbClr val="00B050"/>
              </a:solidFill>
              <a:latin typeface="Mistral" pitchFamily="66" charset="0"/>
              <a:cs typeface="Microsoft Tai Le" pitchFamily="34" charset="0"/>
            </a:endParaRPr>
          </a:p>
          <a:p>
            <a:pPr marL="0" indent="0">
              <a:buNone/>
            </a:pPr>
            <a:endParaRPr lang="ru-RU" sz="3600" dirty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наука  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о педагогической системе </a:t>
            </a: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двух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взаимосвязанных 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видов </a:t>
            </a: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человеческой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: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педагогики воспитания</a:t>
            </a:r>
            <a:r>
              <a:rPr lang="ru-RU" sz="3600" b="1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3600" b="1" dirty="0" smtClean="0"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b="1" dirty="0" smtClean="0">
                <a:latin typeface="Times New Roman"/>
                <a:ea typeface="Times New Roman"/>
                <a:cs typeface="Times New Roman"/>
              </a:rPr>
              <a:t>и 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самовоспитания </a:t>
            </a: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личности </a:t>
            </a:r>
            <a:endParaRPr lang="ru-RU" sz="3600" b="1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b="1" dirty="0" smtClean="0"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3600" b="1" dirty="0">
                <a:latin typeface="Times New Roman"/>
                <a:ea typeface="Times New Roman"/>
                <a:cs typeface="Times New Roman"/>
              </a:rPr>
              <a:t>различных видах деятельности и общения</a:t>
            </a:r>
            <a:r>
              <a:rPr lang="ru-RU" sz="3600" b="1" dirty="0" smtClean="0">
                <a:latin typeface="Times New Roman"/>
                <a:ea typeface="Times New Roman"/>
                <a:cs typeface="Times New Roman"/>
              </a:rPr>
              <a:t>.</a:t>
            </a:r>
            <a:endParaRPr lang="ru-RU" sz="4800" dirty="0"/>
          </a:p>
        </p:txBody>
      </p:sp>
      <p:pic>
        <p:nvPicPr>
          <p:cNvPr id="5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353" y="116632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0" y="116632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F:\педсовет\без творчства нет педагога\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953000"/>
            <a:ext cx="952500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246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8280920" cy="5819477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Mistral" pitchFamily="66" charset="0"/>
              </a:rPr>
              <a:t>Творческий учитель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rgbClr val="00B050"/>
                </a:solidFill>
                <a:latin typeface="Mistral" pitchFamily="66" charset="0"/>
              </a:rPr>
              <a:t>«это тот, кто открывает, умудряет и одобряет»</a:t>
            </a:r>
          </a:p>
          <a:p>
            <a:pPr marL="0" indent="0" algn="r">
              <a:buNone/>
            </a:pPr>
            <a:r>
              <a:rPr lang="ru-RU" b="1" dirty="0" smtClean="0"/>
              <a:t> </a:t>
            </a:r>
            <a:r>
              <a:rPr lang="ru-RU" b="1" dirty="0">
                <a:solidFill>
                  <a:srgbClr val="C00000"/>
                </a:solidFill>
                <a:latin typeface="Mistral" pitchFamily="66" charset="0"/>
              </a:rPr>
              <a:t>(</a:t>
            </a:r>
            <a:r>
              <a:rPr lang="ru-RU" b="1" dirty="0" err="1">
                <a:solidFill>
                  <a:srgbClr val="C00000"/>
                </a:solidFill>
                <a:latin typeface="Mistral" pitchFamily="66" charset="0"/>
              </a:rPr>
              <a:t>Н.Рерих</a:t>
            </a:r>
            <a:r>
              <a:rPr lang="ru-RU" b="1" dirty="0" smtClean="0">
                <a:solidFill>
                  <a:srgbClr val="C00000"/>
                </a:solidFill>
                <a:latin typeface="Mistral" pitchFamily="66" charset="0"/>
              </a:rPr>
              <a:t>)</a:t>
            </a:r>
          </a:p>
          <a:p>
            <a:pPr marL="0" indent="0" algn="ctr">
              <a:buNone/>
            </a:pP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Mistral" pitchFamily="66" charset="0"/>
              </a:rPr>
              <a:t>Педагогическая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Mistral" pitchFamily="66" charset="0"/>
              </a:rPr>
              <a:t>деятельность </a:t>
            </a:r>
            <a:r>
              <a:rPr lang="ru-RU" sz="4400" dirty="0">
                <a:solidFill>
                  <a:srgbClr val="C00000"/>
                </a:solidFill>
                <a:latin typeface="Mistral" pitchFamily="66" charset="0"/>
              </a:rPr>
              <a:t>– это проявление постоянного </a:t>
            </a:r>
            <a:r>
              <a:rPr lang="ru-RU" sz="4400" dirty="0" smtClean="0">
                <a:solidFill>
                  <a:srgbClr val="C00000"/>
                </a:solidFill>
                <a:latin typeface="Mistral" pitchFamily="66" charset="0"/>
              </a:rPr>
              <a:t>разностороннего творчества</a:t>
            </a:r>
            <a:r>
              <a:rPr lang="ru-RU" sz="4400" dirty="0">
                <a:solidFill>
                  <a:srgbClr val="C00000"/>
                </a:solidFill>
                <a:latin typeface="Mistral" pitchFamily="66" charset="0"/>
              </a:rPr>
              <a:t>.</a:t>
            </a:r>
          </a:p>
          <a:p>
            <a:endParaRPr lang="ru-RU" dirty="0"/>
          </a:p>
        </p:txBody>
      </p:sp>
      <p:pic>
        <p:nvPicPr>
          <p:cNvPr id="4098" name="Picture 2" descr="F:\педсовет\без творчства нет педагога\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023942"/>
            <a:ext cx="1872208" cy="17281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13139008_987a952c6565c030ea8aa84ec1e352a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168" y="5084763"/>
            <a:ext cx="2513038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8722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4624"/>
            <a:ext cx="8731696" cy="1512168"/>
          </a:xfrm>
        </p:spPr>
        <p:txBody>
          <a:bodyPr>
            <a:normAutofit/>
          </a:bodyPr>
          <a:lstStyle/>
          <a:p>
            <a:pPr algn="ctr"/>
            <a:r>
              <a:rPr lang="ru-RU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 заповедей</a:t>
            </a:r>
            <a:br>
              <a:rPr lang="ru-RU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творческой личности</a:t>
            </a:r>
          </a:p>
        </p:txBody>
      </p:sp>
      <p:sp>
        <p:nvSpPr>
          <p:cNvPr id="4" name="AutoShape 13"/>
          <p:cNvSpPr>
            <a:spLocks noGrp="1" noChangeArrowheads="1"/>
          </p:cNvSpPr>
          <p:nvPr>
            <p:ph idx="1"/>
          </p:nvPr>
        </p:nvSpPr>
        <p:spPr bwMode="auto">
          <a:xfrm>
            <a:off x="304800" y="1554162"/>
            <a:ext cx="8686800" cy="5043190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>
            <a:normAutofit fontScale="25000" lnSpcReduction="20000"/>
          </a:bodyPr>
          <a:lstStyle/>
          <a:p>
            <a:pPr marL="0" indent="0">
              <a:buNone/>
            </a:pPr>
            <a:endParaRPr lang="ru-RU" sz="36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>
              <a:buNone/>
            </a:pPr>
            <a:endParaRPr lang="ru-RU" sz="36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>
              <a:buNone/>
            </a:pPr>
            <a:endParaRPr lang="ru-RU" sz="3600" dirty="0">
              <a:solidFill>
                <a:srgbClr val="00B050"/>
              </a:solidFill>
              <a:latin typeface="Mistral" pitchFamily="66" charset="0"/>
            </a:endParaRPr>
          </a:p>
          <a:p>
            <a:pPr marL="0" indent="0">
              <a:buNone/>
            </a:pPr>
            <a:endParaRPr lang="ru-RU" sz="36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endParaRPr lang="ru-RU" sz="132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r>
              <a:rPr lang="ru-RU" sz="1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1.Будь </a:t>
            </a:r>
            <a:r>
              <a:rPr lang="ru-RU" sz="1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хозяином своей судьбы. </a:t>
            </a:r>
          </a:p>
          <a:p>
            <a:pPr marL="0" indent="0" algn="ctr">
              <a:buNone/>
            </a:pPr>
            <a:r>
              <a:rPr lang="ru-RU" sz="1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2.Достигни успеха в том, что ты любишь. </a:t>
            </a:r>
          </a:p>
          <a:p>
            <a:pPr marL="0" indent="0" algn="ctr">
              <a:buNone/>
            </a:pPr>
            <a:r>
              <a:rPr lang="ru-RU" sz="1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3.Внеси свой вклад в общее дело.</a:t>
            </a:r>
          </a:p>
          <a:p>
            <a:pPr marL="0" indent="0" algn="ctr">
              <a:buNone/>
            </a:pPr>
            <a:r>
              <a:rPr lang="ru-RU" sz="1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4.Строй свои отношения с людьми на доверии. </a:t>
            </a:r>
          </a:p>
          <a:p>
            <a:pPr marL="0" indent="0" algn="ctr">
              <a:buNone/>
            </a:pPr>
            <a:r>
              <a:rPr lang="ru-RU" sz="1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5.Развивай свои творческие способности. </a:t>
            </a:r>
          </a:p>
          <a:p>
            <a:pPr marL="0" indent="0" algn="ctr">
              <a:buNone/>
            </a:pPr>
            <a:r>
              <a:rPr lang="ru-RU" sz="1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6.Культивируй  в себе смелость. </a:t>
            </a:r>
          </a:p>
          <a:p>
            <a:pPr marL="0" indent="0" algn="ctr">
              <a:buNone/>
            </a:pPr>
            <a:r>
              <a:rPr lang="ru-RU" sz="1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7.Заботься о своем здоровье. </a:t>
            </a:r>
          </a:p>
          <a:p>
            <a:pPr marL="0" indent="0" algn="ctr">
              <a:buNone/>
            </a:pPr>
            <a:r>
              <a:rPr lang="ru-RU" sz="1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8.Не теряй веру в себя.</a:t>
            </a:r>
          </a:p>
          <a:p>
            <a:pPr marL="0" indent="0">
              <a:buNone/>
            </a:pPr>
            <a:endParaRPr lang="ru-RU" sz="3600" dirty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endParaRPr lang="ru-RU" sz="60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endParaRPr lang="ru-RU" sz="4800" dirty="0"/>
          </a:p>
        </p:txBody>
      </p:sp>
      <p:pic>
        <p:nvPicPr>
          <p:cNvPr id="5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1357833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32440" y="126876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post-280722-12927810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1247" y="4725144"/>
            <a:ext cx="18732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2435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Выбор за тобой</a:t>
            </a:r>
            <a:br>
              <a:rPr lang="ru-RU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</a:rPr>
              <a:t>«Это невозможно!»</a:t>
            </a:r>
            <a:r>
              <a:rPr lang="ru-RU" dirty="0"/>
              <a:t> - сказала </a:t>
            </a:r>
            <a:r>
              <a:rPr lang="ru-RU" b="1" dirty="0">
                <a:solidFill>
                  <a:srgbClr val="C00000"/>
                </a:solidFill>
              </a:rPr>
              <a:t>Причина</a:t>
            </a:r>
            <a:r>
              <a:rPr lang="ru-RU" dirty="0" smtClean="0"/>
              <a:t>.</a:t>
            </a:r>
            <a:endParaRPr lang="ru-RU" sz="1100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b="1" dirty="0">
                <a:solidFill>
                  <a:srgbClr val="7030A0"/>
                </a:solidFill>
              </a:rPr>
              <a:t>«Это безрассудство!» </a:t>
            </a:r>
            <a:r>
              <a:rPr lang="ru-RU" dirty="0"/>
              <a:t>- заметил </a:t>
            </a:r>
            <a:r>
              <a:rPr lang="ru-RU" b="1" dirty="0">
                <a:solidFill>
                  <a:srgbClr val="7030A0"/>
                </a:solidFill>
              </a:rPr>
              <a:t>Опыт</a:t>
            </a:r>
            <a:r>
              <a:rPr lang="ru-RU" b="1" dirty="0" smtClean="0"/>
              <a:t>.</a:t>
            </a:r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r>
              <a:rPr lang="ru-RU" b="1" dirty="0">
                <a:solidFill>
                  <a:srgbClr val="0070C0"/>
                </a:solidFill>
              </a:rPr>
              <a:t>«Это бесполезно!»</a:t>
            </a:r>
            <a:r>
              <a:rPr lang="ru-RU" dirty="0"/>
              <a:t> - отрезала </a:t>
            </a:r>
            <a:r>
              <a:rPr lang="ru-RU" b="1" dirty="0">
                <a:solidFill>
                  <a:srgbClr val="0070C0"/>
                </a:solidFill>
              </a:rPr>
              <a:t>Гордость</a:t>
            </a:r>
            <a:r>
              <a:rPr lang="ru-RU" b="1" dirty="0" smtClean="0"/>
              <a:t>.</a:t>
            </a:r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r>
              <a:rPr lang="ru-RU" b="1" dirty="0">
                <a:solidFill>
                  <a:srgbClr val="00B050"/>
                </a:solidFill>
              </a:rPr>
              <a:t>«Попробуй…»</a:t>
            </a:r>
            <a:r>
              <a:rPr lang="ru-RU" dirty="0"/>
              <a:t> - шепнула </a:t>
            </a:r>
            <a:r>
              <a:rPr lang="ru-RU" b="1" dirty="0">
                <a:solidFill>
                  <a:srgbClr val="00B050"/>
                </a:solidFill>
              </a:rPr>
              <a:t>Мечта.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093799792"/>
              </p:ext>
            </p:extLst>
          </p:nvPr>
        </p:nvGraphicFramePr>
        <p:xfrm>
          <a:off x="7884368" y="5229200"/>
          <a:ext cx="1112537" cy="143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94203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3"/>
          <p:cNvSpPr>
            <a:spLocks noGrp="1" noChangeArrowheads="1"/>
          </p:cNvSpPr>
          <p:nvPr>
            <p:ph idx="1"/>
          </p:nvPr>
        </p:nvSpPr>
        <p:spPr bwMode="auto">
          <a:xfrm>
            <a:off x="304800" y="404664"/>
            <a:ext cx="8686800" cy="6192688"/>
          </a:xfrm>
          <a:prstGeom prst="foldedCorner">
            <a:avLst>
              <a:gd name="adj" fmla="val 23069"/>
            </a:avLst>
          </a:prstGeom>
          <a:solidFill>
            <a:srgbClr val="FFFFCC"/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>
            <a:normAutofit fontScale="40000" lnSpcReduction="20000"/>
          </a:bodyPr>
          <a:lstStyle/>
          <a:p>
            <a:pPr marL="0" indent="0">
              <a:buNone/>
            </a:pPr>
            <a:endParaRPr lang="ru-RU" sz="36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>
              <a:buNone/>
            </a:pPr>
            <a:endParaRPr lang="ru-RU" sz="36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>
              <a:buNone/>
            </a:pPr>
            <a:endParaRPr lang="ru-RU" sz="3600" dirty="0">
              <a:solidFill>
                <a:srgbClr val="00B050"/>
              </a:solidFill>
              <a:latin typeface="Mistral" pitchFamily="66" charset="0"/>
            </a:endParaRPr>
          </a:p>
          <a:p>
            <a:pPr marL="0" indent="0">
              <a:buNone/>
            </a:pPr>
            <a:endParaRPr lang="ru-RU" sz="36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r>
              <a:rPr lang="ru-RU" sz="10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0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деле обучения и воспитания, </a:t>
            </a:r>
            <a:endParaRPr lang="ru-RU" sz="101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0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10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всем школьном деле </a:t>
            </a:r>
            <a:endParaRPr lang="ru-RU" sz="101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0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ничего </a:t>
            </a:r>
            <a:r>
              <a:rPr lang="ru-RU" sz="10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нельзя улучшить</a:t>
            </a:r>
            <a:r>
              <a:rPr lang="ru-RU" sz="10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 algn="ctr">
              <a:buNone/>
            </a:pPr>
            <a:r>
              <a:rPr lang="ru-RU" sz="10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минуя голову учителя</a:t>
            </a:r>
            <a:r>
              <a:rPr lang="ru-RU" sz="10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 algn="r">
              <a:buNone/>
            </a:pPr>
            <a:endParaRPr lang="ru-RU" sz="60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6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6000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К,Д,Ушинский</a:t>
            </a:r>
            <a:r>
              <a:rPr lang="ru-RU" sz="6000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6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endParaRPr lang="ru-RU" sz="3600" dirty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endParaRPr lang="ru-RU" sz="6000" dirty="0" smtClean="0">
              <a:solidFill>
                <a:srgbClr val="00B050"/>
              </a:solidFill>
              <a:latin typeface="Mistral" pitchFamily="66" charset="0"/>
            </a:endParaRPr>
          </a:p>
          <a:p>
            <a:pPr marL="0" indent="0" algn="ctr">
              <a:buNone/>
            </a:pPr>
            <a:endParaRPr lang="ru-RU" sz="4800" dirty="0"/>
          </a:p>
        </p:txBody>
      </p:sp>
      <p:pic>
        <p:nvPicPr>
          <p:cNvPr id="5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33265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MC900432586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0" y="18864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F:\педсовет\без творчства нет педагога\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528" y="4653136"/>
            <a:ext cx="1398240" cy="1512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4378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659</TotalTime>
  <Words>1006</Words>
  <Application>Microsoft Office PowerPoint</Application>
  <PresentationFormat>Экран (4:3)</PresentationFormat>
  <Paragraphs>234</Paragraphs>
  <Slides>32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Трек</vt:lpstr>
      <vt:lpstr>Слайд 1</vt:lpstr>
      <vt:lpstr>Слайд 2</vt:lpstr>
      <vt:lpstr>План педагогического совета</vt:lpstr>
      <vt:lpstr>«Учитель живет до тех пор,  пока учится,  как только он перестает учиться,  в нем умирает учитель»</vt:lpstr>
      <vt:lpstr>Слайд 5</vt:lpstr>
      <vt:lpstr>Слайд 6</vt:lpstr>
      <vt:lpstr>8 заповедей   творческой личности</vt:lpstr>
      <vt:lpstr>Выбор за тобой </vt:lpstr>
      <vt:lpstr>Слайд 9</vt:lpstr>
      <vt:lpstr>Что такое Профстандарт?</vt:lpstr>
      <vt:lpstr>Слайд 11</vt:lpstr>
      <vt:lpstr>Слайд 12</vt:lpstr>
      <vt:lpstr>Слайд 13</vt:lpstr>
      <vt:lpstr>Алексей Львович Семенов  </vt:lpstr>
      <vt:lpstr>Слайд 15</vt:lpstr>
      <vt:lpstr>Слайд 16</vt:lpstr>
      <vt:lpstr>Евгений Александрович Ямбург </vt:lpstr>
      <vt:lpstr>Слайд 18</vt:lpstr>
      <vt:lpstr>Слайд 19</vt:lpstr>
      <vt:lpstr>Слайд 20</vt:lpstr>
      <vt:lpstr>Слайд 21</vt:lpstr>
      <vt:lpstr>Слайд 22</vt:lpstr>
      <vt:lpstr>Что такое самообразование?</vt:lpstr>
      <vt:lpstr>мотивы, побуждающие педагога к  самообразованию </vt:lpstr>
      <vt:lpstr>Слайд 25</vt:lpstr>
      <vt:lpstr>Слайд 26</vt:lpstr>
      <vt:lpstr>Слайд 27</vt:lpstr>
      <vt:lpstr>Слайд 28</vt:lpstr>
      <vt:lpstr>Слайд 29</vt:lpstr>
      <vt:lpstr>Слайд 30</vt:lpstr>
      <vt:lpstr>А. Дистервег.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45</cp:revision>
  <dcterms:modified xsi:type="dcterms:W3CDTF">2016-11-22T22:53:32Z</dcterms:modified>
</cp:coreProperties>
</file>