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B0E02-BADA-4F5A-9561-2B10BF607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 w="57150">
            <a:solidFill>
              <a:srgbClr val="B3423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b="1" dirty="0">
              <a:solidFill>
                <a:srgbClr val="612A8A"/>
              </a:solidFill>
            </a:endParaRPr>
          </a:p>
        </p:txBody>
      </p:sp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928688" y="836613"/>
            <a:ext cx="72866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latin typeface="Bookman Old Style" pitchFamily="18" charset="0"/>
              </a:rPr>
              <a:t>Письмо, основы </a:t>
            </a:r>
          </a:p>
          <a:p>
            <a:pPr algn="ctr"/>
            <a:r>
              <a:rPr lang="ru-RU" sz="4800" b="1" dirty="0">
                <a:solidFill>
                  <a:srgbClr val="7030A0"/>
                </a:solidFill>
                <a:latin typeface="Bookman Old Style" pitchFamily="18" charset="0"/>
              </a:rPr>
              <a:t>грамоты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Игра «найди помощника»</a:t>
            </a:r>
            <a:endParaRPr lang="ru-RU" dirty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i="1" smtClean="0"/>
              <a:t>    Лена едет в трамвае . На ветке сидят снегири. Над лесом летит самолет. Ира подошла к дому. Андрей вышел из класса. У зайца длинные уши. Вова взял книгу с полки. Этот ключ от нашей двери. Под елью растет гриб.</a:t>
            </a:r>
            <a:endParaRPr lang="ru-RU" smtClean="0"/>
          </a:p>
          <a:p>
            <a:pPr eaLnBrk="1" hangingPunct="1"/>
            <a:r>
              <a:rPr lang="ru-RU" b="1" smtClean="0"/>
              <a:t>Записать только предлоги.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K:\ПОРТФОЛИО 2017\предлоги\предлоги_c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357188"/>
            <a:ext cx="828675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AST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6" descr="dotbord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WordArt 3"/>
          <p:cNvSpPr>
            <a:spLocks noChangeArrowheads="1" noChangeShapeType="1"/>
          </p:cNvSpPr>
          <p:nvPr/>
        </p:nvSpPr>
        <p:spPr bwMode="auto">
          <a:xfrm>
            <a:off x="1828800" y="0"/>
            <a:ext cx="7008813" cy="154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Физминутка</a:t>
            </a:r>
          </a:p>
        </p:txBody>
      </p:sp>
      <p:pic>
        <p:nvPicPr>
          <p:cNvPr id="29704" name="Picture 8" descr="File007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7250" y="2428875"/>
            <a:ext cx="17573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99"/>
                </a:solidFill>
                <a:latin typeface="Calibri" pitchFamily="34" charset="0"/>
              </a:rPr>
              <a:t>собака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786438" y="2357438"/>
            <a:ext cx="1595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99"/>
                </a:solidFill>
                <a:latin typeface="Calibri" pitchFamily="34" charset="0"/>
              </a:rPr>
              <a:t>будка</a:t>
            </a:r>
          </a:p>
        </p:txBody>
      </p:sp>
      <p:pic>
        <p:nvPicPr>
          <p:cNvPr id="10" name="Picture 2" descr="hom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214313"/>
            <a:ext cx="24860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lvsm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1857375"/>
            <a:ext cx="1077913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42938" y="4500563"/>
            <a:ext cx="75406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3333CC"/>
                </a:solidFill>
                <a:latin typeface="Calibri" pitchFamily="34" charset="0"/>
              </a:rPr>
              <a:t>Собака   около  будки.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933825" y="5751513"/>
            <a:ext cx="1285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3357563" y="5357813"/>
            <a:ext cx="1500187" cy="4603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4071938" y="4286250"/>
            <a:ext cx="785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alibri" pitchFamily="34" charset="0"/>
              </a:rPr>
              <a:t>пр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1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333500"/>
            <a:ext cx="2368550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85800" y="571500"/>
            <a:ext cx="2528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  <a:latin typeface="Calibri" pitchFamily="34" charset="0"/>
              </a:rPr>
              <a:t>девочка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143625" y="500063"/>
            <a:ext cx="1643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accent2"/>
                </a:solidFill>
                <a:latin typeface="Calibri" pitchFamily="34" charset="0"/>
              </a:rPr>
              <a:t>заяц</a:t>
            </a:r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428750" y="5214938"/>
            <a:ext cx="6129338" cy="830262"/>
            <a:chOff x="-219" y="2400"/>
            <a:chExt cx="3861" cy="523"/>
          </a:xfrm>
        </p:grpSpPr>
        <p:sp>
          <p:nvSpPr>
            <p:cNvPr id="24584" name="Text Box 3"/>
            <p:cNvSpPr txBox="1">
              <a:spLocks noChangeArrowheads="1"/>
            </p:cNvSpPr>
            <p:nvPr/>
          </p:nvSpPr>
          <p:spPr bwMode="auto">
            <a:xfrm>
              <a:off x="-219" y="2400"/>
              <a:ext cx="2210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000" b="1">
                  <a:solidFill>
                    <a:schemeClr val="accent2"/>
                  </a:solidFill>
                  <a:latin typeface="Calibri" pitchFamily="34" charset="0"/>
                </a:rPr>
                <a:t>    </a:t>
              </a:r>
              <a:r>
                <a:rPr lang="ru-RU" sz="4800" b="1">
                  <a:solidFill>
                    <a:schemeClr val="accent2"/>
                  </a:solidFill>
                  <a:latin typeface="Calibri" pitchFamily="34" charset="0"/>
                </a:rPr>
                <a:t>У  девочки</a:t>
              </a:r>
            </a:p>
          </p:txBody>
        </p:sp>
        <p:sp>
          <p:nvSpPr>
            <p:cNvPr id="24585" name="Text Box 4"/>
            <p:cNvSpPr txBox="1">
              <a:spLocks noChangeArrowheads="1"/>
            </p:cNvSpPr>
            <p:nvPr/>
          </p:nvSpPr>
          <p:spPr bwMode="auto">
            <a:xfrm>
              <a:off x="1941" y="2400"/>
              <a:ext cx="170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800" b="1">
                  <a:solidFill>
                    <a:schemeClr val="accent2"/>
                  </a:solidFill>
                  <a:latin typeface="Calibri" pitchFamily="34" charset="0"/>
                </a:rPr>
                <a:t>заяц.</a:t>
              </a:r>
            </a:p>
          </p:txBody>
        </p:sp>
      </p:grpSp>
      <p:sp>
        <p:nvSpPr>
          <p:cNvPr id="15" name="Line 5"/>
          <p:cNvSpPr>
            <a:spLocks noChangeShapeType="1"/>
          </p:cNvSpPr>
          <p:nvPr/>
        </p:nvSpPr>
        <p:spPr bwMode="auto">
          <a:xfrm>
            <a:off x="2000250" y="6072188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214563" y="4857750"/>
            <a:ext cx="6302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alibri" pitchFamily="34" charset="0"/>
              </a:rPr>
              <a:t>пр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0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857250"/>
            <a:ext cx="2895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14375" y="1214438"/>
            <a:ext cx="1901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8000"/>
                </a:solidFill>
                <a:latin typeface="Calibri" pitchFamily="34" charset="0"/>
              </a:rPr>
              <a:t>цветы</a:t>
            </a:r>
            <a:r>
              <a:rPr lang="ru-RU">
                <a:latin typeface="Calibri" pitchFamily="34" charset="0"/>
              </a:rPr>
              <a:t>  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429375" y="1214438"/>
            <a:ext cx="1314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8000"/>
                </a:solidFill>
                <a:latin typeface="Calibri" pitchFamily="34" charset="0"/>
              </a:rPr>
              <a:t>ваза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5072074"/>
            <a:ext cx="48683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008000"/>
                </a:solidFill>
                <a:latin typeface="+mn-lt"/>
                <a:cs typeface="+mn-cs"/>
              </a:rPr>
              <a:t> </a:t>
            </a:r>
            <a:r>
              <a:rPr lang="ru-RU" sz="6000" b="1" dirty="0">
                <a:solidFill>
                  <a:srgbClr val="00B05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В вазе цветы.</a:t>
            </a:r>
            <a:endParaRPr lang="ru-RU" sz="6000" dirty="0">
              <a:solidFill>
                <a:srgbClr val="00B05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286000" y="4857750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alibri" pitchFamily="34" charset="0"/>
              </a:rPr>
              <a:t>пр</a:t>
            </a: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2500313" y="6143625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AT_3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785813"/>
            <a:ext cx="3581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500813" y="785813"/>
            <a:ext cx="996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Calibri" pitchFamily="34" charset="0"/>
              </a:rPr>
              <a:t>кот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85813" y="714375"/>
            <a:ext cx="16525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Calibri" pitchFamily="34" charset="0"/>
              </a:rPr>
              <a:t>забор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4929198"/>
            <a:ext cx="6000792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Кот на заборе. 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929063" y="4643438"/>
            <a:ext cx="6302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alibri" pitchFamily="34" charset="0"/>
              </a:rPr>
              <a:t>пр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4214813" y="5857875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Работа по карточке</a:t>
            </a:r>
            <a:endParaRPr lang="ru-RU" dirty="0"/>
          </a:p>
        </p:txBody>
      </p:sp>
      <p:pic>
        <p:nvPicPr>
          <p:cNvPr id="27651" name="Содержимое 3" descr="C:\Documents and Settings\Администратор\Рабочий стол\2014\предлоги\предлоги_cr_cr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1214438"/>
            <a:ext cx="7643812" cy="5000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Работа с </a:t>
            </a:r>
            <a:r>
              <a:rPr lang="ru-RU" dirty="0" err="1" smtClean="0"/>
              <a:t>чистоговоркой</a:t>
            </a:r>
            <a:endParaRPr lang="ru-RU" dirty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800" b="1" i="1" smtClean="0"/>
              <a:t>У Семёна с Саней в сетях сом с усами.</a:t>
            </a:r>
            <a:endParaRPr lang="ru-RU" sz="4800" smtClean="0"/>
          </a:p>
          <a:p>
            <a:pPr eaLnBrk="1" hangingPunct="1">
              <a:buFont typeface="Wingdings 2" pitchFamily="18" charset="2"/>
              <a:buNone/>
            </a:pPr>
            <a:endParaRPr lang="ru-RU" sz="4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Вставь предлоги по смыслу.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29699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6838950" cy="47244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600" smtClean="0"/>
              <a:t>... </a:t>
            </a:r>
            <a:r>
              <a:rPr lang="ru-RU" sz="3600" i="1" smtClean="0"/>
              <a:t>гнезде пищат птенцы.</a:t>
            </a:r>
            <a:endParaRPr lang="ru-RU" sz="36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3600" i="1" smtClean="0"/>
              <a:t>Платок лежит ... кармане .</a:t>
            </a:r>
            <a:endParaRPr lang="ru-RU" sz="36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3600" i="1" smtClean="0"/>
              <a:t>Вазу поставили ... стол . </a:t>
            </a:r>
            <a:endParaRPr lang="ru-RU" sz="36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3600" i="1" smtClean="0"/>
              <a:t>Чайник кипит ... плите .</a:t>
            </a:r>
            <a:endParaRPr lang="ru-RU" sz="360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3600" i="1" smtClean="0"/>
              <a:t>Рыба живет ... реке 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9700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419600" cy="47244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71563" y="1771650"/>
            <a:ext cx="6572250" cy="3657600"/>
          </a:xfrm>
        </p:spPr>
        <p:txBody>
          <a:bodyPr>
            <a:normAutofit fontScale="92500" lnSpcReduction="10000"/>
          </a:bodyPr>
          <a:lstStyle/>
          <a:p>
            <a:pPr>
              <a:buFont typeface="Wingdings 2" pitchFamily="18" charset="2"/>
              <a:buNone/>
            </a:pPr>
            <a:r>
              <a:rPr lang="kk-KZ" sz="3600" b="1" smtClean="0">
                <a:solidFill>
                  <a:srgbClr val="7030A0"/>
                </a:solidFill>
                <a:latin typeface="Cambria" pitchFamily="18" charset="0"/>
              </a:rPr>
              <a:t>Звонок веселый</a:t>
            </a:r>
            <a:r>
              <a:rPr lang="en-US" sz="3600" b="1" smtClean="0">
                <a:solidFill>
                  <a:srgbClr val="7030A0"/>
                </a:solidFill>
                <a:latin typeface="Cambria" pitchFamily="18" charset="0"/>
              </a:rPr>
              <a:t> </a:t>
            </a:r>
            <a:r>
              <a:rPr lang="kk-KZ" sz="3600" b="1" smtClean="0">
                <a:solidFill>
                  <a:srgbClr val="7030A0"/>
                </a:solidFill>
                <a:latin typeface="Cambria" pitchFamily="18" charset="0"/>
              </a:rPr>
              <a:t>прозвенел</a:t>
            </a:r>
            <a:endParaRPr lang="en-US" sz="3600" b="1" smtClean="0">
              <a:solidFill>
                <a:srgbClr val="7030A0"/>
              </a:solidFill>
              <a:latin typeface="Cambria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kk-KZ" sz="3600" b="1" smtClean="0">
                <a:solidFill>
                  <a:srgbClr val="7030A0"/>
                </a:solidFill>
                <a:latin typeface="Cambria" pitchFamily="18" charset="0"/>
              </a:rPr>
              <a:t>Он учиться  нам велел</a:t>
            </a:r>
            <a:endParaRPr lang="ru-RU" sz="3600" b="1" smtClean="0">
              <a:solidFill>
                <a:srgbClr val="7030A0"/>
              </a:solidFill>
              <a:latin typeface="Cambria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kk-KZ" sz="4000" b="1" smtClean="0">
                <a:solidFill>
                  <a:srgbClr val="FF0000"/>
                </a:solidFill>
                <a:latin typeface="Cambria" pitchFamily="18" charset="0"/>
              </a:rPr>
              <a:t>Девиз нашего урока:</a:t>
            </a:r>
            <a:endParaRPr lang="en-US" sz="4000" smtClean="0">
              <a:solidFill>
                <a:srgbClr val="FF0000"/>
              </a:solidFill>
              <a:latin typeface="Cambria" pitchFamily="18" charset="0"/>
            </a:endParaRPr>
          </a:p>
          <a:p>
            <a:pPr algn="ctr"/>
            <a:r>
              <a:rPr lang="kk-KZ" sz="4000" b="1" smtClean="0">
                <a:solidFill>
                  <a:srgbClr val="0000FF"/>
                </a:solidFill>
                <a:latin typeface="Cambria" pitchFamily="18" charset="0"/>
              </a:rPr>
              <a:t>Друг другу помогать</a:t>
            </a:r>
            <a:endParaRPr lang="ru-RU" sz="4000" b="1" smtClean="0">
              <a:solidFill>
                <a:srgbClr val="0000FF"/>
              </a:solidFill>
              <a:latin typeface="Cambria" pitchFamily="18" charset="0"/>
            </a:endParaRPr>
          </a:p>
          <a:p>
            <a:pPr algn="ctr"/>
            <a:r>
              <a:rPr lang="kk-KZ" sz="4000" b="1" smtClean="0">
                <a:solidFill>
                  <a:srgbClr val="0000FF"/>
                </a:solidFill>
                <a:latin typeface="Cambria" pitchFamily="18" charset="0"/>
              </a:rPr>
              <a:t>Руки поднимать</a:t>
            </a:r>
            <a:endParaRPr lang="ru-RU" sz="4000" b="1" smtClean="0">
              <a:solidFill>
                <a:srgbClr val="0000FF"/>
              </a:solidFill>
              <a:latin typeface="Cambria" pitchFamily="18" charset="0"/>
            </a:endParaRPr>
          </a:p>
          <a:p>
            <a:pPr algn="ctr"/>
            <a:r>
              <a:rPr lang="kk-KZ" sz="4000" b="1" smtClean="0">
                <a:solidFill>
                  <a:srgbClr val="0000FF"/>
                </a:solidFill>
                <a:latin typeface="Cambria" pitchFamily="18" charset="0"/>
              </a:rPr>
              <a:t>И пятерки получать. </a:t>
            </a:r>
            <a:endParaRPr lang="ru-RU" sz="4000" b="1" smtClean="0">
              <a:solidFill>
                <a:srgbClr val="0000FF"/>
              </a:solidFill>
              <a:latin typeface="Cambria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4000" b="1" smtClean="0"/>
          </a:p>
          <a:p>
            <a:pPr eaLnBrk="1" hangingPunct="1"/>
            <a:endParaRPr lang="ru-RU" smtClean="0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5"/>
            <a:ext cx="147637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 descr="j035440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208517">
            <a:off x="7010400" y="647700"/>
            <a:ext cx="2441575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43438" y="357188"/>
            <a:ext cx="4140200" cy="6119812"/>
          </a:xfrm>
          <a:prstGeom prst="roundRect">
            <a:avLst/>
          </a:prstGeom>
          <a:solidFill>
            <a:srgbClr val="FFF3FC"/>
          </a:solidFill>
          <a:ln w="57150">
            <a:solidFill>
              <a:srgbClr val="B34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850" y="333375"/>
            <a:ext cx="4140200" cy="6119813"/>
          </a:xfrm>
          <a:prstGeom prst="roundRect">
            <a:avLst/>
          </a:prstGeom>
          <a:solidFill>
            <a:srgbClr val="FFF3FC"/>
          </a:solidFill>
          <a:ln w="57150">
            <a:solidFill>
              <a:srgbClr val="B3423F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4164013" y="609600"/>
            <a:ext cx="838200" cy="598488"/>
            <a:chOff x="4163653" y="609292"/>
            <a:chExt cx="839223" cy="598697"/>
          </a:xfrm>
        </p:grpSpPr>
        <p:sp>
          <p:nvSpPr>
            <p:cNvPr id="11" name="Блок-схема: узел 10"/>
            <p:cNvSpPr>
              <a:spLocks noChangeAspect="1"/>
            </p:cNvSpPr>
            <p:nvPr/>
          </p:nvSpPr>
          <p:spPr>
            <a:xfrm>
              <a:off x="4715187" y="714104"/>
              <a:ext cx="287689" cy="2890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Блок-схема: узел 11"/>
            <p:cNvSpPr>
              <a:spLocks noChangeAspect="1"/>
            </p:cNvSpPr>
            <p:nvPr/>
          </p:nvSpPr>
          <p:spPr>
            <a:xfrm>
              <a:off x="4163653" y="702988"/>
              <a:ext cx="287688" cy="28743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Арка 9"/>
            <p:cNvSpPr/>
            <p:nvPr/>
          </p:nvSpPr>
          <p:spPr>
            <a:xfrm>
              <a:off x="4234166" y="609292"/>
              <a:ext cx="700086" cy="598697"/>
            </a:xfrm>
            <a:prstGeom prst="blockArc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4143375" y="5572125"/>
            <a:ext cx="839788" cy="598488"/>
            <a:chOff x="4163653" y="609292"/>
            <a:chExt cx="839223" cy="598697"/>
          </a:xfrm>
        </p:grpSpPr>
        <p:sp>
          <p:nvSpPr>
            <p:cNvPr id="15" name="Блок-схема: узел 14"/>
            <p:cNvSpPr>
              <a:spLocks noChangeAspect="1"/>
            </p:cNvSpPr>
            <p:nvPr/>
          </p:nvSpPr>
          <p:spPr>
            <a:xfrm>
              <a:off x="4714145" y="714104"/>
              <a:ext cx="288731" cy="2890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Блок-схема: узел 15"/>
            <p:cNvSpPr>
              <a:spLocks noChangeAspect="1"/>
            </p:cNvSpPr>
            <p:nvPr/>
          </p:nvSpPr>
          <p:spPr>
            <a:xfrm>
              <a:off x="4163653" y="702988"/>
              <a:ext cx="288731" cy="28743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Арка 16"/>
            <p:cNvSpPr/>
            <p:nvPr/>
          </p:nvSpPr>
          <p:spPr>
            <a:xfrm>
              <a:off x="4234166" y="609292"/>
              <a:ext cx="700086" cy="598697"/>
            </a:xfrm>
            <a:prstGeom prst="blockArc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Группа 17"/>
          <p:cNvGrpSpPr>
            <a:grpSpLocks/>
          </p:cNvGrpSpPr>
          <p:nvPr/>
        </p:nvGrpSpPr>
        <p:grpSpPr bwMode="auto">
          <a:xfrm>
            <a:off x="4143375" y="3214688"/>
            <a:ext cx="839788" cy="598487"/>
            <a:chOff x="4163653" y="609292"/>
            <a:chExt cx="839223" cy="598697"/>
          </a:xfrm>
        </p:grpSpPr>
        <p:sp>
          <p:nvSpPr>
            <p:cNvPr id="19" name="Блок-схема: узел 18"/>
            <p:cNvSpPr>
              <a:spLocks noChangeAspect="1"/>
            </p:cNvSpPr>
            <p:nvPr/>
          </p:nvSpPr>
          <p:spPr>
            <a:xfrm>
              <a:off x="4714145" y="714104"/>
              <a:ext cx="288731" cy="2890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Блок-схема: узел 19"/>
            <p:cNvSpPr>
              <a:spLocks noChangeAspect="1"/>
            </p:cNvSpPr>
            <p:nvPr/>
          </p:nvSpPr>
          <p:spPr>
            <a:xfrm>
              <a:off x="4163653" y="702987"/>
              <a:ext cx="288731" cy="28743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1" name="Арка 20"/>
            <p:cNvSpPr/>
            <p:nvPr/>
          </p:nvSpPr>
          <p:spPr>
            <a:xfrm>
              <a:off x="4234166" y="609292"/>
              <a:ext cx="700086" cy="598697"/>
            </a:xfrm>
            <a:prstGeom prst="blockArc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21"/>
          <p:cNvGrpSpPr>
            <a:grpSpLocks/>
          </p:cNvGrpSpPr>
          <p:nvPr/>
        </p:nvGrpSpPr>
        <p:grpSpPr bwMode="auto">
          <a:xfrm>
            <a:off x="4143375" y="2000250"/>
            <a:ext cx="839788" cy="598488"/>
            <a:chOff x="4163653" y="609292"/>
            <a:chExt cx="839223" cy="598697"/>
          </a:xfrm>
        </p:grpSpPr>
        <p:sp>
          <p:nvSpPr>
            <p:cNvPr id="23" name="Блок-схема: узел 22"/>
            <p:cNvSpPr>
              <a:spLocks noChangeAspect="1"/>
            </p:cNvSpPr>
            <p:nvPr/>
          </p:nvSpPr>
          <p:spPr>
            <a:xfrm>
              <a:off x="4714145" y="714104"/>
              <a:ext cx="288731" cy="2890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Блок-схема: узел 23"/>
            <p:cNvSpPr>
              <a:spLocks noChangeAspect="1"/>
            </p:cNvSpPr>
            <p:nvPr/>
          </p:nvSpPr>
          <p:spPr>
            <a:xfrm>
              <a:off x="4163653" y="702988"/>
              <a:ext cx="288731" cy="28743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Арка 24"/>
            <p:cNvSpPr/>
            <p:nvPr/>
          </p:nvSpPr>
          <p:spPr>
            <a:xfrm>
              <a:off x="4234166" y="609292"/>
              <a:ext cx="700086" cy="598697"/>
            </a:xfrm>
            <a:prstGeom prst="blockArc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4143375" y="4429125"/>
            <a:ext cx="839788" cy="598488"/>
            <a:chOff x="4163653" y="609292"/>
            <a:chExt cx="839223" cy="598697"/>
          </a:xfrm>
        </p:grpSpPr>
        <p:sp>
          <p:nvSpPr>
            <p:cNvPr id="27" name="Блок-схема: узел 26"/>
            <p:cNvSpPr>
              <a:spLocks noChangeAspect="1"/>
            </p:cNvSpPr>
            <p:nvPr/>
          </p:nvSpPr>
          <p:spPr>
            <a:xfrm>
              <a:off x="4714145" y="714104"/>
              <a:ext cx="288731" cy="2890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Блок-схема: узел 27"/>
            <p:cNvSpPr>
              <a:spLocks noChangeAspect="1"/>
            </p:cNvSpPr>
            <p:nvPr/>
          </p:nvSpPr>
          <p:spPr>
            <a:xfrm>
              <a:off x="4163653" y="702988"/>
              <a:ext cx="288731" cy="28743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Арка 28"/>
            <p:cNvSpPr/>
            <p:nvPr/>
          </p:nvSpPr>
          <p:spPr>
            <a:xfrm>
              <a:off x="4234166" y="609292"/>
              <a:ext cx="700086" cy="598697"/>
            </a:xfrm>
            <a:prstGeom prst="blockArc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729" name="TextBox 25"/>
          <p:cNvSpPr txBox="1">
            <a:spLocks noChangeArrowheads="1"/>
          </p:cNvSpPr>
          <p:nvPr/>
        </p:nvSpPr>
        <p:spPr bwMode="auto">
          <a:xfrm>
            <a:off x="1403350" y="404813"/>
            <a:ext cx="2058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C00000"/>
                </a:solidFill>
              </a:rPr>
              <a:t>Предлог</a:t>
            </a:r>
          </a:p>
        </p:txBody>
      </p:sp>
      <p:sp>
        <p:nvSpPr>
          <p:cNvPr id="30730" name="TextBox 29"/>
          <p:cNvSpPr txBox="1">
            <a:spLocks noChangeArrowheads="1"/>
          </p:cNvSpPr>
          <p:nvPr/>
        </p:nvSpPr>
        <p:spPr bwMode="auto">
          <a:xfrm>
            <a:off x="395288" y="1268413"/>
            <a:ext cx="387985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b="1">
                <a:solidFill>
                  <a:srgbClr val="612A8A"/>
                </a:solidFill>
              </a:rPr>
              <a:t>  служит для связи </a:t>
            </a:r>
          </a:p>
          <a:p>
            <a:r>
              <a:rPr lang="ru-RU" sz="2800" b="1">
                <a:solidFill>
                  <a:srgbClr val="612A8A"/>
                </a:solidFill>
              </a:rPr>
              <a:t>слов в предложении</a:t>
            </a:r>
          </a:p>
          <a:p>
            <a:pPr>
              <a:buFont typeface="Arial" charset="0"/>
              <a:buChar char="•"/>
            </a:pPr>
            <a:endParaRPr lang="ru-RU" sz="2800" b="1">
              <a:solidFill>
                <a:srgbClr val="612A8A"/>
              </a:solidFill>
            </a:endParaRPr>
          </a:p>
        </p:txBody>
      </p:sp>
      <p:sp>
        <p:nvSpPr>
          <p:cNvPr id="30731" name="TextBox 30"/>
          <p:cNvSpPr txBox="1">
            <a:spLocks noChangeArrowheads="1"/>
          </p:cNvSpPr>
          <p:nvPr/>
        </p:nvSpPr>
        <p:spPr bwMode="auto">
          <a:xfrm>
            <a:off x="395288" y="2428875"/>
            <a:ext cx="38973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b="1">
                <a:solidFill>
                  <a:srgbClr val="612A8A"/>
                </a:solidFill>
              </a:rPr>
              <a:t> не изменяется, к нему нельзя поставить вопрос</a:t>
            </a:r>
          </a:p>
        </p:txBody>
      </p:sp>
      <p:sp>
        <p:nvSpPr>
          <p:cNvPr id="30732" name="TextBox 31"/>
          <p:cNvSpPr txBox="1">
            <a:spLocks noChangeArrowheads="1"/>
          </p:cNvSpPr>
          <p:nvPr/>
        </p:nvSpPr>
        <p:spPr bwMode="auto">
          <a:xfrm>
            <a:off x="395288" y="3644900"/>
            <a:ext cx="185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 b="1">
              <a:solidFill>
                <a:srgbClr val="612A8A"/>
              </a:solidFill>
            </a:endParaRPr>
          </a:p>
        </p:txBody>
      </p:sp>
      <p:sp>
        <p:nvSpPr>
          <p:cNvPr id="30733" name="TextBox 32"/>
          <p:cNvSpPr txBox="1">
            <a:spLocks noChangeArrowheads="1"/>
          </p:cNvSpPr>
          <p:nvPr/>
        </p:nvSpPr>
        <p:spPr bwMode="auto">
          <a:xfrm>
            <a:off x="395288" y="3929063"/>
            <a:ext cx="36893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b="1">
                <a:solidFill>
                  <a:srgbClr val="612A8A"/>
                </a:solidFill>
              </a:rPr>
              <a:t> между предлогом </a:t>
            </a:r>
          </a:p>
          <a:p>
            <a:r>
              <a:rPr lang="ru-RU" sz="2800" b="1">
                <a:solidFill>
                  <a:srgbClr val="612A8A"/>
                </a:solidFill>
              </a:rPr>
              <a:t>и словом можно </a:t>
            </a:r>
          </a:p>
          <a:p>
            <a:r>
              <a:rPr lang="ru-RU" sz="2800" b="1">
                <a:solidFill>
                  <a:srgbClr val="612A8A"/>
                </a:solidFill>
              </a:rPr>
              <a:t>поставить другое </a:t>
            </a:r>
          </a:p>
          <a:p>
            <a:r>
              <a:rPr lang="ru-RU" sz="2800" b="1">
                <a:solidFill>
                  <a:srgbClr val="612A8A"/>
                </a:solidFill>
              </a:rPr>
              <a:t>слово или вопрос</a:t>
            </a:r>
          </a:p>
        </p:txBody>
      </p:sp>
      <p:sp>
        <p:nvSpPr>
          <p:cNvPr id="30734" name="TextBox 33"/>
          <p:cNvSpPr txBox="1">
            <a:spLocks noChangeArrowheads="1"/>
          </p:cNvSpPr>
          <p:nvPr/>
        </p:nvSpPr>
        <p:spPr bwMode="auto">
          <a:xfrm>
            <a:off x="5076825" y="620713"/>
            <a:ext cx="184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 b="1">
              <a:solidFill>
                <a:srgbClr val="612A8A"/>
              </a:solidFill>
            </a:endParaRPr>
          </a:p>
        </p:txBody>
      </p:sp>
      <p:sp>
        <p:nvSpPr>
          <p:cNvPr id="30735" name="TextBox 34"/>
          <p:cNvSpPr txBox="1">
            <a:spLocks noChangeArrowheads="1"/>
          </p:cNvSpPr>
          <p:nvPr/>
        </p:nvSpPr>
        <p:spPr bwMode="auto">
          <a:xfrm>
            <a:off x="5076825" y="2205038"/>
            <a:ext cx="3095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endParaRPr lang="ru-RU" sz="2800" b="1">
              <a:solidFill>
                <a:srgbClr val="612A8A"/>
              </a:solidFill>
            </a:endParaRPr>
          </a:p>
        </p:txBody>
      </p:sp>
      <p:pic>
        <p:nvPicPr>
          <p:cNvPr id="30736" name="Picture 2" descr="D:\Clipart\Животные\Собаки\sobaca.png"/>
          <p:cNvPicPr>
            <a:picLocks noChangeAspect="1" noChangeArrowheads="1"/>
          </p:cNvPicPr>
          <p:nvPr/>
        </p:nvPicPr>
        <p:blipFill>
          <a:blip r:embed="rId2"/>
          <a:srcRect t="4851" r="6728" b="12201"/>
          <a:stretch>
            <a:fillRect/>
          </a:stretch>
        </p:blipFill>
        <p:spPr bwMode="auto">
          <a:xfrm>
            <a:off x="5214938" y="1500188"/>
            <a:ext cx="3049587" cy="398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Домашнее задание</a:t>
            </a:r>
            <a:br>
              <a:rPr lang="ru-RU" dirty="0" smtClean="0"/>
            </a:br>
            <a:r>
              <a:rPr lang="ru-RU" cap="none" dirty="0" smtClean="0"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Раскрасить рисунок и составить по нему рассказ о приключениях котёнка, используя данные предлоги. </a:t>
            </a:r>
            <a:endParaRPr lang="ru-RU" dirty="0"/>
          </a:p>
        </p:txBody>
      </p:sp>
      <p:pic>
        <p:nvPicPr>
          <p:cNvPr id="31747" name="Содержимое 3" descr="http://festival.1september.ru/articles/501926/Image4862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57375" y="2071688"/>
            <a:ext cx="4714875" cy="47863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PAST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4" descr="dotbord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WordArt 5"/>
          <p:cNvSpPr>
            <a:spLocks noChangeArrowheads="1" noChangeShapeType="1"/>
          </p:cNvSpPr>
          <p:nvPr/>
        </p:nvSpPr>
        <p:spPr bwMode="auto">
          <a:xfrm>
            <a:off x="2286000" y="152400"/>
            <a:ext cx="6240463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16764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FF0000"/>
                </a:solidFill>
              </a:rPr>
              <a:t>«Сегодня на уроке я узнал…»</a:t>
            </a: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0" y="2590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FF0000"/>
                </a:solidFill>
              </a:rPr>
              <a:t>«Сегодня на уроке я научился…»</a:t>
            </a: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35814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FF0000"/>
                </a:solidFill>
              </a:rPr>
              <a:t>«Сегодня на уроке мне было сложно…»</a:t>
            </a: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0" y="4495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FF0000"/>
                </a:solidFill>
              </a:rPr>
              <a:t>«Сегодня на уроке мне было легко…»</a:t>
            </a: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0" y="54102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rgbClr val="FF0000"/>
                </a:solidFill>
              </a:rPr>
              <a:t>«Сегодня на уроке мне понравилось…»</a:t>
            </a: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2778" name="Rectangle 11"/>
          <p:cNvSpPr>
            <a:spLocks noChangeArrowheads="1"/>
          </p:cNvSpPr>
          <p:nvPr/>
        </p:nvSpPr>
        <p:spPr bwMode="auto">
          <a:xfrm>
            <a:off x="0" y="41910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3600" i="1">
                <a:solidFill>
                  <a:srgbClr val="FF0000"/>
                </a:solidFill>
              </a:rPr>
              <a:t> </a:t>
            </a: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ransition advTm="3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utoUpdateAnimBg="0"/>
      <p:bldP spid="46087" grpId="0" autoUpdateAnimBg="0"/>
      <p:bldP spid="46088" grpId="0" autoUpdateAnimBg="0"/>
      <p:bldP spid="46089" grpId="0" autoUpdateAnimBg="0"/>
      <p:bldP spid="4609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3" name="Прямоугольник 2"/>
          <p:cNvSpPr/>
          <p:nvPr/>
        </p:nvSpPr>
        <p:spPr>
          <a:xfrm rot="20982640">
            <a:off x="1185587" y="2122239"/>
            <a:ext cx="6452977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Молодцы!</a:t>
            </a:r>
          </a:p>
        </p:txBody>
      </p:sp>
      <p:pic>
        <p:nvPicPr>
          <p:cNvPr id="33796" name="Picture 4" descr="0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3071813"/>
            <a:ext cx="2963862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7" descr="arg-5-25-trans-y"/>
          <p:cNvPicPr preferRelativeResize="0"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10834">
            <a:off x="74613" y="-217488"/>
            <a:ext cx="23050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bomb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6" name="Picture 2" descr="http://www.playcast.ru/uploads/2013/06/27/56144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87338" y="269875"/>
            <a:ext cx="88566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4000" b="1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sz="4000" b="1">
                <a:solidFill>
                  <a:srgbClr val="FF0000"/>
                </a:solidFill>
                <a:latin typeface="Cambria" pitchFamily="18" charset="0"/>
              </a:rPr>
              <a:t>Минутка чистописания</a:t>
            </a:r>
            <a:endParaRPr lang="en-US" sz="4000">
              <a:solidFill>
                <a:srgbClr val="FF0000"/>
              </a:solidFill>
              <a:latin typeface="Cambria" pitchFamily="18" charset="0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184150" y="1231900"/>
            <a:ext cx="8605838" cy="4392613"/>
            <a:chOff x="158" y="300"/>
            <a:chExt cx="5421" cy="2767"/>
          </a:xfrm>
        </p:grpSpPr>
        <p:sp>
          <p:nvSpPr>
            <p:cNvPr id="13328" name="Line 5"/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9" name="Line 6"/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0" name="Line 7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1411288" y="1182688"/>
            <a:ext cx="3995737" cy="4421187"/>
            <a:chOff x="975" y="314"/>
            <a:chExt cx="2517" cy="2785"/>
          </a:xfrm>
        </p:grpSpPr>
        <p:sp>
          <p:nvSpPr>
            <p:cNvPr id="13324" name="Freeform 12"/>
            <p:cNvSpPr>
              <a:spLocks/>
            </p:cNvSpPr>
            <p:nvPr/>
          </p:nvSpPr>
          <p:spPr bwMode="auto">
            <a:xfrm>
              <a:off x="975" y="523"/>
              <a:ext cx="1619" cy="2576"/>
            </a:xfrm>
            <a:custGeom>
              <a:avLst/>
              <a:gdLst>
                <a:gd name="T0" fmla="*/ 0 w 1619"/>
                <a:gd name="T1" fmla="*/ 2057 h 2576"/>
                <a:gd name="T2" fmla="*/ 55 w 1619"/>
                <a:gd name="T3" fmla="*/ 2377 h 2576"/>
                <a:gd name="T4" fmla="*/ 229 w 1619"/>
                <a:gd name="T5" fmla="*/ 2515 h 2576"/>
                <a:gd name="T6" fmla="*/ 540 w 1619"/>
                <a:gd name="T7" fmla="*/ 2323 h 2576"/>
                <a:gd name="T8" fmla="*/ 1180 w 1619"/>
                <a:gd name="T9" fmla="*/ 997 h 2576"/>
                <a:gd name="T10" fmla="*/ 1619 w 1619"/>
                <a:gd name="T11" fmla="*/ 0 h 25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9"/>
                <a:gd name="T19" fmla="*/ 0 h 2576"/>
                <a:gd name="T20" fmla="*/ 1619 w 1619"/>
                <a:gd name="T21" fmla="*/ 2576 h 25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9" h="2576">
                  <a:moveTo>
                    <a:pt x="0" y="2057"/>
                  </a:moveTo>
                  <a:cubicBezTo>
                    <a:pt x="9" y="2110"/>
                    <a:pt x="17" y="2301"/>
                    <a:pt x="55" y="2377"/>
                  </a:cubicBezTo>
                  <a:cubicBezTo>
                    <a:pt x="93" y="2453"/>
                    <a:pt x="148" y="2524"/>
                    <a:pt x="229" y="2515"/>
                  </a:cubicBezTo>
                  <a:cubicBezTo>
                    <a:pt x="310" y="2506"/>
                    <a:pt x="382" y="2576"/>
                    <a:pt x="540" y="2323"/>
                  </a:cubicBezTo>
                  <a:cubicBezTo>
                    <a:pt x="698" y="2070"/>
                    <a:pt x="1000" y="1384"/>
                    <a:pt x="1180" y="997"/>
                  </a:cubicBezTo>
                  <a:cubicBezTo>
                    <a:pt x="1360" y="610"/>
                    <a:pt x="1528" y="208"/>
                    <a:pt x="1619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5" name="Freeform 13"/>
            <p:cNvSpPr>
              <a:spLocks/>
            </p:cNvSpPr>
            <p:nvPr/>
          </p:nvSpPr>
          <p:spPr bwMode="auto">
            <a:xfrm>
              <a:off x="1619" y="314"/>
              <a:ext cx="1873" cy="820"/>
            </a:xfrm>
            <a:custGeom>
              <a:avLst/>
              <a:gdLst>
                <a:gd name="T0" fmla="*/ 529 w 1873"/>
                <a:gd name="T1" fmla="*/ 721 h 820"/>
                <a:gd name="T2" fmla="*/ 209 w 1873"/>
                <a:gd name="T3" fmla="*/ 767 h 820"/>
                <a:gd name="T4" fmla="*/ 35 w 1873"/>
                <a:gd name="T5" fmla="*/ 401 h 820"/>
                <a:gd name="T6" fmla="*/ 422 w 1873"/>
                <a:gd name="T7" fmla="*/ 64 h 820"/>
                <a:gd name="T8" fmla="*/ 1873 w 1873"/>
                <a:gd name="T9" fmla="*/ 17 h 8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3"/>
                <a:gd name="T16" fmla="*/ 0 h 820"/>
                <a:gd name="T17" fmla="*/ 1873 w 1873"/>
                <a:gd name="T18" fmla="*/ 820 h 8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3" h="820">
                  <a:moveTo>
                    <a:pt x="529" y="721"/>
                  </a:moveTo>
                  <a:cubicBezTo>
                    <a:pt x="476" y="729"/>
                    <a:pt x="291" y="820"/>
                    <a:pt x="209" y="767"/>
                  </a:cubicBezTo>
                  <a:cubicBezTo>
                    <a:pt x="127" y="714"/>
                    <a:pt x="0" y="518"/>
                    <a:pt x="35" y="401"/>
                  </a:cubicBezTo>
                  <a:cubicBezTo>
                    <a:pt x="70" y="284"/>
                    <a:pt x="116" y="128"/>
                    <a:pt x="422" y="64"/>
                  </a:cubicBezTo>
                  <a:cubicBezTo>
                    <a:pt x="728" y="0"/>
                    <a:pt x="1571" y="27"/>
                    <a:pt x="1873" y="17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6" name="AutoShape 9"/>
            <p:cNvSpPr>
              <a:spLocks noChangeArrowheads="1"/>
            </p:cNvSpPr>
            <p:nvPr/>
          </p:nvSpPr>
          <p:spPr bwMode="auto">
            <a:xfrm>
              <a:off x="2556" y="474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27" name="AutoShape 10"/>
            <p:cNvSpPr>
              <a:spLocks noChangeArrowheads="1"/>
            </p:cNvSpPr>
            <p:nvPr/>
          </p:nvSpPr>
          <p:spPr bwMode="auto">
            <a:xfrm>
              <a:off x="2057" y="974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5021263" y="3355975"/>
            <a:ext cx="1858962" cy="2216150"/>
            <a:chOff x="3163" y="1716"/>
            <a:chExt cx="1171" cy="1396"/>
          </a:xfrm>
        </p:grpSpPr>
        <p:sp>
          <p:nvSpPr>
            <p:cNvPr id="13322" name="Freeform 14"/>
            <p:cNvSpPr>
              <a:spLocks/>
            </p:cNvSpPr>
            <p:nvPr/>
          </p:nvSpPr>
          <p:spPr bwMode="auto">
            <a:xfrm>
              <a:off x="3163" y="1716"/>
              <a:ext cx="1171" cy="1396"/>
            </a:xfrm>
            <a:custGeom>
              <a:avLst/>
              <a:gdLst>
                <a:gd name="T0" fmla="*/ 1171 w 1171"/>
                <a:gd name="T1" fmla="*/ 899 h 1396"/>
                <a:gd name="T2" fmla="*/ 596 w 1171"/>
                <a:gd name="T3" fmla="*/ 1356 h 1396"/>
                <a:gd name="T4" fmla="*/ 394 w 1171"/>
                <a:gd name="T5" fmla="*/ 1137 h 1396"/>
                <a:gd name="T6" fmla="*/ 796 w 1171"/>
                <a:gd name="T7" fmla="*/ 195 h 1396"/>
                <a:gd name="T8" fmla="*/ 540 w 1171"/>
                <a:gd name="T9" fmla="*/ 49 h 1396"/>
                <a:gd name="T10" fmla="*/ 0 w 1171"/>
                <a:gd name="T11" fmla="*/ 487 h 13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71"/>
                <a:gd name="T19" fmla="*/ 0 h 1396"/>
                <a:gd name="T20" fmla="*/ 1171 w 1171"/>
                <a:gd name="T21" fmla="*/ 1396 h 13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71" h="1396">
                  <a:moveTo>
                    <a:pt x="1171" y="899"/>
                  </a:moveTo>
                  <a:cubicBezTo>
                    <a:pt x="1075" y="974"/>
                    <a:pt x="725" y="1316"/>
                    <a:pt x="596" y="1356"/>
                  </a:cubicBezTo>
                  <a:cubicBezTo>
                    <a:pt x="467" y="1396"/>
                    <a:pt x="361" y="1330"/>
                    <a:pt x="394" y="1137"/>
                  </a:cubicBezTo>
                  <a:cubicBezTo>
                    <a:pt x="427" y="944"/>
                    <a:pt x="772" y="376"/>
                    <a:pt x="796" y="195"/>
                  </a:cubicBezTo>
                  <a:cubicBezTo>
                    <a:pt x="820" y="14"/>
                    <a:pt x="673" y="0"/>
                    <a:pt x="540" y="49"/>
                  </a:cubicBezTo>
                  <a:cubicBezTo>
                    <a:pt x="407" y="98"/>
                    <a:pt x="112" y="396"/>
                    <a:pt x="0" y="487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3" name="AutoShape 11"/>
            <p:cNvSpPr>
              <a:spLocks noChangeArrowheads="1"/>
            </p:cNvSpPr>
            <p:nvPr/>
          </p:nvSpPr>
          <p:spPr bwMode="auto">
            <a:xfrm>
              <a:off x="3163" y="2114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" name="AutoShape 18"/>
          <p:cNvSpPr>
            <a:spLocks noChangeArrowheads="1"/>
          </p:cNvSpPr>
          <p:nvPr/>
        </p:nvSpPr>
        <p:spPr bwMode="auto">
          <a:xfrm rot="-8724836">
            <a:off x="3965575" y="1670050"/>
            <a:ext cx="649288" cy="144463"/>
          </a:xfrm>
          <a:prstGeom prst="homePlate">
            <a:avLst>
              <a:gd name="adj" fmla="val 112362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C -0.02917 0.08357 -0.13542 0.40556 -0.175 0.50139 C -0.21459 0.59723 -0.22205 0.56991 -0.2375 0.57524 C -0.25295 0.58056 -0.26042 0.55139 -0.26806 0.53287 C -0.2757 0.51436 -0.28021 0.47871 -0.28334 0.46436 " pathEditMode="relative" rAng="0" ptsTypes="aaa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67" y="2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438 0.12824 C -0.09723 0.13542 -0.11007 0.14283 -0.12188 0.13565 C -0.13368 0.12848 -0.15035 0.10579 -0.15521 0.08565 C -0.16007 0.06551 -0.15938 0.03311 -0.15104 0.01528 C -0.14271 -0.00254 -0.15729 -0.01551 -0.10521 -0.02176 C -0.05313 -0.02801 0.10573 -0.02245 0.16111 -0.02268 " pathEditMode="relative" rAng="0" ptsTypes="aaaaaa">
                                      <p:cBhvr>
                                        <p:cTn id="1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-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965 0.39977 C 0.12951 0.36528 0.15937 0.33102 0.18021 0.31459 C 0.20104 0.29815 0.2151 0.29584 0.22465 0.30162 C 0.2342 0.30741 0.24705 0.3044 0.23715 0.34977 C 0.22725 0.39514 0.17118 0.53079 0.16493 0.57385 C 0.15868 0.6169 0.17899 0.61922 0.19965 0.60903 C 0.22031 0.59885 0.27274 0.52871 0.28854 0.51274 " pathEditMode="relative" rAng="0" ptsTypes="aaaaaaA">
                                      <p:cBhvr>
                                        <p:cTn id="1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4" y="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 animBg="1"/>
      <p:bldP spid="18" grpId="1" animBg="1"/>
      <p:bldP spid="18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3"/>
          <p:cNvSpPr>
            <a:spLocks noChangeArrowheads="1" noChangeShapeType="1" noTextEdit="1"/>
          </p:cNvSpPr>
          <p:nvPr/>
        </p:nvSpPr>
        <p:spPr bwMode="auto">
          <a:xfrm>
            <a:off x="785813" y="571500"/>
            <a:ext cx="771525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7C4B3B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"/>
                <a:cs typeface="Arial"/>
              </a:rPr>
              <a:t>Словарная работа</a:t>
            </a:r>
          </a:p>
        </p:txBody>
      </p:sp>
      <p:pic>
        <p:nvPicPr>
          <p:cNvPr id="22539" name="Picture 11" descr="bel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4419600"/>
            <a:ext cx="17478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625" y="1571625"/>
            <a:ext cx="8286750" cy="35194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spcBef>
                <a:spcPts val="800"/>
              </a:spcBef>
              <a:defRPr/>
            </a:pPr>
            <a:endParaRPr lang="ru-RU" sz="5400" kern="0" dirty="0">
              <a:solidFill>
                <a:srgbClr val="000000"/>
              </a:solidFill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eaLnBrk="0" hangingPunct="0">
              <a:spcBef>
                <a:spcPts val="800"/>
              </a:spcBef>
              <a:defRPr/>
            </a:pPr>
            <a:r>
              <a:rPr lang="ru-RU" sz="54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М</a:t>
            </a:r>
            <a:r>
              <a:rPr lang="ru-RU" sz="54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о</a:t>
            </a:r>
            <a:r>
              <a:rPr lang="ru-RU" sz="54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роз, меб</a:t>
            </a:r>
            <a:r>
              <a:rPr lang="ru-RU" sz="54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е</a:t>
            </a:r>
            <a:r>
              <a:rPr lang="ru-RU" sz="54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ль, </a:t>
            </a:r>
            <a:r>
              <a:rPr lang="ru-RU" sz="5400" kern="0" dirty="0">
                <a:latin typeface="Times New Roman" pitchFamily="18" charset="0"/>
                <a:ea typeface="SimSun"/>
                <a:cs typeface="Times New Roman" pitchFamily="18" charset="0"/>
              </a:rPr>
              <a:t>вал</a:t>
            </a:r>
            <a:r>
              <a:rPr lang="ru-RU" sz="54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е</a:t>
            </a:r>
            <a:r>
              <a:rPr lang="ru-RU" sz="5400" kern="0" dirty="0">
                <a:latin typeface="Times New Roman" pitchFamily="18" charset="0"/>
                <a:ea typeface="SimSun"/>
                <a:cs typeface="Times New Roman" pitchFamily="18" charset="0"/>
              </a:rPr>
              <a:t>нки</a:t>
            </a:r>
            <a:r>
              <a:rPr lang="ru-RU" sz="54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, мес</a:t>
            </a:r>
            <a:r>
              <a:rPr lang="ru-RU" sz="54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я</a:t>
            </a:r>
            <a:r>
              <a:rPr lang="ru-RU" sz="54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ц, за</a:t>
            </a:r>
            <a:r>
              <a:rPr lang="ru-RU" sz="54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я</a:t>
            </a:r>
            <a:r>
              <a:rPr lang="ru-RU" sz="54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ц, кла</a:t>
            </a:r>
            <a:r>
              <a:rPr lang="ru-RU" sz="54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сс</a:t>
            </a:r>
            <a:r>
              <a:rPr lang="ru-RU" sz="54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, п</a:t>
            </a:r>
            <a:r>
              <a:rPr lang="ru-RU" sz="54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о</a:t>
            </a:r>
            <a:r>
              <a:rPr lang="ru-RU" sz="54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года,</a:t>
            </a:r>
            <a:r>
              <a:rPr lang="ru-RU" sz="54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 </a:t>
            </a:r>
            <a:r>
              <a:rPr lang="ru-RU" sz="5400" kern="0" dirty="0">
                <a:latin typeface="Times New Roman" pitchFamily="18" charset="0"/>
                <a:ea typeface="SimSun"/>
                <a:cs typeface="Times New Roman" pitchFamily="18" charset="0"/>
              </a:rPr>
              <a:t>д</a:t>
            </a:r>
            <a:r>
              <a:rPr lang="ru-RU" sz="54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о</a:t>
            </a:r>
            <a:r>
              <a:rPr lang="ru-RU" sz="5400" kern="0" dirty="0">
                <a:latin typeface="Times New Roman" pitchFamily="18" charset="0"/>
                <a:ea typeface="SimSun"/>
                <a:cs typeface="Times New Roman" pitchFamily="18" charset="0"/>
              </a:rPr>
              <a:t>рога</a:t>
            </a:r>
            <a:r>
              <a:rPr lang="ru-RU" sz="54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. </a:t>
            </a:r>
          </a:p>
        </p:txBody>
      </p:sp>
      <p:sp>
        <p:nvSpPr>
          <p:cNvPr id="14341" name="Line 7"/>
          <p:cNvSpPr>
            <a:spLocks noChangeShapeType="1"/>
          </p:cNvSpPr>
          <p:nvPr/>
        </p:nvSpPr>
        <p:spPr bwMode="auto">
          <a:xfrm flipH="1">
            <a:off x="2000250" y="2286000"/>
            <a:ext cx="1524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2" name="Line 7"/>
          <p:cNvSpPr>
            <a:spLocks noChangeShapeType="1"/>
          </p:cNvSpPr>
          <p:nvPr/>
        </p:nvSpPr>
        <p:spPr bwMode="auto">
          <a:xfrm flipH="1">
            <a:off x="5572125" y="2357438"/>
            <a:ext cx="1524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 flipH="1">
            <a:off x="3429000" y="2357438"/>
            <a:ext cx="1524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4" name="Line 7"/>
          <p:cNvSpPr>
            <a:spLocks noChangeShapeType="1"/>
          </p:cNvSpPr>
          <p:nvPr/>
        </p:nvSpPr>
        <p:spPr bwMode="auto">
          <a:xfrm flipH="1">
            <a:off x="1143000" y="3214688"/>
            <a:ext cx="1524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5" name="Line 7"/>
          <p:cNvSpPr>
            <a:spLocks noChangeShapeType="1"/>
          </p:cNvSpPr>
          <p:nvPr/>
        </p:nvSpPr>
        <p:spPr bwMode="auto">
          <a:xfrm flipH="1">
            <a:off x="1571625" y="4143375"/>
            <a:ext cx="1524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6" name="Line 7"/>
          <p:cNvSpPr>
            <a:spLocks noChangeShapeType="1"/>
          </p:cNvSpPr>
          <p:nvPr/>
        </p:nvSpPr>
        <p:spPr bwMode="auto">
          <a:xfrm flipH="1">
            <a:off x="5000625" y="3286125"/>
            <a:ext cx="1524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7" name="Line 7"/>
          <p:cNvSpPr>
            <a:spLocks noChangeShapeType="1"/>
          </p:cNvSpPr>
          <p:nvPr/>
        </p:nvSpPr>
        <p:spPr bwMode="auto">
          <a:xfrm flipH="1">
            <a:off x="3000375" y="3286125"/>
            <a:ext cx="1524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8" name="Line 7"/>
          <p:cNvSpPr>
            <a:spLocks noChangeShapeType="1"/>
          </p:cNvSpPr>
          <p:nvPr/>
        </p:nvSpPr>
        <p:spPr bwMode="auto">
          <a:xfrm flipH="1">
            <a:off x="7286625" y="3286125"/>
            <a:ext cx="1524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43438" y="368300"/>
            <a:ext cx="4321175" cy="6121400"/>
          </a:xfrm>
          <a:prstGeom prst="roundRect">
            <a:avLst/>
          </a:prstGeom>
          <a:solidFill>
            <a:srgbClr val="FFF3FC"/>
          </a:solidFill>
          <a:ln w="57150">
            <a:solidFill>
              <a:srgbClr val="B34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400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388" y="404813"/>
            <a:ext cx="4319587" cy="6119812"/>
          </a:xfrm>
          <a:prstGeom prst="roundRect">
            <a:avLst/>
          </a:prstGeom>
          <a:solidFill>
            <a:srgbClr val="FFF3FC"/>
          </a:solidFill>
          <a:ln w="57150">
            <a:solidFill>
              <a:srgbClr val="B3423F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4164013" y="609600"/>
            <a:ext cx="838200" cy="598488"/>
            <a:chOff x="4163653" y="609292"/>
            <a:chExt cx="839223" cy="598697"/>
          </a:xfrm>
        </p:grpSpPr>
        <p:sp>
          <p:nvSpPr>
            <p:cNvPr id="11" name="Блок-схема: узел 10"/>
            <p:cNvSpPr>
              <a:spLocks noChangeAspect="1"/>
            </p:cNvSpPr>
            <p:nvPr/>
          </p:nvSpPr>
          <p:spPr>
            <a:xfrm>
              <a:off x="4715187" y="714104"/>
              <a:ext cx="287689" cy="2890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Блок-схема: узел 11"/>
            <p:cNvSpPr>
              <a:spLocks noChangeAspect="1"/>
            </p:cNvSpPr>
            <p:nvPr/>
          </p:nvSpPr>
          <p:spPr>
            <a:xfrm>
              <a:off x="4163653" y="702988"/>
              <a:ext cx="287688" cy="28743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Арка 9"/>
            <p:cNvSpPr/>
            <p:nvPr/>
          </p:nvSpPr>
          <p:spPr>
            <a:xfrm>
              <a:off x="4234166" y="609292"/>
              <a:ext cx="700086" cy="598697"/>
            </a:xfrm>
            <a:prstGeom prst="blockArc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4143375" y="5572125"/>
            <a:ext cx="839788" cy="598488"/>
            <a:chOff x="4163653" y="609292"/>
            <a:chExt cx="839223" cy="598697"/>
          </a:xfrm>
        </p:grpSpPr>
        <p:sp>
          <p:nvSpPr>
            <p:cNvPr id="15" name="Блок-схема: узел 14"/>
            <p:cNvSpPr>
              <a:spLocks noChangeAspect="1"/>
            </p:cNvSpPr>
            <p:nvPr/>
          </p:nvSpPr>
          <p:spPr>
            <a:xfrm>
              <a:off x="4714145" y="714104"/>
              <a:ext cx="288731" cy="2890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Блок-схема: узел 15"/>
            <p:cNvSpPr>
              <a:spLocks noChangeAspect="1"/>
            </p:cNvSpPr>
            <p:nvPr/>
          </p:nvSpPr>
          <p:spPr>
            <a:xfrm>
              <a:off x="4163653" y="702988"/>
              <a:ext cx="288731" cy="28743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Арка 16"/>
            <p:cNvSpPr/>
            <p:nvPr/>
          </p:nvSpPr>
          <p:spPr>
            <a:xfrm>
              <a:off x="4234166" y="609292"/>
              <a:ext cx="700086" cy="598697"/>
            </a:xfrm>
            <a:prstGeom prst="blockArc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Группа 17"/>
          <p:cNvGrpSpPr>
            <a:grpSpLocks/>
          </p:cNvGrpSpPr>
          <p:nvPr/>
        </p:nvGrpSpPr>
        <p:grpSpPr bwMode="auto">
          <a:xfrm>
            <a:off x="4143375" y="3214688"/>
            <a:ext cx="839788" cy="598487"/>
            <a:chOff x="4163653" y="609292"/>
            <a:chExt cx="839223" cy="598697"/>
          </a:xfrm>
        </p:grpSpPr>
        <p:sp>
          <p:nvSpPr>
            <p:cNvPr id="19" name="Блок-схема: узел 18"/>
            <p:cNvSpPr>
              <a:spLocks noChangeAspect="1"/>
            </p:cNvSpPr>
            <p:nvPr/>
          </p:nvSpPr>
          <p:spPr>
            <a:xfrm>
              <a:off x="4714145" y="714104"/>
              <a:ext cx="288731" cy="2890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Блок-схема: узел 19"/>
            <p:cNvSpPr>
              <a:spLocks noChangeAspect="1"/>
            </p:cNvSpPr>
            <p:nvPr/>
          </p:nvSpPr>
          <p:spPr>
            <a:xfrm>
              <a:off x="4163653" y="702987"/>
              <a:ext cx="288731" cy="287439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1" name="Арка 20"/>
            <p:cNvSpPr/>
            <p:nvPr/>
          </p:nvSpPr>
          <p:spPr>
            <a:xfrm>
              <a:off x="4234166" y="609292"/>
              <a:ext cx="700086" cy="598697"/>
            </a:xfrm>
            <a:prstGeom prst="blockArc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21"/>
          <p:cNvGrpSpPr>
            <a:grpSpLocks/>
          </p:cNvGrpSpPr>
          <p:nvPr/>
        </p:nvGrpSpPr>
        <p:grpSpPr bwMode="auto">
          <a:xfrm>
            <a:off x="4143375" y="2000250"/>
            <a:ext cx="839788" cy="598488"/>
            <a:chOff x="4163653" y="609292"/>
            <a:chExt cx="839223" cy="598697"/>
          </a:xfrm>
        </p:grpSpPr>
        <p:sp>
          <p:nvSpPr>
            <p:cNvPr id="23" name="Блок-схема: узел 22"/>
            <p:cNvSpPr>
              <a:spLocks noChangeAspect="1"/>
            </p:cNvSpPr>
            <p:nvPr/>
          </p:nvSpPr>
          <p:spPr>
            <a:xfrm>
              <a:off x="4714145" y="714104"/>
              <a:ext cx="288731" cy="2890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Блок-схема: узел 23"/>
            <p:cNvSpPr>
              <a:spLocks noChangeAspect="1"/>
            </p:cNvSpPr>
            <p:nvPr/>
          </p:nvSpPr>
          <p:spPr>
            <a:xfrm>
              <a:off x="4163653" y="702988"/>
              <a:ext cx="288731" cy="28743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Арка 24"/>
            <p:cNvSpPr/>
            <p:nvPr/>
          </p:nvSpPr>
          <p:spPr>
            <a:xfrm>
              <a:off x="4234166" y="609292"/>
              <a:ext cx="700086" cy="598697"/>
            </a:xfrm>
            <a:prstGeom prst="blockArc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Группа 25"/>
          <p:cNvGrpSpPr>
            <a:grpSpLocks/>
          </p:cNvGrpSpPr>
          <p:nvPr/>
        </p:nvGrpSpPr>
        <p:grpSpPr bwMode="auto">
          <a:xfrm>
            <a:off x="4143375" y="4429125"/>
            <a:ext cx="839788" cy="598488"/>
            <a:chOff x="4163653" y="609292"/>
            <a:chExt cx="839223" cy="598697"/>
          </a:xfrm>
        </p:grpSpPr>
        <p:sp>
          <p:nvSpPr>
            <p:cNvPr id="27" name="Блок-схема: узел 26"/>
            <p:cNvSpPr>
              <a:spLocks noChangeAspect="1"/>
            </p:cNvSpPr>
            <p:nvPr/>
          </p:nvSpPr>
          <p:spPr>
            <a:xfrm>
              <a:off x="4714145" y="714104"/>
              <a:ext cx="288731" cy="2890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Блок-схема: узел 27"/>
            <p:cNvSpPr>
              <a:spLocks noChangeAspect="1"/>
            </p:cNvSpPr>
            <p:nvPr/>
          </p:nvSpPr>
          <p:spPr>
            <a:xfrm>
              <a:off x="4163653" y="702988"/>
              <a:ext cx="288731" cy="287437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Арка 28"/>
            <p:cNvSpPr/>
            <p:nvPr/>
          </p:nvSpPr>
          <p:spPr>
            <a:xfrm>
              <a:off x="4234166" y="609292"/>
              <a:ext cx="700086" cy="598697"/>
            </a:xfrm>
            <a:prstGeom prst="blockArc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15369" name="Picture 2" descr="D:\Clipart\Животные\Собаки\sobaca.png"/>
          <p:cNvPicPr>
            <a:picLocks noChangeAspect="1" noChangeArrowheads="1"/>
          </p:cNvPicPr>
          <p:nvPr/>
        </p:nvPicPr>
        <p:blipFill>
          <a:blip r:embed="rId2"/>
          <a:srcRect t="4851" r="6728" b="12201"/>
          <a:stretch>
            <a:fillRect/>
          </a:stretch>
        </p:blipFill>
        <p:spPr bwMode="auto">
          <a:xfrm>
            <a:off x="468313" y="1196975"/>
            <a:ext cx="3455987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Rectangle 3"/>
          <p:cNvSpPr>
            <a:spLocks noChangeArrowheads="1"/>
          </p:cNvSpPr>
          <p:nvPr/>
        </p:nvSpPr>
        <p:spPr bwMode="auto">
          <a:xfrm>
            <a:off x="5040313" y="1268413"/>
            <a:ext cx="4103687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К нам на урок пришёл    щенок.</a:t>
            </a:r>
          </a:p>
          <a:p>
            <a:r>
              <a:rPr lang="ru-RU" sz="2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Хотел узнать всё про предлог.</a:t>
            </a:r>
            <a:endParaRPr lang="ru-RU" sz="2800" b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Как в предложении писать?</a:t>
            </a:r>
            <a:endParaRPr lang="ru-RU" sz="2800" b="1">
              <a:solidFill>
                <a:srgbClr val="C00000"/>
              </a:solidFill>
            </a:endParaRPr>
          </a:p>
          <a:p>
            <a:pPr eaLnBrk="0" hangingPunct="0"/>
            <a:r>
              <a:rPr lang="ru-RU" sz="28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И для чего употреблять?</a:t>
            </a:r>
            <a:endParaRPr lang="ru-RU" sz="2800" b="1">
              <a:solidFill>
                <a:srgbClr val="C00000"/>
              </a:solidFill>
            </a:endParaRPr>
          </a:p>
          <a:p>
            <a:pPr eaLnBrk="0" hangingPunct="0"/>
            <a:r>
              <a:rPr lang="ru-RU" sz="28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Какая у него работа?</a:t>
            </a:r>
            <a:endParaRPr lang="ru-RU" sz="2800" b="1">
              <a:solidFill>
                <a:srgbClr val="C00000"/>
              </a:solidFill>
            </a:endParaRPr>
          </a:p>
          <a:p>
            <a:pPr eaLnBrk="0" hangingPunct="0"/>
            <a:r>
              <a:rPr lang="ru-RU" sz="2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Щенку узнать охота.</a:t>
            </a:r>
            <a:endParaRPr lang="ru-RU" sz="28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500064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Тема урока: Повторение.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Правописание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предлогов.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Цель: </a:t>
            </a:r>
            <a:br>
              <a:rPr lang="ru-RU" dirty="0" smtClean="0"/>
            </a:br>
            <a:r>
              <a:rPr lang="ru-RU" i="1" dirty="0" smtClean="0"/>
              <a:t>-обобщить и закрепить знания учащихся о предлоге, как отдельном слове.</a:t>
            </a:r>
            <a:br>
              <a:rPr lang="ru-RU" i="1" dirty="0" smtClean="0"/>
            </a:br>
            <a:r>
              <a:rPr lang="ru-RU" sz="3100" b="1" i="1" dirty="0" smtClean="0"/>
              <a:t>Задачи:</a:t>
            </a:r>
            <a:r>
              <a:rPr lang="ru-RU" sz="3100" i="1" dirty="0" smtClean="0"/>
              <a:t/>
            </a:r>
            <a:br>
              <a:rPr lang="ru-RU" sz="3100" i="1" dirty="0" smtClean="0"/>
            </a:br>
            <a:r>
              <a:rPr lang="ru-RU" sz="3100" i="1" dirty="0" smtClean="0"/>
              <a:t>-учить правильному употреблению предлогов в устной и письменной речи;</a:t>
            </a:r>
            <a:br>
              <a:rPr lang="ru-RU" sz="3100" i="1" dirty="0" smtClean="0"/>
            </a:br>
            <a:r>
              <a:rPr lang="ru-RU" sz="3100" i="1" dirty="0" smtClean="0"/>
              <a:t>-развивать познавательный интерес, орфографическую зоркость;</a:t>
            </a:r>
            <a:br>
              <a:rPr lang="ru-RU" sz="3100" i="1" dirty="0" smtClean="0"/>
            </a:br>
            <a:r>
              <a:rPr lang="ru-RU" sz="3100" i="1" dirty="0" smtClean="0"/>
              <a:t>-воспитывать аккуратность, трудолюбие, бережное отношение к своему здоровью.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 b="11559"/>
          <a:stretch>
            <a:fillRect/>
          </a:stretch>
        </p:blipFill>
        <p:spPr bwMode="auto">
          <a:xfrm>
            <a:off x="714375" y="428625"/>
            <a:ext cx="741680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642938" y="5072063"/>
            <a:ext cx="74295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0963" algn="ctr"/>
            <a:r>
              <a:rPr lang="ru-RU" sz="4000" b="1">
                <a:solidFill>
                  <a:srgbClr val="FF0000"/>
                </a:solidFill>
              </a:rPr>
              <a:t>пишутся отдельно от других слов!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63" y="4071938"/>
            <a:ext cx="757237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spcBef>
                <a:spcPts val="800"/>
              </a:spcBef>
              <a:defRPr/>
            </a:pP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М</a:t>
            </a:r>
            <a:r>
              <a:rPr lang="ru-RU" sz="40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о</a:t>
            </a: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роз, меб</a:t>
            </a:r>
            <a:r>
              <a:rPr lang="ru-RU" sz="40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е</a:t>
            </a: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ль, </a:t>
            </a:r>
            <a:r>
              <a:rPr lang="ru-RU" sz="4000" kern="0" dirty="0">
                <a:latin typeface="Times New Roman" pitchFamily="18" charset="0"/>
                <a:ea typeface="SimSun"/>
                <a:cs typeface="Times New Roman" pitchFamily="18" charset="0"/>
              </a:rPr>
              <a:t>вал</a:t>
            </a:r>
            <a:r>
              <a:rPr lang="ru-RU" sz="40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е</a:t>
            </a:r>
            <a:r>
              <a:rPr lang="ru-RU" sz="4000" kern="0" dirty="0">
                <a:latin typeface="Times New Roman" pitchFamily="18" charset="0"/>
                <a:ea typeface="SimSun"/>
                <a:cs typeface="Times New Roman" pitchFamily="18" charset="0"/>
              </a:rPr>
              <a:t>нки</a:t>
            </a: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, мес</a:t>
            </a:r>
            <a:r>
              <a:rPr lang="ru-RU" sz="40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я</a:t>
            </a: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ц, за</a:t>
            </a:r>
            <a:r>
              <a:rPr lang="ru-RU" sz="40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я</a:t>
            </a: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ц, кла</a:t>
            </a:r>
            <a:r>
              <a:rPr lang="ru-RU" sz="40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сс</a:t>
            </a: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, п</a:t>
            </a:r>
            <a:r>
              <a:rPr lang="ru-RU" sz="40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о</a:t>
            </a: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года,</a:t>
            </a:r>
            <a:r>
              <a:rPr lang="ru-RU" sz="40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 </a:t>
            </a:r>
            <a:r>
              <a:rPr lang="ru-RU" sz="4000" kern="0" dirty="0">
                <a:latin typeface="Times New Roman" pitchFamily="18" charset="0"/>
                <a:ea typeface="SimSun"/>
                <a:cs typeface="Times New Roman" pitchFamily="18" charset="0"/>
              </a:rPr>
              <a:t>д</a:t>
            </a:r>
            <a:r>
              <a:rPr lang="ru-RU" sz="4000" kern="0" dirty="0">
                <a:solidFill>
                  <a:srgbClr val="FF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о</a:t>
            </a:r>
            <a:r>
              <a:rPr lang="ru-RU" sz="4000" kern="0" dirty="0">
                <a:latin typeface="Times New Roman" pitchFamily="18" charset="0"/>
                <a:ea typeface="SimSun"/>
                <a:cs typeface="Times New Roman" pitchFamily="18" charset="0"/>
              </a:rPr>
              <a:t>рога</a:t>
            </a:r>
            <a:r>
              <a:rPr lang="ru-RU" sz="4000" kern="0" dirty="0">
                <a:solidFill>
                  <a:srgbClr val="000000"/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50" y="285750"/>
            <a:ext cx="4214813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spcBef>
                <a:spcPts val="800"/>
              </a:spcBef>
              <a:defRPr/>
            </a:pPr>
            <a:r>
              <a:rPr lang="ru-RU" sz="2800" b="1" kern="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SimSun"/>
                <a:cs typeface="Times New Roman" pitchFamily="18" charset="0"/>
              </a:rPr>
              <a:t>Придумайте предложения используя данные словарные слова и предлоги.</a:t>
            </a:r>
          </a:p>
        </p:txBody>
      </p:sp>
      <p:pic>
        <p:nvPicPr>
          <p:cNvPr id="18436" name="Picture 5" descr="J:\планы уроков 2017\русский\ПРЕДЛОГ\Gde-zhivut-predlogi.-SHSG-6-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8975" y="0"/>
            <a:ext cx="46450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rgbClr val="FEE2F6"/>
          </a:solidFill>
          <a:ln w="57150">
            <a:solidFill>
              <a:srgbClr val="B3423F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600" b="1" dirty="0">
                <a:solidFill>
                  <a:srgbClr val="612A8A"/>
                </a:solidFill>
              </a:rPr>
              <a:t>       </a:t>
            </a:r>
          </a:p>
          <a:p>
            <a:pPr>
              <a:defRPr/>
            </a:pPr>
            <a:r>
              <a:rPr lang="ru-RU" sz="3600" b="1" dirty="0">
                <a:solidFill>
                  <a:srgbClr val="612A8A"/>
                </a:solidFill>
              </a:rPr>
              <a:t>       Гулял </a:t>
            </a:r>
            <a:r>
              <a:rPr lang="ru-RU" sz="3600" b="1" dirty="0">
                <a:solidFill>
                  <a:srgbClr val="C00000"/>
                </a:solidFill>
              </a:rPr>
              <a:t>по</a:t>
            </a:r>
            <a:r>
              <a:rPr lang="ru-RU" sz="3600" b="1" dirty="0">
                <a:solidFill>
                  <a:srgbClr val="612A8A"/>
                </a:solidFill>
              </a:rPr>
              <a:t> улице щенок -</a:t>
            </a:r>
            <a:br>
              <a:rPr lang="ru-RU" sz="3600" b="1" dirty="0">
                <a:solidFill>
                  <a:srgbClr val="612A8A"/>
                </a:solidFill>
              </a:rPr>
            </a:br>
            <a:r>
              <a:rPr lang="ru-RU" sz="3600" b="1" dirty="0">
                <a:solidFill>
                  <a:srgbClr val="612A8A"/>
                </a:solidFill>
              </a:rPr>
              <a:t>       Не то Пушок, не то Дружок.</a:t>
            </a:r>
          </a:p>
          <a:p>
            <a:pPr>
              <a:defRPr/>
            </a:pPr>
            <a:r>
              <a:rPr lang="ru-RU" sz="3600" b="1" dirty="0">
                <a:solidFill>
                  <a:srgbClr val="612A8A"/>
                </a:solidFill>
              </a:rPr>
              <a:t>       Гулял </a:t>
            </a:r>
            <a:r>
              <a:rPr lang="ru-RU" sz="3600" b="1" dirty="0">
                <a:solidFill>
                  <a:srgbClr val="C00000"/>
                </a:solidFill>
              </a:rPr>
              <a:t>в</a:t>
            </a:r>
            <a:r>
              <a:rPr lang="ru-RU" sz="3600" b="1" dirty="0">
                <a:solidFill>
                  <a:srgbClr val="612A8A"/>
                </a:solidFill>
              </a:rPr>
              <a:t> метель и солнцепёк,</a:t>
            </a:r>
            <a:br>
              <a:rPr lang="ru-RU" sz="3600" b="1" dirty="0">
                <a:solidFill>
                  <a:srgbClr val="612A8A"/>
                </a:solidFill>
              </a:rPr>
            </a:br>
            <a:r>
              <a:rPr lang="ru-RU" sz="3600" b="1" dirty="0">
                <a:solidFill>
                  <a:srgbClr val="612A8A"/>
                </a:solidFill>
              </a:rPr>
              <a:t>       И </a:t>
            </a:r>
            <a:r>
              <a:rPr lang="ru-RU" sz="3600" b="1" dirty="0">
                <a:solidFill>
                  <a:srgbClr val="C00000"/>
                </a:solidFill>
              </a:rPr>
              <a:t>под</a:t>
            </a:r>
            <a:r>
              <a:rPr lang="ru-RU" sz="3600" b="1" dirty="0">
                <a:solidFill>
                  <a:srgbClr val="612A8A"/>
                </a:solidFill>
              </a:rPr>
              <a:t> дождём гулял и мок,</a:t>
            </a:r>
            <a:br>
              <a:rPr lang="ru-RU" sz="3600" b="1" dirty="0">
                <a:solidFill>
                  <a:srgbClr val="612A8A"/>
                </a:solidFill>
              </a:rPr>
            </a:br>
            <a:r>
              <a:rPr lang="ru-RU" sz="3600" b="1" dirty="0">
                <a:solidFill>
                  <a:srgbClr val="612A8A"/>
                </a:solidFill>
              </a:rPr>
              <a:t>       И если даже шёл снежок,</a:t>
            </a:r>
            <a:br>
              <a:rPr lang="ru-RU" sz="3600" b="1" dirty="0">
                <a:solidFill>
                  <a:srgbClr val="612A8A"/>
                </a:solidFill>
              </a:rPr>
            </a:br>
            <a:r>
              <a:rPr lang="ru-RU" sz="3600" b="1" dirty="0">
                <a:solidFill>
                  <a:srgbClr val="612A8A"/>
                </a:solidFill>
              </a:rPr>
              <a:t>       Гулял </a:t>
            </a:r>
            <a:r>
              <a:rPr lang="ru-RU" sz="3600" b="1" dirty="0">
                <a:solidFill>
                  <a:srgbClr val="C00000"/>
                </a:solidFill>
              </a:rPr>
              <a:t>по</a:t>
            </a:r>
            <a:r>
              <a:rPr lang="ru-RU" sz="3600" b="1" dirty="0">
                <a:solidFill>
                  <a:srgbClr val="612A8A"/>
                </a:solidFill>
              </a:rPr>
              <a:t> улице щенок.</a:t>
            </a:r>
            <a:br>
              <a:rPr lang="ru-RU" sz="3600" b="1" dirty="0">
                <a:solidFill>
                  <a:srgbClr val="612A8A"/>
                </a:solidFill>
              </a:rPr>
            </a:br>
            <a:r>
              <a:rPr lang="ru-RU" sz="3600" b="1" dirty="0">
                <a:solidFill>
                  <a:srgbClr val="612A8A"/>
                </a:solidFill>
              </a:rPr>
              <a:t>       Гулял </a:t>
            </a:r>
            <a:r>
              <a:rPr lang="ru-RU" sz="3600" b="1" dirty="0">
                <a:solidFill>
                  <a:srgbClr val="C00000"/>
                </a:solidFill>
              </a:rPr>
              <a:t>в</a:t>
            </a:r>
            <a:r>
              <a:rPr lang="ru-RU" sz="3600" b="1" dirty="0">
                <a:solidFill>
                  <a:srgbClr val="612A8A"/>
                </a:solidFill>
              </a:rPr>
              <a:t> жару, </a:t>
            </a:r>
            <a:r>
              <a:rPr lang="ru-RU" sz="3600" b="1" dirty="0">
                <a:solidFill>
                  <a:srgbClr val="C00000"/>
                </a:solidFill>
              </a:rPr>
              <a:t>в</a:t>
            </a:r>
            <a:r>
              <a:rPr lang="ru-RU" sz="3600" b="1" dirty="0">
                <a:solidFill>
                  <a:srgbClr val="612A8A"/>
                </a:solidFill>
              </a:rPr>
              <a:t> мороз и </a:t>
            </a:r>
            <a:r>
              <a:rPr lang="ru-RU" sz="3600" b="1" dirty="0">
                <a:solidFill>
                  <a:srgbClr val="C00000"/>
                </a:solidFill>
              </a:rPr>
              <a:t>в</a:t>
            </a:r>
            <a:r>
              <a:rPr lang="ru-RU" sz="3600" b="1" dirty="0">
                <a:solidFill>
                  <a:srgbClr val="612A8A"/>
                </a:solidFill>
              </a:rPr>
              <a:t> сырость,</a:t>
            </a:r>
            <a:br>
              <a:rPr lang="ru-RU" sz="3600" b="1" dirty="0">
                <a:solidFill>
                  <a:srgbClr val="612A8A"/>
                </a:solidFill>
              </a:rPr>
            </a:br>
            <a:r>
              <a:rPr lang="ru-RU" sz="3600" b="1" dirty="0">
                <a:solidFill>
                  <a:srgbClr val="612A8A"/>
                </a:solidFill>
              </a:rPr>
              <a:t>       Гулял, гулял, гулял и вырос.</a:t>
            </a:r>
          </a:p>
          <a:p>
            <a:pPr>
              <a:defRPr/>
            </a:pPr>
            <a:r>
              <a:rPr lang="ru-RU" sz="3600" b="1" dirty="0">
                <a:solidFill>
                  <a:srgbClr val="612A8A"/>
                </a:solidFill>
              </a:rPr>
              <a:t>                                             </a:t>
            </a:r>
          </a:p>
          <a:p>
            <a:pPr>
              <a:defRPr/>
            </a:pPr>
            <a:r>
              <a:rPr lang="ru-RU" sz="3600" b="1">
                <a:solidFill>
                  <a:srgbClr val="612A8A"/>
                </a:solidFill>
              </a:rPr>
              <a:t>                                             Вадим </a:t>
            </a:r>
            <a:r>
              <a:rPr lang="ru-RU" sz="3600" b="1" dirty="0">
                <a:solidFill>
                  <a:srgbClr val="612A8A"/>
                </a:solidFill>
              </a:rPr>
              <a:t>Левин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30725" y="2133600"/>
            <a:ext cx="185738" cy="11064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326</Words>
  <PresentationFormat>Экран (4:3)</PresentationFormat>
  <Paragraphs>75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Слайд 1</vt:lpstr>
      <vt:lpstr>Слайд 2</vt:lpstr>
      <vt:lpstr>ё</vt:lpstr>
      <vt:lpstr>Слайд 4</vt:lpstr>
      <vt:lpstr>Слайд 5</vt:lpstr>
      <vt:lpstr>Тема урока: Повторение. Правописание  предлогов. Цель:  -обобщить и закрепить знания учащихся о предлоге, как отдельном слове. Задачи: -учить правильному употреблению предлогов в устной и письменной речи; -развивать познавательный интерес, орфографическую зоркость; -воспитывать аккуратность, трудолюбие, бережное отношение к своему здоровью.  </vt:lpstr>
      <vt:lpstr>Слайд 7</vt:lpstr>
      <vt:lpstr>Слайд 8</vt:lpstr>
      <vt:lpstr>Слайд 9</vt:lpstr>
      <vt:lpstr>Игра «найди помощника»</vt:lpstr>
      <vt:lpstr>Слайд 11</vt:lpstr>
      <vt:lpstr>Слайд 12</vt:lpstr>
      <vt:lpstr>Слайд 13</vt:lpstr>
      <vt:lpstr>Слайд 14</vt:lpstr>
      <vt:lpstr>Слайд 15</vt:lpstr>
      <vt:lpstr>Слайд 16</vt:lpstr>
      <vt:lpstr>Работа по карточке</vt:lpstr>
      <vt:lpstr>Работа с чистоговоркой</vt:lpstr>
      <vt:lpstr>Вставь предлоги по смыслу. </vt:lpstr>
      <vt:lpstr>Слайд 20</vt:lpstr>
      <vt:lpstr> Домашнее задание  Раскрасить рисунок и составить по нему рассказ о приключениях котёнка, используя данные предлоги. 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1</cp:revision>
  <dcterms:created xsi:type="dcterms:W3CDTF">2018-04-23T23:07:28Z</dcterms:created>
  <dcterms:modified xsi:type="dcterms:W3CDTF">2018-04-23T23:15:51Z</dcterms:modified>
</cp:coreProperties>
</file>