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68" r:id="rId3"/>
    <p:sldId id="294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09" r:id="rId44"/>
    <p:sldId id="310" r:id="rId45"/>
    <p:sldId id="311" r:id="rId46"/>
    <p:sldId id="312" r:id="rId47"/>
    <p:sldId id="313" r:id="rId48"/>
    <p:sldId id="314" r:id="rId49"/>
    <p:sldId id="315" r:id="rId50"/>
    <p:sldId id="316" r:id="rId51"/>
    <p:sldId id="317" r:id="rId52"/>
    <p:sldId id="318" r:id="rId53"/>
    <p:sldId id="319" r:id="rId5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91" autoAdjust="0"/>
    <p:restoredTop sz="94718" autoAdjust="0"/>
  </p:normalViewPr>
  <p:slideViewPr>
    <p:cSldViewPr>
      <p:cViewPr>
        <p:scale>
          <a:sx n="100" d="100"/>
          <a:sy n="100" d="100"/>
        </p:scale>
        <p:origin x="-252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3EB25-F47B-4B86-AA35-2E2850F68494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61FDE-7AEA-401C-A1FB-B06AAADF8F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B9F3B-70B1-4941-BD0A-F5A8A32882F9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29482-3196-4022-8F8E-AB1E43965E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E0758-1E31-463F-B230-D964391BE48F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3429A-C4F5-4907-8FA0-FD0AE17559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940DC-31E0-4081-930E-9FD5DF0AE570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455C3-6AFB-4B1C-88AA-07F95364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CB9C8-A0EB-4525-9060-13F0CE62D799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644CF-20FC-4D1D-A3CB-C3CE282EF2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24F44-7A18-4FAA-B51F-22618FAD93FE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336D2-1CC8-4AC2-ABD7-CA73A498E9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C2ACE-3197-4FA4-AE4B-80160E1A1BD8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6D22D-1613-40CB-BF38-201ADFE923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1059E-BEE6-4306-9CFD-0D6F698F62B3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D83EB-5F0A-4E5E-A7C1-C788E6E1CF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252AB-A1F1-4582-ABDB-4D42C7489B44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EF387-0B75-44A8-A9D2-D16ED5E710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93060-7356-4480-9864-364F0154645F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5B172-734E-43CF-A95E-82E5D51CD3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B3515-E921-463B-B95F-54E647057E8F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08D60-B423-42FF-802C-DB0B487492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1DD53A-FC05-476D-B230-D18E5BA5E114}" type="datetimeFigureOut">
              <a:rPr lang="ru-RU"/>
              <a:pPr>
                <a:defRPr/>
              </a:pPr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3748C9-C9D0-4FB3-97B8-4118DC0740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5" r:id="rId2"/>
    <p:sldLayoutId id="2147483704" r:id="rId3"/>
    <p:sldLayoutId id="2147483703" r:id="rId4"/>
    <p:sldLayoutId id="2147483702" r:id="rId5"/>
    <p:sldLayoutId id="2147483701" r:id="rId6"/>
    <p:sldLayoutId id="2147483700" r:id="rId7"/>
    <p:sldLayoutId id="2147483699" r:id="rId8"/>
    <p:sldLayoutId id="2147483698" r:id="rId9"/>
    <p:sldLayoutId id="2147483697" r:id="rId10"/>
    <p:sldLayoutId id="214748369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5.xml"/><Relationship Id="rId18" Type="http://schemas.openxmlformats.org/officeDocument/2006/relationships/slide" Target="slide23.xml"/><Relationship Id="rId26" Type="http://schemas.openxmlformats.org/officeDocument/2006/relationships/slide" Target="slide28.xml"/><Relationship Id="rId3" Type="http://schemas.openxmlformats.org/officeDocument/2006/relationships/slide" Target="slide5.xml"/><Relationship Id="rId21" Type="http://schemas.openxmlformats.org/officeDocument/2006/relationships/slide" Target="slide19.xml"/><Relationship Id="rId7" Type="http://schemas.openxmlformats.org/officeDocument/2006/relationships/slide" Target="slide11.xml"/><Relationship Id="rId12" Type="http://schemas.openxmlformats.org/officeDocument/2006/relationships/slide" Target="slide14.xml"/><Relationship Id="rId17" Type="http://schemas.openxmlformats.org/officeDocument/2006/relationships/slide" Target="slide20.xml"/><Relationship Id="rId25" Type="http://schemas.openxmlformats.org/officeDocument/2006/relationships/slide" Target="slide27.xml"/><Relationship Id="rId2" Type="http://schemas.openxmlformats.org/officeDocument/2006/relationships/slide" Target="slide4.xml"/><Relationship Id="rId16" Type="http://schemas.openxmlformats.org/officeDocument/2006/relationships/slide" Target="slide18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24" Type="http://schemas.openxmlformats.org/officeDocument/2006/relationships/slide" Target="slide26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23" Type="http://schemas.openxmlformats.org/officeDocument/2006/relationships/slide" Target="slide25.xml"/><Relationship Id="rId10" Type="http://schemas.openxmlformats.org/officeDocument/2006/relationships/slide" Target="slide12.xml"/><Relationship Id="rId19" Type="http://schemas.openxmlformats.org/officeDocument/2006/relationships/slide" Target="slide22.xml"/><Relationship Id="rId4" Type="http://schemas.openxmlformats.org/officeDocument/2006/relationships/slide" Target="slide6.xml"/><Relationship Id="rId9" Type="http://schemas.openxmlformats.org/officeDocument/2006/relationships/slide" Target="slide10.xml"/><Relationship Id="rId14" Type="http://schemas.openxmlformats.org/officeDocument/2006/relationships/slide" Target="slide16.xml"/><Relationship Id="rId22" Type="http://schemas.openxmlformats.org/officeDocument/2006/relationships/slide" Target="slide2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4.xml"/><Relationship Id="rId13" Type="http://schemas.openxmlformats.org/officeDocument/2006/relationships/slide" Target="slide40.xml"/><Relationship Id="rId18" Type="http://schemas.openxmlformats.org/officeDocument/2006/relationships/slide" Target="slide48.xml"/><Relationship Id="rId26" Type="http://schemas.openxmlformats.org/officeDocument/2006/relationships/slide" Target="slide53.xml"/><Relationship Id="rId3" Type="http://schemas.openxmlformats.org/officeDocument/2006/relationships/slide" Target="slide30.xml"/><Relationship Id="rId21" Type="http://schemas.openxmlformats.org/officeDocument/2006/relationships/slide" Target="slide44.xml"/><Relationship Id="rId7" Type="http://schemas.openxmlformats.org/officeDocument/2006/relationships/slide" Target="slide36.xml"/><Relationship Id="rId12" Type="http://schemas.openxmlformats.org/officeDocument/2006/relationships/slide" Target="slide39.xml"/><Relationship Id="rId17" Type="http://schemas.openxmlformats.org/officeDocument/2006/relationships/slide" Target="slide45.xml"/><Relationship Id="rId25" Type="http://schemas.openxmlformats.org/officeDocument/2006/relationships/slide" Target="slide52.xml"/><Relationship Id="rId2" Type="http://schemas.openxmlformats.org/officeDocument/2006/relationships/slide" Target="slide29.xml"/><Relationship Id="rId16" Type="http://schemas.openxmlformats.org/officeDocument/2006/relationships/slide" Target="slide43.xml"/><Relationship Id="rId20" Type="http://schemas.openxmlformats.org/officeDocument/2006/relationships/slide" Target="slide4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3.xml"/><Relationship Id="rId11" Type="http://schemas.openxmlformats.org/officeDocument/2006/relationships/slide" Target="slide38.xml"/><Relationship Id="rId24" Type="http://schemas.openxmlformats.org/officeDocument/2006/relationships/slide" Target="slide51.xml"/><Relationship Id="rId5" Type="http://schemas.openxmlformats.org/officeDocument/2006/relationships/slide" Target="slide32.xml"/><Relationship Id="rId15" Type="http://schemas.openxmlformats.org/officeDocument/2006/relationships/slide" Target="slide42.xml"/><Relationship Id="rId23" Type="http://schemas.openxmlformats.org/officeDocument/2006/relationships/slide" Target="slide50.xml"/><Relationship Id="rId10" Type="http://schemas.openxmlformats.org/officeDocument/2006/relationships/slide" Target="slide37.xml"/><Relationship Id="rId19" Type="http://schemas.openxmlformats.org/officeDocument/2006/relationships/slide" Target="slide47.xml"/><Relationship Id="rId4" Type="http://schemas.openxmlformats.org/officeDocument/2006/relationships/slide" Target="slide31.xml"/><Relationship Id="rId9" Type="http://schemas.openxmlformats.org/officeDocument/2006/relationships/slide" Target="slide35.xml"/><Relationship Id="rId14" Type="http://schemas.openxmlformats.org/officeDocument/2006/relationships/slide" Target="slide41.xml"/><Relationship Id="rId22" Type="http://schemas.openxmlformats.org/officeDocument/2006/relationships/slide" Target="slide4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ятно 1 2"/>
          <p:cNvSpPr/>
          <p:nvPr/>
        </p:nvSpPr>
        <p:spPr>
          <a:xfrm rot="20728663">
            <a:off x="319088" y="401638"/>
            <a:ext cx="8723312" cy="6030912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rot="20453533">
            <a:off x="1809421" y="2582697"/>
            <a:ext cx="5508239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spc="30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  <a:cs typeface="+mn-cs"/>
              </a:rPr>
              <a:t>Своя игра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43238" cy="1143000"/>
          </a:xfrm>
        </p:spPr>
        <p:txBody>
          <a:bodyPr/>
          <a:lstStyle/>
          <a:p>
            <a:pPr algn="l" eaLnBrk="1" hangingPunct="1"/>
            <a:r>
              <a:rPr lang="ru-RU" sz="3600" smtClean="0"/>
              <a:t>МАТЕМАТИКА</a:t>
            </a:r>
          </a:p>
        </p:txBody>
      </p:sp>
      <p:sp>
        <p:nvSpPr>
          <p:cNvPr id="4" name="Овал 3">
            <a:hlinkClick r:id="rId2" action="ppaction://hlinksldjump"/>
          </p:cNvPr>
          <p:cNvSpPr/>
          <p:nvPr/>
        </p:nvSpPr>
        <p:spPr>
          <a:xfrm>
            <a:off x="3500438" y="500063"/>
            <a:ext cx="815975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10</a:t>
            </a:r>
          </a:p>
        </p:txBody>
      </p:sp>
      <p:sp>
        <p:nvSpPr>
          <p:cNvPr id="11" name="Овал 10">
            <a:hlinkClick r:id="rId3" action="ppaction://hlinksldjump"/>
          </p:cNvPr>
          <p:cNvSpPr/>
          <p:nvPr/>
        </p:nvSpPr>
        <p:spPr>
          <a:xfrm>
            <a:off x="4572000" y="500063"/>
            <a:ext cx="808038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20</a:t>
            </a:r>
          </a:p>
        </p:txBody>
      </p:sp>
      <p:sp>
        <p:nvSpPr>
          <p:cNvPr id="12" name="Овал 11">
            <a:hlinkClick r:id="rId4" action="ppaction://hlinksldjump"/>
          </p:cNvPr>
          <p:cNvSpPr/>
          <p:nvPr/>
        </p:nvSpPr>
        <p:spPr>
          <a:xfrm>
            <a:off x="5572125" y="500063"/>
            <a:ext cx="885825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30</a:t>
            </a:r>
          </a:p>
        </p:txBody>
      </p:sp>
      <p:sp>
        <p:nvSpPr>
          <p:cNvPr id="13" name="Овал 12">
            <a:hlinkClick r:id="rId5" action="ppaction://hlinksldjump"/>
          </p:cNvPr>
          <p:cNvSpPr/>
          <p:nvPr/>
        </p:nvSpPr>
        <p:spPr>
          <a:xfrm>
            <a:off x="6715125" y="500063"/>
            <a:ext cx="833438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40</a:t>
            </a:r>
          </a:p>
        </p:txBody>
      </p:sp>
      <p:sp>
        <p:nvSpPr>
          <p:cNvPr id="14" name="Овал 13">
            <a:hlinkClick r:id="rId6" action="ppaction://hlinksldjump"/>
          </p:cNvPr>
          <p:cNvSpPr/>
          <p:nvPr/>
        </p:nvSpPr>
        <p:spPr>
          <a:xfrm>
            <a:off x="7858125" y="500063"/>
            <a:ext cx="795338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50</a:t>
            </a:r>
          </a:p>
        </p:txBody>
      </p:sp>
      <p:sp>
        <p:nvSpPr>
          <p:cNvPr id="14343" name="Заголовок 1"/>
          <p:cNvSpPr txBox="1">
            <a:spLocks/>
          </p:cNvSpPr>
          <p:nvPr/>
        </p:nvSpPr>
        <p:spPr bwMode="auto">
          <a:xfrm>
            <a:off x="428625" y="1643063"/>
            <a:ext cx="30226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600">
                <a:solidFill>
                  <a:srgbClr val="262626"/>
                </a:solidFill>
              </a:rPr>
              <a:t>СКОЛЬКО?</a:t>
            </a:r>
          </a:p>
        </p:txBody>
      </p:sp>
      <p:sp>
        <p:nvSpPr>
          <p:cNvPr id="18" name="Прямоугольник 17">
            <a:hlinkClick r:id="rId7" action="ppaction://hlinksldjump"/>
          </p:cNvPr>
          <p:cNvSpPr/>
          <p:nvPr/>
        </p:nvSpPr>
        <p:spPr>
          <a:xfrm>
            <a:off x="5572125" y="1571625"/>
            <a:ext cx="804863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</a:rPr>
              <a:t>30</a:t>
            </a:r>
          </a:p>
        </p:txBody>
      </p:sp>
      <p:sp>
        <p:nvSpPr>
          <p:cNvPr id="19" name="Прямоугольник 18">
            <a:hlinkClick r:id="rId8" action="ppaction://hlinksldjump"/>
          </p:cNvPr>
          <p:cNvSpPr/>
          <p:nvPr/>
        </p:nvSpPr>
        <p:spPr>
          <a:xfrm>
            <a:off x="3429000" y="1571625"/>
            <a:ext cx="779463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20" name="Прямоугольник 19">
            <a:hlinkClick r:id="rId9" action="ppaction://hlinksldjump"/>
          </p:cNvPr>
          <p:cNvSpPr/>
          <p:nvPr/>
        </p:nvSpPr>
        <p:spPr>
          <a:xfrm>
            <a:off x="4500563" y="1571625"/>
            <a:ext cx="779462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C00000"/>
                </a:solidFill>
              </a:rPr>
              <a:t>20</a:t>
            </a:r>
          </a:p>
        </p:txBody>
      </p:sp>
      <p:sp>
        <p:nvSpPr>
          <p:cNvPr id="21" name="Прямоугольник 20">
            <a:hlinkClick r:id="rId10" action="ppaction://hlinksldjump"/>
          </p:cNvPr>
          <p:cNvSpPr/>
          <p:nvPr/>
        </p:nvSpPr>
        <p:spPr>
          <a:xfrm>
            <a:off x="6715125" y="1571625"/>
            <a:ext cx="803275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40</a:t>
            </a:r>
          </a:p>
        </p:txBody>
      </p:sp>
      <p:sp>
        <p:nvSpPr>
          <p:cNvPr id="22" name="Прямоугольник 21">
            <a:hlinkClick r:id="rId11" action="ppaction://hlinksldjump"/>
          </p:cNvPr>
          <p:cNvSpPr/>
          <p:nvPr/>
        </p:nvSpPr>
        <p:spPr>
          <a:xfrm>
            <a:off x="7858125" y="1571625"/>
            <a:ext cx="785813" cy="85725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C00000"/>
                </a:solidFill>
              </a:rPr>
              <a:t>50</a:t>
            </a:r>
          </a:p>
        </p:txBody>
      </p:sp>
      <p:sp>
        <p:nvSpPr>
          <p:cNvPr id="14349" name="Заголовок 1"/>
          <p:cNvSpPr txBox="1">
            <a:spLocks/>
          </p:cNvSpPr>
          <p:nvPr/>
        </p:nvSpPr>
        <p:spPr bwMode="auto">
          <a:xfrm>
            <a:off x="428625" y="2714625"/>
            <a:ext cx="157162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600">
                <a:solidFill>
                  <a:srgbClr val="262626"/>
                </a:solidFill>
                <a:latin typeface="Calibri" pitchFamily="34" charset="0"/>
              </a:rPr>
              <a:t>ВРЕМЯ</a:t>
            </a:r>
          </a:p>
        </p:txBody>
      </p:sp>
      <p:sp>
        <p:nvSpPr>
          <p:cNvPr id="16" name="Равнобедренный треугольник 15">
            <a:hlinkClick r:id="rId12" action="ppaction://hlinksldjump"/>
          </p:cNvPr>
          <p:cNvSpPr/>
          <p:nvPr/>
        </p:nvSpPr>
        <p:spPr>
          <a:xfrm>
            <a:off x="3286125" y="2643188"/>
            <a:ext cx="928688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</a:t>
            </a:r>
          </a:p>
        </p:txBody>
      </p:sp>
      <p:sp>
        <p:nvSpPr>
          <p:cNvPr id="17" name="Равнобедренный треугольник 16">
            <a:hlinkClick r:id="rId13" action="ppaction://hlinksldjump"/>
          </p:cNvPr>
          <p:cNvSpPr/>
          <p:nvPr/>
        </p:nvSpPr>
        <p:spPr>
          <a:xfrm>
            <a:off x="4357688" y="2643188"/>
            <a:ext cx="928687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20</a:t>
            </a:r>
          </a:p>
        </p:txBody>
      </p:sp>
      <p:sp>
        <p:nvSpPr>
          <p:cNvPr id="23" name="Равнобедренный треугольник 22">
            <a:hlinkClick r:id="rId14" action="ppaction://hlinksldjump"/>
          </p:cNvPr>
          <p:cNvSpPr/>
          <p:nvPr/>
        </p:nvSpPr>
        <p:spPr>
          <a:xfrm>
            <a:off x="5429250" y="2643188"/>
            <a:ext cx="1000125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30</a:t>
            </a:r>
          </a:p>
        </p:txBody>
      </p:sp>
      <p:sp>
        <p:nvSpPr>
          <p:cNvPr id="24" name="Равнобедренный треугольник 23">
            <a:hlinkClick r:id="rId15" action="ppaction://hlinksldjump"/>
          </p:cNvPr>
          <p:cNvSpPr/>
          <p:nvPr/>
        </p:nvSpPr>
        <p:spPr>
          <a:xfrm>
            <a:off x="6572250" y="2643188"/>
            <a:ext cx="1000125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40</a:t>
            </a:r>
          </a:p>
        </p:txBody>
      </p:sp>
      <p:sp>
        <p:nvSpPr>
          <p:cNvPr id="25" name="Равнобедренный треугольник 24">
            <a:hlinkClick r:id="rId16" action="ppaction://hlinksldjump"/>
          </p:cNvPr>
          <p:cNvSpPr/>
          <p:nvPr/>
        </p:nvSpPr>
        <p:spPr>
          <a:xfrm>
            <a:off x="7715250" y="2643188"/>
            <a:ext cx="1000125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50</a:t>
            </a:r>
          </a:p>
        </p:txBody>
      </p:sp>
      <p:sp>
        <p:nvSpPr>
          <p:cNvPr id="14355" name="Заголовок 1"/>
          <p:cNvSpPr txBox="1">
            <a:spLocks/>
          </p:cNvSpPr>
          <p:nvPr/>
        </p:nvSpPr>
        <p:spPr bwMode="auto">
          <a:xfrm>
            <a:off x="428625" y="3714750"/>
            <a:ext cx="157162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endParaRPr lang="ru-RU" sz="3600">
              <a:solidFill>
                <a:srgbClr val="262626"/>
              </a:solidFill>
              <a:latin typeface="Calibri" pitchFamily="34" charset="0"/>
            </a:endParaRPr>
          </a:p>
        </p:txBody>
      </p:sp>
      <p:sp>
        <p:nvSpPr>
          <p:cNvPr id="27" name="Заголовок 1"/>
          <p:cNvSpPr txBox="1">
            <a:spLocks/>
          </p:cNvSpPr>
          <p:nvPr/>
        </p:nvSpPr>
        <p:spPr>
          <a:xfrm>
            <a:off x="500063" y="3857625"/>
            <a:ext cx="1857375" cy="78422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ЗАГАДКИ</a:t>
            </a:r>
            <a:endParaRPr lang="ru-RU" dirty="0"/>
          </a:p>
        </p:txBody>
      </p:sp>
      <p:sp>
        <p:nvSpPr>
          <p:cNvPr id="28" name="Правильный пятиугольник 27">
            <a:hlinkClick r:id="rId17" action="ppaction://hlinksldjump"/>
          </p:cNvPr>
          <p:cNvSpPr/>
          <p:nvPr/>
        </p:nvSpPr>
        <p:spPr>
          <a:xfrm>
            <a:off x="3857625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20</a:t>
            </a:r>
          </a:p>
        </p:txBody>
      </p:sp>
      <p:sp>
        <p:nvSpPr>
          <p:cNvPr id="29" name="Правильный пятиугольник 28">
            <a:hlinkClick r:id="rId18" action="ppaction://hlinksldjump"/>
          </p:cNvPr>
          <p:cNvSpPr/>
          <p:nvPr/>
        </p:nvSpPr>
        <p:spPr>
          <a:xfrm>
            <a:off x="771525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50</a:t>
            </a:r>
          </a:p>
        </p:txBody>
      </p:sp>
      <p:sp>
        <p:nvSpPr>
          <p:cNvPr id="30" name="Правильный пятиугольник 29">
            <a:hlinkClick r:id="rId19" action="ppaction://hlinksldjump"/>
          </p:cNvPr>
          <p:cNvSpPr/>
          <p:nvPr/>
        </p:nvSpPr>
        <p:spPr>
          <a:xfrm>
            <a:off x="6429375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40</a:t>
            </a:r>
          </a:p>
        </p:txBody>
      </p:sp>
      <p:sp>
        <p:nvSpPr>
          <p:cNvPr id="31" name="Правильный пятиугольник 30">
            <a:hlinkClick r:id="rId20" action="ppaction://hlinksldjump"/>
          </p:cNvPr>
          <p:cNvSpPr/>
          <p:nvPr/>
        </p:nvSpPr>
        <p:spPr>
          <a:xfrm>
            <a:off x="514350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30</a:t>
            </a:r>
          </a:p>
        </p:txBody>
      </p:sp>
      <p:sp>
        <p:nvSpPr>
          <p:cNvPr id="32" name="Правильный пятиугольник 31">
            <a:hlinkClick r:id="rId21" action="ppaction://hlinksldjump"/>
          </p:cNvPr>
          <p:cNvSpPr/>
          <p:nvPr/>
        </p:nvSpPr>
        <p:spPr>
          <a:xfrm>
            <a:off x="257175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</a:t>
            </a:r>
          </a:p>
        </p:txBody>
      </p:sp>
      <p:sp>
        <p:nvSpPr>
          <p:cNvPr id="14362" name="Заголовок 1"/>
          <p:cNvSpPr txBox="1">
            <a:spLocks/>
          </p:cNvSpPr>
          <p:nvPr/>
        </p:nvSpPr>
        <p:spPr bwMode="auto">
          <a:xfrm>
            <a:off x="357188" y="5072063"/>
            <a:ext cx="3714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200">
                <a:solidFill>
                  <a:srgbClr val="262626"/>
                </a:solidFill>
                <a:latin typeface="Calibri" pitchFamily="34" charset="0"/>
              </a:rPr>
              <a:t>ЗАНИМАТЕЛЬНЫЕ ЗАДАЧИ</a:t>
            </a:r>
          </a:p>
        </p:txBody>
      </p:sp>
      <p:sp>
        <p:nvSpPr>
          <p:cNvPr id="35" name="Овал 34">
            <a:hlinkClick r:id="rId22" action="ppaction://hlinksldjump"/>
          </p:cNvPr>
          <p:cNvSpPr/>
          <p:nvPr/>
        </p:nvSpPr>
        <p:spPr>
          <a:xfrm>
            <a:off x="2143125" y="5643563"/>
            <a:ext cx="1000125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</a:t>
            </a:r>
          </a:p>
        </p:txBody>
      </p:sp>
      <p:sp>
        <p:nvSpPr>
          <p:cNvPr id="36" name="Овал 35">
            <a:hlinkClick r:id="rId23" action="ppaction://hlinksldjump"/>
          </p:cNvPr>
          <p:cNvSpPr/>
          <p:nvPr/>
        </p:nvSpPr>
        <p:spPr>
          <a:xfrm>
            <a:off x="3429000" y="5643563"/>
            <a:ext cx="1000125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20</a:t>
            </a:r>
          </a:p>
        </p:txBody>
      </p:sp>
      <p:sp>
        <p:nvSpPr>
          <p:cNvPr id="37" name="Овал 36">
            <a:hlinkClick r:id="rId24" action="ppaction://hlinksldjump"/>
          </p:cNvPr>
          <p:cNvSpPr/>
          <p:nvPr/>
        </p:nvSpPr>
        <p:spPr>
          <a:xfrm>
            <a:off x="4643438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30</a:t>
            </a:r>
          </a:p>
        </p:txBody>
      </p:sp>
      <p:sp>
        <p:nvSpPr>
          <p:cNvPr id="38" name="Овал 37">
            <a:hlinkClick r:id="rId25" action="ppaction://hlinksldjump"/>
          </p:cNvPr>
          <p:cNvSpPr/>
          <p:nvPr/>
        </p:nvSpPr>
        <p:spPr>
          <a:xfrm>
            <a:off x="6000750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40</a:t>
            </a:r>
          </a:p>
        </p:txBody>
      </p:sp>
      <p:sp>
        <p:nvSpPr>
          <p:cNvPr id="39" name="Овал 38">
            <a:hlinkClick r:id="rId26" action="ppaction://hlinksldjump"/>
          </p:cNvPr>
          <p:cNvSpPr/>
          <p:nvPr/>
        </p:nvSpPr>
        <p:spPr>
          <a:xfrm>
            <a:off x="7358063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50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43238" cy="1143000"/>
          </a:xfrm>
        </p:spPr>
        <p:txBody>
          <a:bodyPr/>
          <a:lstStyle/>
          <a:p>
            <a:pPr algn="l" eaLnBrk="1" hangingPunct="1"/>
            <a:r>
              <a:rPr lang="ru-RU" sz="3600" smtClean="0">
                <a:latin typeface="Arial" charset="0"/>
              </a:rPr>
              <a:t>ГЕОМЕТРИЯ</a:t>
            </a:r>
          </a:p>
        </p:txBody>
      </p:sp>
      <p:sp>
        <p:nvSpPr>
          <p:cNvPr id="4" name="Овал 3">
            <a:hlinkClick r:id="rId2" action="ppaction://hlinksldjump"/>
          </p:cNvPr>
          <p:cNvSpPr/>
          <p:nvPr/>
        </p:nvSpPr>
        <p:spPr>
          <a:xfrm>
            <a:off x="3500438" y="500063"/>
            <a:ext cx="815975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60</a:t>
            </a:r>
          </a:p>
        </p:txBody>
      </p:sp>
      <p:sp>
        <p:nvSpPr>
          <p:cNvPr id="11" name="Овал 10">
            <a:hlinkClick r:id="rId3" action="ppaction://hlinksldjump"/>
          </p:cNvPr>
          <p:cNvSpPr/>
          <p:nvPr/>
        </p:nvSpPr>
        <p:spPr>
          <a:xfrm>
            <a:off x="4572000" y="500063"/>
            <a:ext cx="808038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70</a:t>
            </a:r>
          </a:p>
        </p:txBody>
      </p:sp>
      <p:sp>
        <p:nvSpPr>
          <p:cNvPr id="12" name="Овал 11">
            <a:hlinkClick r:id="rId4" action="ppaction://hlinksldjump"/>
          </p:cNvPr>
          <p:cNvSpPr/>
          <p:nvPr/>
        </p:nvSpPr>
        <p:spPr>
          <a:xfrm>
            <a:off x="5572125" y="500063"/>
            <a:ext cx="885825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80</a:t>
            </a:r>
          </a:p>
        </p:txBody>
      </p:sp>
      <p:sp>
        <p:nvSpPr>
          <p:cNvPr id="13" name="Овал 12">
            <a:hlinkClick r:id="rId5" action="ppaction://hlinksldjump"/>
          </p:cNvPr>
          <p:cNvSpPr/>
          <p:nvPr/>
        </p:nvSpPr>
        <p:spPr>
          <a:xfrm>
            <a:off x="6715125" y="500063"/>
            <a:ext cx="833438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90</a:t>
            </a:r>
          </a:p>
        </p:txBody>
      </p:sp>
      <p:sp>
        <p:nvSpPr>
          <p:cNvPr id="14" name="Овал 13">
            <a:hlinkClick r:id="rId6" action="ppaction://hlinksldjump"/>
          </p:cNvPr>
          <p:cNvSpPr/>
          <p:nvPr/>
        </p:nvSpPr>
        <p:spPr>
          <a:xfrm>
            <a:off x="7786688" y="500063"/>
            <a:ext cx="866775" cy="7858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100</a:t>
            </a:r>
          </a:p>
        </p:txBody>
      </p:sp>
      <p:sp>
        <p:nvSpPr>
          <p:cNvPr id="15367" name="Заголовок 1"/>
          <p:cNvSpPr txBox="1">
            <a:spLocks/>
          </p:cNvSpPr>
          <p:nvPr/>
        </p:nvSpPr>
        <p:spPr bwMode="auto">
          <a:xfrm>
            <a:off x="428625" y="1484784"/>
            <a:ext cx="30226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200" dirty="0">
                <a:solidFill>
                  <a:srgbClr val="262626"/>
                </a:solidFill>
              </a:rPr>
              <a:t>МЕРЫ ВЕЛИЧИН</a:t>
            </a:r>
          </a:p>
        </p:txBody>
      </p:sp>
      <p:sp>
        <p:nvSpPr>
          <p:cNvPr id="18" name="Прямоугольник 17">
            <a:hlinkClick r:id="rId7" action="ppaction://hlinksldjump"/>
          </p:cNvPr>
          <p:cNvSpPr/>
          <p:nvPr/>
        </p:nvSpPr>
        <p:spPr>
          <a:xfrm>
            <a:off x="5572125" y="1571625"/>
            <a:ext cx="804863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</a:rPr>
              <a:t>80</a:t>
            </a:r>
          </a:p>
        </p:txBody>
      </p:sp>
      <p:sp>
        <p:nvSpPr>
          <p:cNvPr id="19" name="Прямоугольник 18">
            <a:hlinkClick r:id="rId8" action="ppaction://hlinksldjump"/>
          </p:cNvPr>
          <p:cNvSpPr/>
          <p:nvPr/>
        </p:nvSpPr>
        <p:spPr>
          <a:xfrm>
            <a:off x="3429000" y="1571625"/>
            <a:ext cx="779463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</a:rPr>
              <a:t>60</a:t>
            </a:r>
          </a:p>
        </p:txBody>
      </p:sp>
      <p:sp>
        <p:nvSpPr>
          <p:cNvPr id="20" name="Прямоугольник 19">
            <a:hlinkClick r:id="rId9" action="ppaction://hlinksldjump"/>
          </p:cNvPr>
          <p:cNvSpPr/>
          <p:nvPr/>
        </p:nvSpPr>
        <p:spPr>
          <a:xfrm>
            <a:off x="4500563" y="1571625"/>
            <a:ext cx="779462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</a:rPr>
              <a:t>70</a:t>
            </a:r>
          </a:p>
        </p:txBody>
      </p:sp>
      <p:sp>
        <p:nvSpPr>
          <p:cNvPr id="21" name="Прямоугольник 20">
            <a:hlinkClick r:id="rId10" action="ppaction://hlinksldjump"/>
          </p:cNvPr>
          <p:cNvSpPr/>
          <p:nvPr/>
        </p:nvSpPr>
        <p:spPr>
          <a:xfrm>
            <a:off x="6715125" y="1571625"/>
            <a:ext cx="803275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90</a:t>
            </a:r>
          </a:p>
        </p:txBody>
      </p:sp>
      <p:sp>
        <p:nvSpPr>
          <p:cNvPr id="22" name="Прямоугольник 21">
            <a:hlinkClick r:id="rId11" action="ppaction://hlinksldjump"/>
          </p:cNvPr>
          <p:cNvSpPr/>
          <p:nvPr/>
        </p:nvSpPr>
        <p:spPr>
          <a:xfrm>
            <a:off x="7858125" y="1571625"/>
            <a:ext cx="785813" cy="85725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</a:rPr>
              <a:t>100</a:t>
            </a:r>
          </a:p>
        </p:txBody>
      </p:sp>
      <p:sp>
        <p:nvSpPr>
          <p:cNvPr id="15373" name="Заголовок 1"/>
          <p:cNvSpPr txBox="1">
            <a:spLocks/>
          </p:cNvSpPr>
          <p:nvPr/>
        </p:nvSpPr>
        <p:spPr bwMode="auto">
          <a:xfrm>
            <a:off x="428625" y="2714625"/>
            <a:ext cx="2214562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200" dirty="0">
                <a:solidFill>
                  <a:srgbClr val="262626"/>
                </a:solidFill>
              </a:rPr>
              <a:t>День за днем</a:t>
            </a:r>
          </a:p>
        </p:txBody>
      </p:sp>
      <p:sp>
        <p:nvSpPr>
          <p:cNvPr id="16" name="Равнобедренный треугольник 15">
            <a:hlinkClick r:id="rId12" action="ppaction://hlinksldjump"/>
          </p:cNvPr>
          <p:cNvSpPr/>
          <p:nvPr/>
        </p:nvSpPr>
        <p:spPr>
          <a:xfrm>
            <a:off x="3286125" y="2643188"/>
            <a:ext cx="928688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60</a:t>
            </a:r>
          </a:p>
        </p:txBody>
      </p:sp>
      <p:sp>
        <p:nvSpPr>
          <p:cNvPr id="17" name="Равнобедренный треугольник 16">
            <a:hlinkClick r:id="rId13" action="ppaction://hlinksldjump"/>
          </p:cNvPr>
          <p:cNvSpPr/>
          <p:nvPr/>
        </p:nvSpPr>
        <p:spPr>
          <a:xfrm>
            <a:off x="4357688" y="2643188"/>
            <a:ext cx="928687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70</a:t>
            </a:r>
          </a:p>
        </p:txBody>
      </p:sp>
      <p:sp>
        <p:nvSpPr>
          <p:cNvPr id="23" name="Равнобедренный треугольник 22">
            <a:hlinkClick r:id="rId14" action="ppaction://hlinksldjump"/>
          </p:cNvPr>
          <p:cNvSpPr/>
          <p:nvPr/>
        </p:nvSpPr>
        <p:spPr>
          <a:xfrm>
            <a:off x="5429250" y="2643188"/>
            <a:ext cx="1000125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80</a:t>
            </a:r>
          </a:p>
        </p:txBody>
      </p:sp>
      <p:sp>
        <p:nvSpPr>
          <p:cNvPr id="24" name="Равнобедренный треугольник 23">
            <a:hlinkClick r:id="rId15" action="ppaction://hlinksldjump"/>
          </p:cNvPr>
          <p:cNvSpPr/>
          <p:nvPr/>
        </p:nvSpPr>
        <p:spPr>
          <a:xfrm>
            <a:off x="6572250" y="2643188"/>
            <a:ext cx="1000125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90</a:t>
            </a:r>
          </a:p>
        </p:txBody>
      </p:sp>
      <p:sp>
        <p:nvSpPr>
          <p:cNvPr id="25" name="Равнобедренный треугольник 24">
            <a:hlinkClick r:id="rId16" action="ppaction://hlinksldjump"/>
          </p:cNvPr>
          <p:cNvSpPr/>
          <p:nvPr/>
        </p:nvSpPr>
        <p:spPr>
          <a:xfrm>
            <a:off x="7715250" y="2571750"/>
            <a:ext cx="1143000" cy="1000125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100</a:t>
            </a:r>
          </a:p>
        </p:txBody>
      </p:sp>
      <p:sp>
        <p:nvSpPr>
          <p:cNvPr id="15379" name="Заголовок 1"/>
          <p:cNvSpPr txBox="1">
            <a:spLocks/>
          </p:cNvSpPr>
          <p:nvPr/>
        </p:nvSpPr>
        <p:spPr bwMode="auto">
          <a:xfrm>
            <a:off x="428625" y="3714750"/>
            <a:ext cx="157162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endParaRPr lang="ru-RU" sz="3600">
              <a:solidFill>
                <a:srgbClr val="262626"/>
              </a:solidFill>
              <a:latin typeface="Calibri" pitchFamily="34" charset="0"/>
            </a:endParaRPr>
          </a:p>
        </p:txBody>
      </p:sp>
      <p:sp>
        <p:nvSpPr>
          <p:cNvPr id="15380" name="Заголовок 1"/>
          <p:cNvSpPr txBox="1">
            <a:spLocks/>
          </p:cNvSpPr>
          <p:nvPr/>
        </p:nvSpPr>
        <p:spPr bwMode="auto">
          <a:xfrm>
            <a:off x="383970" y="3850616"/>
            <a:ext cx="185737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300" dirty="0">
                <a:solidFill>
                  <a:srgbClr val="262626"/>
                </a:solidFill>
              </a:rPr>
              <a:t>Отгадай-ка!</a:t>
            </a:r>
          </a:p>
        </p:txBody>
      </p:sp>
      <p:sp>
        <p:nvSpPr>
          <p:cNvPr id="28" name="Правильный пятиугольник 27">
            <a:hlinkClick r:id="rId17" action="ppaction://hlinksldjump"/>
          </p:cNvPr>
          <p:cNvSpPr/>
          <p:nvPr/>
        </p:nvSpPr>
        <p:spPr>
          <a:xfrm>
            <a:off x="3857625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70</a:t>
            </a:r>
          </a:p>
        </p:txBody>
      </p:sp>
      <p:sp>
        <p:nvSpPr>
          <p:cNvPr id="29" name="Правильный пятиугольник 28">
            <a:hlinkClick r:id="rId18" action="ppaction://hlinksldjump"/>
          </p:cNvPr>
          <p:cNvSpPr/>
          <p:nvPr/>
        </p:nvSpPr>
        <p:spPr>
          <a:xfrm>
            <a:off x="771525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100</a:t>
            </a:r>
          </a:p>
        </p:txBody>
      </p:sp>
      <p:sp>
        <p:nvSpPr>
          <p:cNvPr id="30" name="Правильный пятиугольник 29">
            <a:hlinkClick r:id="rId19" action="ppaction://hlinksldjump"/>
          </p:cNvPr>
          <p:cNvSpPr/>
          <p:nvPr/>
        </p:nvSpPr>
        <p:spPr>
          <a:xfrm>
            <a:off x="6429375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90</a:t>
            </a:r>
          </a:p>
        </p:txBody>
      </p:sp>
      <p:sp>
        <p:nvSpPr>
          <p:cNvPr id="31" name="Правильный пятиугольник 30">
            <a:hlinkClick r:id="rId20" action="ppaction://hlinksldjump"/>
          </p:cNvPr>
          <p:cNvSpPr/>
          <p:nvPr/>
        </p:nvSpPr>
        <p:spPr>
          <a:xfrm>
            <a:off x="514350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80</a:t>
            </a:r>
          </a:p>
        </p:txBody>
      </p:sp>
      <p:sp>
        <p:nvSpPr>
          <p:cNvPr id="32" name="Правильный пятиугольник 31">
            <a:hlinkClick r:id="rId21" action="ppaction://hlinksldjump"/>
          </p:cNvPr>
          <p:cNvSpPr/>
          <p:nvPr/>
        </p:nvSpPr>
        <p:spPr>
          <a:xfrm>
            <a:off x="257175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60</a:t>
            </a:r>
          </a:p>
        </p:txBody>
      </p:sp>
      <p:sp>
        <p:nvSpPr>
          <p:cNvPr id="15386" name="Заголовок 1"/>
          <p:cNvSpPr txBox="1">
            <a:spLocks/>
          </p:cNvSpPr>
          <p:nvPr/>
        </p:nvSpPr>
        <p:spPr bwMode="auto">
          <a:xfrm>
            <a:off x="357188" y="5072063"/>
            <a:ext cx="2630636" cy="1165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200" dirty="0">
                <a:solidFill>
                  <a:srgbClr val="262626"/>
                </a:solidFill>
              </a:rPr>
              <a:t>Догадайся!</a:t>
            </a:r>
          </a:p>
        </p:txBody>
      </p:sp>
      <p:sp>
        <p:nvSpPr>
          <p:cNvPr id="35" name="Овал 34">
            <a:hlinkClick r:id="rId22" action="ppaction://hlinksldjump"/>
          </p:cNvPr>
          <p:cNvSpPr/>
          <p:nvPr/>
        </p:nvSpPr>
        <p:spPr>
          <a:xfrm>
            <a:off x="2143125" y="5643563"/>
            <a:ext cx="1000125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60</a:t>
            </a:r>
          </a:p>
        </p:txBody>
      </p:sp>
      <p:sp>
        <p:nvSpPr>
          <p:cNvPr id="36" name="Овал 35">
            <a:hlinkClick r:id="rId23" action="ppaction://hlinksldjump"/>
          </p:cNvPr>
          <p:cNvSpPr/>
          <p:nvPr/>
        </p:nvSpPr>
        <p:spPr>
          <a:xfrm>
            <a:off x="3429000" y="5643563"/>
            <a:ext cx="1000125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70</a:t>
            </a:r>
          </a:p>
        </p:txBody>
      </p:sp>
      <p:sp>
        <p:nvSpPr>
          <p:cNvPr id="37" name="Овал 36">
            <a:hlinkClick r:id="rId24" action="ppaction://hlinksldjump"/>
          </p:cNvPr>
          <p:cNvSpPr/>
          <p:nvPr/>
        </p:nvSpPr>
        <p:spPr>
          <a:xfrm>
            <a:off x="4643438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80</a:t>
            </a:r>
          </a:p>
        </p:txBody>
      </p:sp>
      <p:sp>
        <p:nvSpPr>
          <p:cNvPr id="38" name="Овал 37">
            <a:hlinkClick r:id="rId25" action="ppaction://hlinksldjump"/>
          </p:cNvPr>
          <p:cNvSpPr/>
          <p:nvPr/>
        </p:nvSpPr>
        <p:spPr>
          <a:xfrm>
            <a:off x="6000750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90</a:t>
            </a:r>
          </a:p>
        </p:txBody>
      </p:sp>
      <p:sp>
        <p:nvSpPr>
          <p:cNvPr id="39" name="Овал 38">
            <a:hlinkClick r:id="rId26" action="ppaction://hlinksldjump"/>
          </p:cNvPr>
          <p:cNvSpPr/>
          <p:nvPr/>
        </p:nvSpPr>
        <p:spPr>
          <a:xfrm>
            <a:off x="7358063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2601913" cy="25495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800" dirty="0" smtClean="0"/>
              <a:t>10</a:t>
            </a:r>
            <a:endParaRPr lang="ru-RU" sz="4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92275" y="4868863"/>
            <a:ext cx="6643688" cy="6429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Название чисел при сложении?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429500" y="6000750"/>
            <a:ext cx="1000125" cy="4286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484313"/>
            <a:ext cx="2746375" cy="2665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000" dirty="0" smtClean="0"/>
              <a:t>   20</a:t>
            </a:r>
            <a:endParaRPr lang="ru-RU" sz="6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70063" y="4652963"/>
            <a:ext cx="6643687" cy="6429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Наименьшее однозначное число</a:t>
            </a:r>
          </a:p>
        </p:txBody>
      </p:sp>
      <p:sp>
        <p:nvSpPr>
          <p:cNvPr id="7" name="Стрелка влево 6">
            <a:hlinkClick r:id="rId2" action="ppaction://hlinksldjump"/>
          </p:cNvPr>
          <p:cNvSpPr/>
          <p:nvPr/>
        </p:nvSpPr>
        <p:spPr>
          <a:xfrm>
            <a:off x="7358063" y="5929313"/>
            <a:ext cx="1071562" cy="4286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hlinkClick r:id="rId2" action="ppaction://hlinksldjump"/>
          </p:cNvPr>
          <p:cNvSpPr/>
          <p:nvPr/>
        </p:nvSpPr>
        <p:spPr>
          <a:xfrm>
            <a:off x="684213" y="765175"/>
            <a:ext cx="3095625" cy="3024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dirty="0"/>
              <a:t>30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47813" y="4437063"/>
            <a:ext cx="6643687" cy="6429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>
                <a:solidFill>
                  <a:srgbClr val="FFFFFF"/>
                </a:solidFill>
                <a:latin typeface="Arial" charset="0"/>
                <a:cs typeface="Arial" charset="0"/>
              </a:rPr>
              <a:t>Наибольшее двузначное число</a:t>
            </a:r>
          </a:p>
        </p:txBody>
      </p:sp>
      <p:sp>
        <p:nvSpPr>
          <p:cNvPr id="6" name="Стрелка влево 5">
            <a:hlinkClick r:id="rId3" action="ppaction://hlinksldjump"/>
          </p:cNvPr>
          <p:cNvSpPr/>
          <p:nvPr/>
        </p:nvSpPr>
        <p:spPr>
          <a:xfrm>
            <a:off x="7358063" y="6000750"/>
            <a:ext cx="1143000" cy="4286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>
            <a:hlinkClick r:id="rId2" action="ppaction://hlinksldjump"/>
          </p:cNvPr>
          <p:cNvSpPr/>
          <p:nvPr/>
        </p:nvSpPr>
        <p:spPr>
          <a:xfrm>
            <a:off x="684213" y="765175"/>
            <a:ext cx="3095625" cy="3024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dirty="0"/>
              <a:t>40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3350" y="4581128"/>
            <a:ext cx="6643688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FFFFFF"/>
                </a:solidFill>
                <a:latin typeface="Arial" charset="0"/>
                <a:cs typeface="Arial" charset="0"/>
              </a:rPr>
              <a:t>Как называется знак вычитания в математике?</a:t>
            </a:r>
          </a:p>
        </p:txBody>
      </p:sp>
      <p:sp>
        <p:nvSpPr>
          <p:cNvPr id="4" name="Стрелка влево 3">
            <a:hlinkClick r:id="rId3" action="ppaction://hlinksldjump"/>
          </p:cNvPr>
          <p:cNvSpPr/>
          <p:nvPr/>
        </p:nvSpPr>
        <p:spPr>
          <a:xfrm>
            <a:off x="7500938" y="6000750"/>
            <a:ext cx="1143000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hlinkClick r:id="rId2" action="ppaction://hlinksldjump"/>
          </p:cNvPr>
          <p:cNvSpPr/>
          <p:nvPr/>
        </p:nvSpPr>
        <p:spPr>
          <a:xfrm>
            <a:off x="684213" y="765175"/>
            <a:ext cx="3095625" cy="3024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dirty="0"/>
              <a:t>50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58888" y="4581525"/>
            <a:ext cx="7129462" cy="1079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Что не меняется от перестановки мест слагаемых?</a:t>
            </a:r>
          </a:p>
        </p:txBody>
      </p:sp>
      <p:sp>
        <p:nvSpPr>
          <p:cNvPr id="6" name="Стрелка влево 5">
            <a:hlinkClick r:id="rId3" action="ppaction://hlinksldjump"/>
          </p:cNvPr>
          <p:cNvSpPr/>
          <p:nvPr/>
        </p:nvSpPr>
        <p:spPr>
          <a:xfrm>
            <a:off x="7500938" y="6072188"/>
            <a:ext cx="1285875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1563" y="1143000"/>
            <a:ext cx="1871662" cy="180022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10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2938" y="4005263"/>
            <a:ext cx="8124825" cy="995362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>
                <a:solidFill>
                  <a:srgbClr val="FFFFFF"/>
                </a:solidFill>
                <a:cs typeface="Arial" charset="0"/>
              </a:rPr>
              <a:t>Сколько </a:t>
            </a:r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богатырей у дядюшки Черномора</a:t>
            </a:r>
            <a:r>
              <a:rPr lang="ru-RU" sz="2800">
                <a:solidFill>
                  <a:srgbClr val="FFFFFF"/>
                </a:solidFill>
                <a:cs typeface="Arial" charset="0"/>
              </a:rPr>
              <a:t>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786688" y="5929313"/>
            <a:ext cx="1000125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75" y="1071563"/>
            <a:ext cx="1871663" cy="165576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/>
              <a:t>20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750" y="3933825"/>
            <a:ext cx="7265988" cy="1138238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Сколько раз надо отмерить, чтобы один раз отрезать?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500938" y="6000750"/>
            <a:ext cx="1143000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43063" y="1214438"/>
            <a:ext cx="2071687" cy="192881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30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43000" y="3857625"/>
            <a:ext cx="7429500" cy="142875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>
                <a:solidFill>
                  <a:srgbClr val="FFFFFF"/>
                </a:solidFill>
                <a:latin typeface="Arial" charset="0"/>
                <a:cs typeface="Arial" charset="0"/>
              </a:rPr>
              <a:t>Сколько рогов у трёх коров?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715250" y="6072188"/>
            <a:ext cx="1071563" cy="4286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750" y="1285875"/>
            <a:ext cx="1928813" cy="178593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40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71625" y="3857625"/>
            <a:ext cx="7000875" cy="1071563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>
                <a:solidFill>
                  <a:srgbClr val="FFFFFF"/>
                </a:solidFill>
                <a:latin typeface="Arial" charset="0"/>
                <a:cs typeface="Arial" charset="0"/>
              </a:rPr>
              <a:t>Сколько ножек у трёх стульев?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643813" y="6072188"/>
            <a:ext cx="1000125" cy="4286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750" y="1214438"/>
            <a:ext cx="1857375" cy="178593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/>
              <a:t>50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85938" y="4143375"/>
            <a:ext cx="6643687" cy="642938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FFFFFF"/>
                </a:solidFill>
                <a:latin typeface="Arial" charset="0"/>
                <a:cs typeface="Arial" charset="0"/>
              </a:rPr>
              <a:t>Сколько ушей у пяти мышей?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358063" y="5572125"/>
            <a:ext cx="1000125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714375" y="500063"/>
            <a:ext cx="2714625" cy="2428875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dirty="0"/>
              <a:t>10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71688" y="3933057"/>
            <a:ext cx="6357937" cy="99613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600" dirty="0">
                <a:solidFill>
                  <a:srgbClr val="FFFFFF"/>
                </a:solidFill>
                <a:latin typeface="Arial" charset="0"/>
                <a:cs typeface="Arial" charset="0"/>
              </a:rPr>
              <a:t>Что идет не двигаясь с места?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715140" y="5715016"/>
            <a:ext cx="1214446" cy="642942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714375" y="642938"/>
            <a:ext cx="2714625" cy="22860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20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85938" y="4071938"/>
            <a:ext cx="6286500" cy="85725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Самая маленькая мера времени?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715140" y="5715016"/>
            <a:ext cx="1214446" cy="642942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857250" y="857250"/>
            <a:ext cx="2643188" cy="22860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30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00250" y="4286250"/>
            <a:ext cx="6143625" cy="64293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Прибор для определения времени?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16" y="5500702"/>
            <a:ext cx="1214446" cy="642942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857250" y="857250"/>
            <a:ext cx="2857500" cy="221456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40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85938" y="4071938"/>
            <a:ext cx="6143625" cy="64293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Сколько лет в тысячелетии?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358082" y="5715016"/>
            <a:ext cx="1214446" cy="642942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1071563" y="1214438"/>
            <a:ext cx="2714625" cy="22860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50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750" y="3857625"/>
            <a:ext cx="6286500" cy="101153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 dirty="0">
                <a:solidFill>
                  <a:srgbClr val="FFFFFF"/>
                </a:solidFill>
                <a:latin typeface="Arial" charset="0"/>
                <a:cs typeface="Arial" charset="0"/>
              </a:rPr>
              <a:t>Этот год живет всех дольше: и часов и дней в нём больше.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143768" y="5715016"/>
            <a:ext cx="1214446" cy="642942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1071563" y="928688"/>
            <a:ext cx="2286000" cy="2000250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10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750" y="4221088"/>
            <a:ext cx="7143750" cy="92241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 dirty="0">
                <a:solidFill>
                  <a:srgbClr val="FFFFFF"/>
                </a:solidFill>
                <a:latin typeface="Arial" charset="0"/>
                <a:cs typeface="Arial" charset="0"/>
              </a:rPr>
              <a:t>Через речку поперёк великан бетонный лёг.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500813" y="5715000"/>
            <a:ext cx="1500187" cy="785813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1071563" y="785813"/>
            <a:ext cx="2428875" cy="2143125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20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" y="4214813"/>
            <a:ext cx="6929438" cy="64293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Дышит, растет, а ходить не может.</a:t>
            </a:r>
            <a:r>
              <a:rPr lang="ru-RU" sz="2800">
                <a:solidFill>
                  <a:srgbClr val="FFFFFF"/>
                </a:solidFill>
                <a:cs typeface="Arial" charset="0"/>
              </a:rPr>
              <a:t>   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572250" y="5572125"/>
            <a:ext cx="1500188" cy="785813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1071563" y="928688"/>
            <a:ext cx="2357437" cy="2000250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/>
              <a:t>30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" y="4149080"/>
            <a:ext cx="7143750" cy="100811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Если не было его, не сказал бы ничего.</a:t>
            </a:r>
            <a:r>
              <a:rPr lang="ru-RU" sz="2800" dirty="0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643688" y="5500688"/>
            <a:ext cx="1500187" cy="78581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1000125" y="857250"/>
            <a:ext cx="2357438" cy="2071688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40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43063" y="4429125"/>
            <a:ext cx="6929437" cy="78581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Сам дней не знает, а другим указывает.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072313" y="5715000"/>
            <a:ext cx="1500187" cy="785813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785813" y="642938"/>
            <a:ext cx="2357437" cy="2143125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50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00188" y="3714750"/>
            <a:ext cx="6858000" cy="92868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 dirty="0">
                <a:solidFill>
                  <a:srgbClr val="FFFFFF"/>
                </a:solidFill>
                <a:latin typeface="Arial" charset="0"/>
                <a:cs typeface="Arial" charset="0"/>
              </a:rPr>
              <a:t>Складная крыша, которую с собой носят.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500813" y="5715000"/>
            <a:ext cx="1500187" cy="785813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642938" y="642938"/>
            <a:ext cx="3357562" cy="1785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dirty="0"/>
              <a:t>10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1292" y="4293096"/>
            <a:ext cx="8286750" cy="129614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Маша тратит на дорогу в школу 5 минут. Сколько минут она потратит на дорогу вдвоём с мамой?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000125" y="1143000"/>
            <a:ext cx="2786063" cy="17145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20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88" y="4214813"/>
            <a:ext cx="7286625" cy="100012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Горели 4 свечи, 3 потушили. Сколько свечей осталось?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14375" y="571500"/>
            <a:ext cx="2857500" cy="1928813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dirty="0"/>
              <a:t>30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85813" y="4143375"/>
            <a:ext cx="7786687" cy="11430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У жука 3 пары ног. Сколько всего ног у жука?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857250" y="642938"/>
            <a:ext cx="3071813" cy="192881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40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59632" y="4797153"/>
            <a:ext cx="7358062" cy="84641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Сколько нужно букв «Г», чтобы получилась большая куча сена?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857250" y="714375"/>
            <a:ext cx="3000375" cy="20002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/>
              <a:t>50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57250" y="4077072"/>
            <a:ext cx="6929438" cy="128473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Сколько  глаз смотрело на репку, если её вытянули: дед, бабка, внучка, Жучка и мышка?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71500" y="857250"/>
            <a:ext cx="2000250" cy="19288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60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83035" y="4028306"/>
            <a:ext cx="6643688" cy="7922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 dirty="0">
                <a:solidFill>
                  <a:srgbClr val="FFFFFF"/>
                </a:solidFill>
                <a:latin typeface="Arial" charset="0"/>
                <a:cs typeface="Arial" charset="0"/>
              </a:rPr>
              <a:t>Как называется часть прямой, ограниченная с одной стороны?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71500" y="1000125"/>
            <a:ext cx="2214563" cy="2143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70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00250" y="3929063"/>
            <a:ext cx="6643688" cy="9400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 dirty="0">
                <a:solidFill>
                  <a:srgbClr val="FFFFFF"/>
                </a:solidFill>
                <a:latin typeface="Arial" charset="0"/>
                <a:cs typeface="Arial" charset="0"/>
              </a:rPr>
              <a:t>Как называется кривая замкнутая линия, все точки которой равноудалены от центра?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00063" y="1000125"/>
            <a:ext cx="2143125" cy="2143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80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89125" y="4214812"/>
            <a:ext cx="6643687" cy="10863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Какая фигура получится при пересечении двух прямых?</a:t>
            </a:r>
            <a:r>
              <a:rPr lang="en-US" sz="2800" dirty="0">
                <a:solidFill>
                  <a:srgbClr val="FFFFFF"/>
                </a:solidFill>
                <a:cs typeface="Arial" charset="0"/>
              </a:rPr>
              <a:t> </a:t>
            </a:r>
            <a:endParaRPr lang="ru-RU" sz="28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71500" y="714375"/>
            <a:ext cx="2143125" cy="2143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90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1563" y="4000500"/>
            <a:ext cx="7000875" cy="9406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Если прямые пересекаются под прямым углом, то они …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642938" y="1071563"/>
            <a:ext cx="2286000" cy="228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/>
              <a:t>100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57313" y="3933056"/>
            <a:ext cx="6643687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Какая геометрическая фигура может получиться из двух равносторонних треугольников?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09588" y="795338"/>
            <a:ext cx="1919287" cy="191928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dirty="0"/>
              <a:t>60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1563" y="3786188"/>
            <a:ext cx="7215187" cy="1214437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Сколько килограммов в тонне?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25" y="928688"/>
            <a:ext cx="2214563" cy="221456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70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00188" y="3929063"/>
            <a:ext cx="6858000" cy="1071562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Сколько минут в часе?</a:t>
            </a:r>
          </a:p>
          <a:p>
            <a:pPr algn="ctr"/>
            <a:endParaRPr lang="ru-RU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25" y="928688"/>
            <a:ext cx="2214563" cy="221456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80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750" y="4000500"/>
            <a:ext cx="7000875" cy="1214438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Сколько сантиметров в одном метре?</a:t>
            </a:r>
          </a:p>
          <a:p>
            <a:pPr algn="ctr"/>
            <a:endParaRPr lang="ru-RU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500" y="642938"/>
            <a:ext cx="2500313" cy="250031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90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57313" y="4214813"/>
            <a:ext cx="6643687" cy="642937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>
                <a:solidFill>
                  <a:srgbClr val="FFFFFF"/>
                </a:solidFill>
                <a:latin typeface="Arial" charset="0"/>
                <a:cs typeface="Arial" charset="0"/>
              </a:rPr>
              <a:t>Сколько метров в километре?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938" y="785813"/>
            <a:ext cx="2214562" cy="214312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/>
              <a:t>100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14438" y="4357688"/>
            <a:ext cx="6643687" cy="642937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>
                <a:solidFill>
                  <a:srgbClr val="FFFFFF"/>
                </a:solidFill>
                <a:latin typeface="Arial" charset="0"/>
                <a:cs typeface="Arial" charset="0"/>
              </a:rPr>
              <a:t>Сколько миллиметров в метре?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714375" y="500063"/>
            <a:ext cx="2357438" cy="2143125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rgbClr val="FFFFFF"/>
                </a:solidFill>
                <a:latin typeface="Arial" charset="0"/>
                <a:cs typeface="Arial" charset="0"/>
              </a:rPr>
              <a:t>60</a:t>
            </a:r>
            <a:endParaRPr lang="ru-RU" sz="40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57375" y="3929063"/>
            <a:ext cx="6072188" cy="64293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Сколько дней в високосном году?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714375" y="1000125"/>
            <a:ext cx="2214563" cy="1785938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rgbClr val="FFFFFF"/>
                </a:solidFill>
                <a:latin typeface="Arial" charset="0"/>
                <a:cs typeface="Arial" charset="0"/>
              </a:rPr>
              <a:t>70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75656" y="4149080"/>
            <a:ext cx="6215062" cy="78581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>
                <a:solidFill>
                  <a:srgbClr val="FFFFFF"/>
                </a:solidFill>
                <a:latin typeface="Arial" charset="0"/>
                <a:cs typeface="Arial" charset="0"/>
              </a:rPr>
              <a:t>Какой по счёту среди осенних месяцев ноябрь?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857250" y="928688"/>
            <a:ext cx="2071688" cy="17145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FFFFFF"/>
                </a:solidFill>
                <a:latin typeface="Arial" charset="0"/>
                <a:cs typeface="Arial" charset="0"/>
              </a:rPr>
              <a:t>80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32657" y="4365104"/>
            <a:ext cx="6143625" cy="86637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 dirty="0">
                <a:solidFill>
                  <a:srgbClr val="FFFFFF"/>
                </a:solidFill>
                <a:latin typeface="Arial" charset="0"/>
                <a:cs typeface="Arial" charset="0"/>
              </a:rPr>
              <a:t>День, который был перед сегодняшним днём?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785813" y="1000125"/>
            <a:ext cx="2214562" cy="1785938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rgbClr val="FFFFFF"/>
                </a:solidFill>
                <a:latin typeface="Arial" charset="0"/>
                <a:cs typeface="Arial" charset="0"/>
              </a:rPr>
              <a:t>90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00188" y="4000500"/>
            <a:ext cx="6500812" cy="92868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Как называется время суток между утром и вечером?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785813" y="857250"/>
            <a:ext cx="2500312" cy="200025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FFFFFF"/>
                </a:solidFill>
                <a:latin typeface="Arial" charset="0"/>
                <a:cs typeface="Arial" charset="0"/>
              </a:rPr>
              <a:t>100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14500" y="4429125"/>
            <a:ext cx="6000750" cy="87208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Когда мы видим 2, а говорим четырнадцать?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928688" y="1000125"/>
            <a:ext cx="2143125" cy="1928813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rgbClr val="FFFFFF"/>
                </a:solidFill>
                <a:latin typeface="Arial" charset="0"/>
                <a:cs typeface="Arial" charset="0"/>
              </a:rPr>
              <a:t>60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14438" y="4643438"/>
            <a:ext cx="7000875" cy="71437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>
                <a:solidFill>
                  <a:srgbClr val="FFFFFF"/>
                </a:solidFill>
                <a:latin typeface="Arial" charset="0"/>
                <a:cs typeface="Arial" charset="0"/>
              </a:rPr>
              <a:t>Одно бросил, а целую горсть взял.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1000125" y="928688"/>
            <a:ext cx="2143125" cy="1857375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rgbClr val="FFFFFF"/>
                </a:solidFill>
                <a:latin typeface="Arial" charset="0"/>
                <a:cs typeface="Arial" charset="0"/>
              </a:rPr>
              <a:t>70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57313" y="4071938"/>
            <a:ext cx="7072312" cy="86923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У кого есть шапка без головы, нога без сапога?</a:t>
            </a:r>
            <a:r>
              <a:rPr lang="ru-RU" sz="2800" dirty="0">
                <a:solidFill>
                  <a:srgbClr val="FFFFFF"/>
                </a:solidFill>
                <a:cs typeface="Arial" charset="0"/>
              </a:rPr>
              <a:t>   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714375" y="857250"/>
            <a:ext cx="2143125" cy="1928813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rgbClr val="FFFFFF"/>
                </a:solidFill>
                <a:latin typeface="Arial" charset="0"/>
                <a:cs typeface="Arial" charset="0"/>
              </a:rPr>
              <a:t>80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1563" y="4214813"/>
            <a:ext cx="7143750" cy="92868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 dirty="0">
                <a:solidFill>
                  <a:srgbClr val="FFFFFF"/>
                </a:solidFill>
                <a:latin typeface="Arial" charset="0"/>
                <a:cs typeface="Arial" charset="0"/>
              </a:rPr>
              <a:t>Ты за ней – она от тебя, ты от неё – она за тобой.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571500" y="857250"/>
            <a:ext cx="2071688" cy="2000250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FFFFF"/>
                </a:solidFill>
                <a:latin typeface="Arial" charset="0"/>
                <a:cs typeface="Arial" charset="0"/>
              </a:rPr>
              <a:t>90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" y="4357688"/>
            <a:ext cx="7000875" cy="92868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У двух матерей по пять сыновей, все на одно лицо. Что это?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642938" y="714375"/>
            <a:ext cx="2143125" cy="2071688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rgbClr val="FFFFFF"/>
                </a:solidFill>
                <a:latin typeface="Arial" charset="0"/>
                <a:cs typeface="Arial" charset="0"/>
              </a:rPr>
              <a:t>100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14438" y="4500563"/>
            <a:ext cx="7215187" cy="85725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Живет без тела, говорит без языка; никто его не видит, а всякий слышит. Что это?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857250" y="1071563"/>
            <a:ext cx="3429000" cy="20002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FFFFF"/>
                </a:solidFill>
                <a:latin typeface="Arial" charset="0"/>
                <a:cs typeface="Arial" charset="0"/>
              </a:rPr>
              <a:t>60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" y="4357688"/>
            <a:ext cx="7072313" cy="928687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Собака догоняет </a:t>
            </a:r>
            <a:r>
              <a:rPr lang="ru-RU" sz="2800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кошку</a:t>
            </a:r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, а кошка  - мышку. Кто бежит впереди?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642938" y="1071563"/>
            <a:ext cx="3000375" cy="192881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rgbClr val="FFFFFF"/>
                </a:solidFill>
                <a:latin typeface="Arial" charset="0"/>
                <a:cs typeface="Arial" charset="0"/>
              </a:rPr>
              <a:t>70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43000" y="4286250"/>
            <a:ext cx="7143750" cy="1071563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 dirty="0">
                <a:solidFill>
                  <a:srgbClr val="FFFFFF"/>
                </a:solidFill>
                <a:latin typeface="Arial" charset="0"/>
                <a:cs typeface="Arial" charset="0"/>
              </a:rPr>
              <a:t>Десять раз по десять – это сколько?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85813" y="1143000"/>
            <a:ext cx="2928937" cy="1857375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FFFFF"/>
                </a:solidFill>
                <a:latin typeface="Arial" charset="0"/>
                <a:cs typeface="Arial" charset="0"/>
              </a:rPr>
              <a:t>80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1563" y="4286250"/>
            <a:ext cx="7143750" cy="11430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Полтора </a:t>
            </a:r>
            <a:r>
              <a:rPr lang="ru-RU" sz="2400" dirty="0">
                <a:solidFill>
                  <a:srgbClr val="FFFFFF"/>
                </a:solidFill>
                <a:latin typeface="Arial" charset="0"/>
                <a:cs typeface="Arial" charset="0"/>
              </a:rPr>
              <a:t>судака стоят полтора рубля. Сколько стоят 15 судаков?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85813" y="1000125"/>
            <a:ext cx="2714625" cy="17145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rgbClr val="FFFFFF"/>
                </a:solidFill>
                <a:latin typeface="Arial" charset="0"/>
                <a:cs typeface="Arial" charset="0"/>
              </a:rPr>
              <a:t>90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1563" y="3857625"/>
            <a:ext cx="7358062" cy="1071563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 dirty="0">
                <a:solidFill>
                  <a:srgbClr val="FFFFFF"/>
                </a:solidFill>
                <a:latin typeface="Arial" charset="0"/>
                <a:cs typeface="Arial" charset="0"/>
              </a:rPr>
              <a:t>Какое трёхзначное число надо разделить пополам, чтобы получилось 6 нулей?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14375" y="857250"/>
            <a:ext cx="3071813" cy="20002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FFFFF"/>
                </a:solidFill>
                <a:latin typeface="Arial" charset="0"/>
                <a:cs typeface="Arial" charset="0"/>
              </a:rPr>
              <a:t>100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1563" y="4214813"/>
            <a:ext cx="7429500" cy="11430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>
                <a:solidFill>
                  <a:srgbClr val="FFFFFF"/>
                </a:solidFill>
                <a:latin typeface="Arial" charset="0"/>
                <a:cs typeface="Arial" charset="0"/>
              </a:rPr>
              <a:t>Чтобы распилить доску на несколько частей, на ней сделали 6 заметок. Сколько частей получилось?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394</TotalTime>
  <Words>581</Words>
  <Application>Microsoft Office PowerPoint</Application>
  <PresentationFormat>Экран (4:3)</PresentationFormat>
  <Paragraphs>161</Paragraphs>
  <Slides>53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4" baseType="lpstr">
      <vt:lpstr>Тема Office</vt:lpstr>
      <vt:lpstr>Презентация PowerPoint</vt:lpstr>
      <vt:lpstr>МАТЕМАТИКА</vt:lpstr>
      <vt:lpstr>ГЕОМЕТРИЯ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Макс</cp:lastModifiedBy>
  <cp:revision>41</cp:revision>
  <dcterms:created xsi:type="dcterms:W3CDTF">2016-11-03T02:04:32Z</dcterms:created>
  <dcterms:modified xsi:type="dcterms:W3CDTF">2017-11-17T06:58:48Z</dcterms:modified>
</cp:coreProperties>
</file>