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256" r:id="rId2"/>
    <p:sldId id="315" r:id="rId3"/>
    <p:sldId id="314" r:id="rId4"/>
    <p:sldId id="313" r:id="rId5"/>
    <p:sldId id="312" r:id="rId6"/>
    <p:sldId id="311" r:id="rId7"/>
    <p:sldId id="280" r:id="rId8"/>
    <p:sldId id="284" r:id="rId9"/>
    <p:sldId id="285" r:id="rId10"/>
    <p:sldId id="286" r:id="rId11"/>
    <p:sldId id="287" r:id="rId12"/>
    <p:sldId id="288" r:id="rId13"/>
    <p:sldId id="332" r:id="rId14"/>
    <p:sldId id="290" r:id="rId15"/>
    <p:sldId id="293" r:id="rId16"/>
    <p:sldId id="297" r:id="rId17"/>
    <p:sldId id="291" r:id="rId18"/>
    <p:sldId id="292" r:id="rId19"/>
    <p:sldId id="294" r:id="rId20"/>
    <p:sldId id="299" r:id="rId21"/>
    <p:sldId id="295" r:id="rId22"/>
    <p:sldId id="300" r:id="rId23"/>
    <p:sldId id="301" r:id="rId24"/>
    <p:sldId id="302" r:id="rId25"/>
    <p:sldId id="303" r:id="rId26"/>
    <p:sldId id="317" r:id="rId27"/>
    <p:sldId id="318" r:id="rId28"/>
    <p:sldId id="319" r:id="rId29"/>
    <p:sldId id="320" r:id="rId30"/>
    <p:sldId id="321" r:id="rId31"/>
    <p:sldId id="334" r:id="rId32"/>
    <p:sldId id="339" r:id="rId33"/>
    <p:sldId id="323" r:id="rId34"/>
    <p:sldId id="324" r:id="rId35"/>
    <p:sldId id="325" r:id="rId36"/>
    <p:sldId id="326" r:id="rId37"/>
    <p:sldId id="327" r:id="rId38"/>
    <p:sldId id="328" r:id="rId39"/>
    <p:sldId id="329" r:id="rId40"/>
    <p:sldId id="335" r:id="rId41"/>
    <p:sldId id="349" r:id="rId42"/>
    <p:sldId id="355" r:id="rId43"/>
    <p:sldId id="356" r:id="rId44"/>
    <p:sldId id="340" r:id="rId45"/>
    <p:sldId id="341" r:id="rId46"/>
    <p:sldId id="348" r:id="rId47"/>
    <p:sldId id="342" r:id="rId48"/>
    <p:sldId id="345" r:id="rId49"/>
    <p:sldId id="343" r:id="rId50"/>
    <p:sldId id="344" r:id="rId51"/>
    <p:sldId id="346" r:id="rId52"/>
    <p:sldId id="354" r:id="rId53"/>
    <p:sldId id="353" r:id="rId54"/>
    <p:sldId id="350" r:id="rId55"/>
    <p:sldId id="352" r:id="rId56"/>
    <p:sldId id="357" r:id="rId57"/>
    <p:sldId id="309" r:id="rId58"/>
    <p:sldId id="358" r:id="rId5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D3EA"/>
    <a:srgbClr val="78ADCD"/>
    <a:srgbClr val="35B19D"/>
    <a:srgbClr val="FF3399"/>
    <a:srgbClr val="33CCFF"/>
    <a:srgbClr val="000000"/>
    <a:srgbClr val="35759D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24" autoAdjust="0"/>
    <p:restoredTop sz="95596" autoAdjust="0"/>
  </p:normalViewPr>
  <p:slideViewPr>
    <p:cSldViewPr>
      <p:cViewPr varScale="1">
        <p:scale>
          <a:sx n="88" d="100"/>
          <a:sy n="88" d="100"/>
        </p:scale>
        <p:origin x="-1176" y="-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550940-9BDE-4927-89D9-C5CC684F196D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</dgm:pt>
    <dgm:pt modelId="{33AF5306-AE5A-4E0E-8E02-125D7239C5FD}">
      <dgm:prSet custT="1"/>
      <dgm:spPr>
        <a:solidFill>
          <a:srgbClr val="35B19D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Направления по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вовлечению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 в совместную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 деятельность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детей и педагогов</a:t>
          </a:r>
          <a:r>
            <a:rPr kumimoji="0" lang="ru-RU" sz="1200" b="1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 </a:t>
          </a:r>
        </a:p>
      </dgm:t>
    </dgm:pt>
    <dgm:pt modelId="{5ACA84FB-FD41-4525-9F4A-080FB8E12A7D}" type="parTrans" cxnId="{9A3CA72B-1E34-4BC0-8358-2568D2D3B85D}">
      <dgm:prSet/>
      <dgm:spPr/>
      <dgm:t>
        <a:bodyPr/>
        <a:lstStyle/>
        <a:p>
          <a:endParaRPr lang="ru-RU"/>
        </a:p>
      </dgm:t>
    </dgm:pt>
    <dgm:pt modelId="{BD475630-D4EA-4A2A-9C1C-33E6B88FB425}" type="sibTrans" cxnId="{9A3CA72B-1E34-4BC0-8358-2568D2D3B85D}">
      <dgm:prSet/>
      <dgm:spPr/>
      <dgm:t>
        <a:bodyPr/>
        <a:lstStyle/>
        <a:p>
          <a:endParaRPr lang="ru-RU"/>
        </a:p>
      </dgm:t>
    </dgm:pt>
    <dgm:pt modelId="{E321B556-0EEE-40D8-B416-BBFD69E28530}">
      <dgm:prSet custT="1"/>
      <dgm:spPr>
        <a:solidFill>
          <a:srgbClr val="FFC0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Информационно –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образовательное </a:t>
          </a:r>
        </a:p>
      </dgm:t>
    </dgm:pt>
    <dgm:pt modelId="{32B9E74F-5506-4738-BE59-879D9CFAB2A7}" type="parTrans" cxnId="{CCD10E6D-B8A5-42C4-845F-CB313D14D25C}">
      <dgm:prSet/>
      <dgm:spPr/>
      <dgm:t>
        <a:bodyPr/>
        <a:lstStyle/>
        <a:p>
          <a:endParaRPr lang="ru-RU"/>
        </a:p>
      </dgm:t>
    </dgm:pt>
    <dgm:pt modelId="{95F1A224-FEB4-48B6-BB3C-B639B37CCECF}" type="sibTrans" cxnId="{CCD10E6D-B8A5-42C4-845F-CB313D14D25C}">
      <dgm:prSet/>
      <dgm:spPr/>
      <dgm:t>
        <a:bodyPr/>
        <a:lstStyle/>
        <a:p>
          <a:endParaRPr lang="ru-RU"/>
        </a:p>
      </dgm:t>
    </dgm:pt>
    <dgm:pt modelId="{D736D798-B45A-441B-8F5B-61B3295F55F3}">
      <dgm:prSet custT="1"/>
      <dgm:spPr>
        <a:solidFill>
          <a:srgbClr val="92D05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cap="none" normalizeH="0" baseline="0" dirty="0" err="1" smtClean="0">
              <a:ln/>
              <a:effectLst/>
              <a:latin typeface="Arial" charset="0"/>
              <a:cs typeface="Arial" charset="0"/>
            </a:rPr>
            <a:t>Психолого</a:t>
          </a:r>
          <a:r>
            <a:rPr kumimoji="0" lang="ru-RU" sz="1400" b="1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педагогическое</a:t>
          </a:r>
          <a:r>
            <a:rPr kumimoji="0" lang="ru-RU" sz="1400" b="0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 </a:t>
          </a:r>
        </a:p>
      </dgm:t>
    </dgm:pt>
    <dgm:pt modelId="{FB89BE7C-0E24-4055-A497-5119A3D593B2}" type="parTrans" cxnId="{FCFDC0A7-AAF4-4169-8F95-3CE1882FE259}">
      <dgm:prSet/>
      <dgm:spPr/>
      <dgm:t>
        <a:bodyPr/>
        <a:lstStyle/>
        <a:p>
          <a:endParaRPr lang="ru-RU"/>
        </a:p>
      </dgm:t>
    </dgm:pt>
    <dgm:pt modelId="{4ABD9DC3-8666-4F92-8D2A-99ADDB509264}" type="sibTrans" cxnId="{FCFDC0A7-AAF4-4169-8F95-3CE1882FE259}">
      <dgm:prSet/>
      <dgm:spPr/>
      <dgm:t>
        <a:bodyPr/>
        <a:lstStyle/>
        <a:p>
          <a:endParaRPr lang="ru-RU"/>
        </a:p>
      </dgm:t>
    </dgm:pt>
    <dgm:pt modelId="{13E82A7D-61C1-47A1-8A22-3D4F48388235}">
      <dgm:prSet custT="1"/>
      <dgm:spPr>
        <a:solidFill>
          <a:srgbClr val="00B0F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Наглядно-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информационное</a:t>
          </a:r>
          <a:r>
            <a:rPr kumimoji="0" lang="ru-RU" sz="1400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 </a:t>
          </a:r>
        </a:p>
      </dgm:t>
    </dgm:pt>
    <dgm:pt modelId="{63EFA170-ACA9-465D-A75F-E353B3ED03FD}" type="parTrans" cxnId="{028CDCDB-D2D8-4B8A-A277-7F0AE6AC62B0}">
      <dgm:prSet/>
      <dgm:spPr/>
      <dgm:t>
        <a:bodyPr/>
        <a:lstStyle/>
        <a:p>
          <a:endParaRPr lang="ru-RU"/>
        </a:p>
      </dgm:t>
    </dgm:pt>
    <dgm:pt modelId="{D94F0DD1-0B22-4529-A1E8-6365918975FC}" type="sibTrans" cxnId="{028CDCDB-D2D8-4B8A-A277-7F0AE6AC62B0}">
      <dgm:prSet/>
      <dgm:spPr/>
      <dgm:t>
        <a:bodyPr/>
        <a:lstStyle/>
        <a:p>
          <a:endParaRPr lang="ru-RU"/>
        </a:p>
      </dgm:t>
    </dgm:pt>
    <dgm:pt modelId="{6415F87C-7325-4A1F-9E2F-EE2B59D21994}">
      <dgm:prSet custT="1"/>
      <dgm:spPr>
        <a:solidFill>
          <a:srgbClr val="FFFF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cap="none" normalizeH="0" baseline="0" dirty="0" err="1" smtClean="0">
              <a:ln/>
              <a:effectLst/>
              <a:latin typeface="Arial" charset="0"/>
              <a:cs typeface="Arial" charset="0"/>
            </a:rPr>
            <a:t>Досуговое</a:t>
          </a:r>
          <a:r>
            <a:rPr kumimoji="0" lang="ru-RU" sz="1400" b="0" i="1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 </a:t>
          </a:r>
        </a:p>
      </dgm:t>
    </dgm:pt>
    <dgm:pt modelId="{D324EF36-AEE6-494B-BC53-7E01CD44BF88}" type="parTrans" cxnId="{4A2F969E-EFFC-4F84-A58E-1D178D73CDB7}">
      <dgm:prSet/>
      <dgm:spPr/>
      <dgm:t>
        <a:bodyPr/>
        <a:lstStyle/>
        <a:p>
          <a:endParaRPr lang="ru-RU"/>
        </a:p>
      </dgm:t>
    </dgm:pt>
    <dgm:pt modelId="{00B9F0B5-2141-4EB5-8AD9-0CAFC670856F}" type="sibTrans" cxnId="{4A2F969E-EFFC-4F84-A58E-1D178D73CDB7}">
      <dgm:prSet/>
      <dgm:spPr/>
      <dgm:t>
        <a:bodyPr/>
        <a:lstStyle/>
        <a:p>
          <a:endParaRPr lang="ru-RU"/>
        </a:p>
      </dgm:t>
    </dgm:pt>
    <dgm:pt modelId="{087DB175-CC05-4088-9544-8508BC30553E}" type="pres">
      <dgm:prSet presAssocID="{F0550940-9BDE-4927-89D9-C5CC684F196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DAF7FB1-6DA6-41B4-823C-DC9A364C718C}" type="pres">
      <dgm:prSet presAssocID="{33AF5306-AE5A-4E0E-8E02-125D7239C5FD}" presName="root1" presStyleCnt="0"/>
      <dgm:spPr/>
    </dgm:pt>
    <dgm:pt modelId="{8CA38F0F-A62A-4658-940F-797D5335736D}" type="pres">
      <dgm:prSet presAssocID="{33AF5306-AE5A-4E0E-8E02-125D7239C5FD}" presName="LevelOneTextNode" presStyleLbl="node0" presStyleIdx="0" presStyleCnt="1" custScaleX="167139" custScaleY="240893" custLinFactNeighborX="-3011" custLinFactNeighborY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96CA9B-38C5-4E74-8D1B-DB77CD55E67E}" type="pres">
      <dgm:prSet presAssocID="{33AF5306-AE5A-4E0E-8E02-125D7239C5FD}" presName="level2hierChild" presStyleCnt="0"/>
      <dgm:spPr/>
    </dgm:pt>
    <dgm:pt modelId="{EC2B1ECA-C131-4A06-85DF-0913E091E03F}" type="pres">
      <dgm:prSet presAssocID="{32B9E74F-5506-4738-BE59-879D9CFAB2A7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1F2B86DB-3CC1-4FE4-A744-C9D7DCCFFD2B}" type="pres">
      <dgm:prSet presAssocID="{32B9E74F-5506-4738-BE59-879D9CFAB2A7}" presName="connTx" presStyleLbl="parChTrans1D2" presStyleIdx="0" presStyleCnt="4"/>
      <dgm:spPr/>
      <dgm:t>
        <a:bodyPr/>
        <a:lstStyle/>
        <a:p>
          <a:endParaRPr lang="ru-RU"/>
        </a:p>
      </dgm:t>
    </dgm:pt>
    <dgm:pt modelId="{59E02F5B-2722-4BC2-AB06-95E05F1D5947}" type="pres">
      <dgm:prSet presAssocID="{E321B556-0EEE-40D8-B416-BBFD69E28530}" presName="root2" presStyleCnt="0"/>
      <dgm:spPr/>
    </dgm:pt>
    <dgm:pt modelId="{9AEE18CB-7DAA-4222-AA42-F156F8A9A981}" type="pres">
      <dgm:prSet presAssocID="{E321B556-0EEE-40D8-B416-BBFD69E28530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590EA5-2ABD-4495-A7E0-B7E7D8432289}" type="pres">
      <dgm:prSet presAssocID="{E321B556-0EEE-40D8-B416-BBFD69E28530}" presName="level3hierChild" presStyleCnt="0"/>
      <dgm:spPr/>
    </dgm:pt>
    <dgm:pt modelId="{12D699A9-1353-4859-8D1C-5B872E6C7F27}" type="pres">
      <dgm:prSet presAssocID="{FB89BE7C-0E24-4055-A497-5119A3D593B2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43294EA5-F67F-4352-A70E-75DA3E9C943E}" type="pres">
      <dgm:prSet presAssocID="{FB89BE7C-0E24-4055-A497-5119A3D593B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32219971-A885-47CE-B4FA-3D2E8C75311D}" type="pres">
      <dgm:prSet presAssocID="{D736D798-B45A-441B-8F5B-61B3295F55F3}" presName="root2" presStyleCnt="0"/>
      <dgm:spPr/>
    </dgm:pt>
    <dgm:pt modelId="{65EEC6D3-3351-4EB4-B3F2-825DC22C8BDB}" type="pres">
      <dgm:prSet presAssocID="{D736D798-B45A-441B-8F5B-61B3295F55F3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02AED2-4BD9-4A76-A01A-8E6D493F02FE}" type="pres">
      <dgm:prSet presAssocID="{D736D798-B45A-441B-8F5B-61B3295F55F3}" presName="level3hierChild" presStyleCnt="0"/>
      <dgm:spPr/>
    </dgm:pt>
    <dgm:pt modelId="{7A84246D-45DD-48E8-A749-95F6163802A2}" type="pres">
      <dgm:prSet presAssocID="{63EFA170-ACA9-465D-A75F-E353B3ED03FD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379DE2E4-0685-427D-A7EE-59AF30413C7A}" type="pres">
      <dgm:prSet presAssocID="{63EFA170-ACA9-465D-A75F-E353B3ED03FD}" presName="connTx" presStyleLbl="parChTrans1D2" presStyleIdx="2" presStyleCnt="4"/>
      <dgm:spPr/>
      <dgm:t>
        <a:bodyPr/>
        <a:lstStyle/>
        <a:p>
          <a:endParaRPr lang="ru-RU"/>
        </a:p>
      </dgm:t>
    </dgm:pt>
    <dgm:pt modelId="{E0494338-CC78-493B-BE0E-FF04E7D3F365}" type="pres">
      <dgm:prSet presAssocID="{13E82A7D-61C1-47A1-8A22-3D4F48388235}" presName="root2" presStyleCnt="0"/>
      <dgm:spPr/>
    </dgm:pt>
    <dgm:pt modelId="{C78C3C90-BA0F-4850-925E-29F544D7790E}" type="pres">
      <dgm:prSet presAssocID="{13E82A7D-61C1-47A1-8A22-3D4F48388235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B9A948-A6F9-4826-8CFC-EF3373CFD729}" type="pres">
      <dgm:prSet presAssocID="{13E82A7D-61C1-47A1-8A22-3D4F48388235}" presName="level3hierChild" presStyleCnt="0"/>
      <dgm:spPr/>
    </dgm:pt>
    <dgm:pt modelId="{857853E0-B713-4FFA-B8B6-05C053A7190F}" type="pres">
      <dgm:prSet presAssocID="{D324EF36-AEE6-494B-BC53-7E01CD44BF88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6BCAED0B-E803-4CBA-BC12-25B18CCFE829}" type="pres">
      <dgm:prSet presAssocID="{D324EF36-AEE6-494B-BC53-7E01CD44BF88}" presName="connTx" presStyleLbl="parChTrans1D2" presStyleIdx="3" presStyleCnt="4"/>
      <dgm:spPr/>
      <dgm:t>
        <a:bodyPr/>
        <a:lstStyle/>
        <a:p>
          <a:endParaRPr lang="ru-RU"/>
        </a:p>
      </dgm:t>
    </dgm:pt>
    <dgm:pt modelId="{0D0F0354-7F16-42B3-96E2-ECE0EF66BACF}" type="pres">
      <dgm:prSet presAssocID="{6415F87C-7325-4A1F-9E2F-EE2B59D21994}" presName="root2" presStyleCnt="0"/>
      <dgm:spPr/>
    </dgm:pt>
    <dgm:pt modelId="{8B7C317F-21CF-4E21-9F0F-604DE3F62E21}" type="pres">
      <dgm:prSet presAssocID="{6415F87C-7325-4A1F-9E2F-EE2B59D21994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E7F530-2E6A-4BC8-BAF1-D81793FFBA0A}" type="pres">
      <dgm:prSet presAssocID="{6415F87C-7325-4A1F-9E2F-EE2B59D21994}" presName="level3hierChild" presStyleCnt="0"/>
      <dgm:spPr/>
    </dgm:pt>
  </dgm:ptLst>
  <dgm:cxnLst>
    <dgm:cxn modelId="{009348A0-D6F4-4383-BC98-55D8349C13AC}" type="presOf" srcId="{32B9E74F-5506-4738-BE59-879D9CFAB2A7}" destId="{1F2B86DB-3CC1-4FE4-A744-C9D7DCCFFD2B}" srcOrd="1" destOrd="0" presId="urn:microsoft.com/office/officeart/2005/8/layout/hierarchy2"/>
    <dgm:cxn modelId="{6421EEA1-885D-4551-8BBD-B3A7D4CD5A18}" type="presOf" srcId="{D736D798-B45A-441B-8F5B-61B3295F55F3}" destId="{65EEC6D3-3351-4EB4-B3F2-825DC22C8BDB}" srcOrd="0" destOrd="0" presId="urn:microsoft.com/office/officeart/2005/8/layout/hierarchy2"/>
    <dgm:cxn modelId="{9A3CA72B-1E34-4BC0-8358-2568D2D3B85D}" srcId="{F0550940-9BDE-4927-89D9-C5CC684F196D}" destId="{33AF5306-AE5A-4E0E-8E02-125D7239C5FD}" srcOrd="0" destOrd="0" parTransId="{5ACA84FB-FD41-4525-9F4A-080FB8E12A7D}" sibTransId="{BD475630-D4EA-4A2A-9C1C-33E6B88FB425}"/>
    <dgm:cxn modelId="{63D7561D-E9A7-4474-BD12-EBFFD4021337}" type="presOf" srcId="{6415F87C-7325-4A1F-9E2F-EE2B59D21994}" destId="{8B7C317F-21CF-4E21-9F0F-604DE3F62E21}" srcOrd="0" destOrd="0" presId="urn:microsoft.com/office/officeart/2005/8/layout/hierarchy2"/>
    <dgm:cxn modelId="{4A91A489-8C19-43AD-90D9-2BA93DCCFC5C}" type="presOf" srcId="{D324EF36-AEE6-494B-BC53-7E01CD44BF88}" destId="{857853E0-B713-4FFA-B8B6-05C053A7190F}" srcOrd="0" destOrd="0" presId="urn:microsoft.com/office/officeart/2005/8/layout/hierarchy2"/>
    <dgm:cxn modelId="{4A2F969E-EFFC-4F84-A58E-1D178D73CDB7}" srcId="{33AF5306-AE5A-4E0E-8E02-125D7239C5FD}" destId="{6415F87C-7325-4A1F-9E2F-EE2B59D21994}" srcOrd="3" destOrd="0" parTransId="{D324EF36-AEE6-494B-BC53-7E01CD44BF88}" sibTransId="{00B9F0B5-2141-4EB5-8AD9-0CAFC670856F}"/>
    <dgm:cxn modelId="{435B138A-016F-4A40-9285-BE4F07C7342E}" type="presOf" srcId="{D324EF36-AEE6-494B-BC53-7E01CD44BF88}" destId="{6BCAED0B-E803-4CBA-BC12-25B18CCFE829}" srcOrd="1" destOrd="0" presId="urn:microsoft.com/office/officeart/2005/8/layout/hierarchy2"/>
    <dgm:cxn modelId="{CCD10E6D-B8A5-42C4-845F-CB313D14D25C}" srcId="{33AF5306-AE5A-4E0E-8E02-125D7239C5FD}" destId="{E321B556-0EEE-40D8-B416-BBFD69E28530}" srcOrd="0" destOrd="0" parTransId="{32B9E74F-5506-4738-BE59-879D9CFAB2A7}" sibTransId="{95F1A224-FEB4-48B6-BB3C-B639B37CCECF}"/>
    <dgm:cxn modelId="{6C59AD62-5B9D-4D84-9416-4B734D5A9FFD}" type="presOf" srcId="{33AF5306-AE5A-4E0E-8E02-125D7239C5FD}" destId="{8CA38F0F-A62A-4658-940F-797D5335736D}" srcOrd="0" destOrd="0" presId="urn:microsoft.com/office/officeart/2005/8/layout/hierarchy2"/>
    <dgm:cxn modelId="{13D7172D-AEF4-4AB2-8718-34CCA4F044B7}" type="presOf" srcId="{E321B556-0EEE-40D8-B416-BBFD69E28530}" destId="{9AEE18CB-7DAA-4222-AA42-F156F8A9A981}" srcOrd="0" destOrd="0" presId="urn:microsoft.com/office/officeart/2005/8/layout/hierarchy2"/>
    <dgm:cxn modelId="{23D0E60D-5846-4626-A8C8-C13EF5271E59}" type="presOf" srcId="{32B9E74F-5506-4738-BE59-879D9CFAB2A7}" destId="{EC2B1ECA-C131-4A06-85DF-0913E091E03F}" srcOrd="0" destOrd="0" presId="urn:microsoft.com/office/officeart/2005/8/layout/hierarchy2"/>
    <dgm:cxn modelId="{96932AF4-81A8-4457-8C74-B8C0A37AA19F}" type="presOf" srcId="{63EFA170-ACA9-465D-A75F-E353B3ED03FD}" destId="{379DE2E4-0685-427D-A7EE-59AF30413C7A}" srcOrd="1" destOrd="0" presId="urn:microsoft.com/office/officeart/2005/8/layout/hierarchy2"/>
    <dgm:cxn modelId="{028CDCDB-D2D8-4B8A-A277-7F0AE6AC62B0}" srcId="{33AF5306-AE5A-4E0E-8E02-125D7239C5FD}" destId="{13E82A7D-61C1-47A1-8A22-3D4F48388235}" srcOrd="2" destOrd="0" parTransId="{63EFA170-ACA9-465D-A75F-E353B3ED03FD}" sibTransId="{D94F0DD1-0B22-4529-A1E8-6365918975FC}"/>
    <dgm:cxn modelId="{E73B4058-B718-4B5C-8C11-08E115495334}" type="presOf" srcId="{13E82A7D-61C1-47A1-8A22-3D4F48388235}" destId="{C78C3C90-BA0F-4850-925E-29F544D7790E}" srcOrd="0" destOrd="0" presId="urn:microsoft.com/office/officeart/2005/8/layout/hierarchy2"/>
    <dgm:cxn modelId="{FCFDC0A7-AAF4-4169-8F95-3CE1882FE259}" srcId="{33AF5306-AE5A-4E0E-8E02-125D7239C5FD}" destId="{D736D798-B45A-441B-8F5B-61B3295F55F3}" srcOrd="1" destOrd="0" parTransId="{FB89BE7C-0E24-4055-A497-5119A3D593B2}" sibTransId="{4ABD9DC3-8666-4F92-8D2A-99ADDB509264}"/>
    <dgm:cxn modelId="{B965EBC7-76DA-4662-A57B-FDFD25401816}" type="presOf" srcId="{FB89BE7C-0E24-4055-A497-5119A3D593B2}" destId="{43294EA5-F67F-4352-A70E-75DA3E9C943E}" srcOrd="1" destOrd="0" presId="urn:microsoft.com/office/officeart/2005/8/layout/hierarchy2"/>
    <dgm:cxn modelId="{85047317-BF69-4630-9E1C-2D84491A98E3}" type="presOf" srcId="{63EFA170-ACA9-465D-A75F-E353B3ED03FD}" destId="{7A84246D-45DD-48E8-A749-95F6163802A2}" srcOrd="0" destOrd="0" presId="urn:microsoft.com/office/officeart/2005/8/layout/hierarchy2"/>
    <dgm:cxn modelId="{EB2C75FE-F388-4AB4-BD8A-AD35A9D30B32}" type="presOf" srcId="{FB89BE7C-0E24-4055-A497-5119A3D593B2}" destId="{12D699A9-1353-4859-8D1C-5B872E6C7F27}" srcOrd="0" destOrd="0" presId="urn:microsoft.com/office/officeart/2005/8/layout/hierarchy2"/>
    <dgm:cxn modelId="{49E45387-BDC1-4685-B0F8-780D8841AFBA}" type="presOf" srcId="{F0550940-9BDE-4927-89D9-C5CC684F196D}" destId="{087DB175-CC05-4088-9544-8508BC30553E}" srcOrd="0" destOrd="0" presId="urn:microsoft.com/office/officeart/2005/8/layout/hierarchy2"/>
    <dgm:cxn modelId="{B1CF8948-2CBB-46ED-A987-DE771A31E9F9}" type="presParOf" srcId="{087DB175-CC05-4088-9544-8508BC30553E}" destId="{5DAF7FB1-6DA6-41B4-823C-DC9A364C718C}" srcOrd="0" destOrd="0" presId="urn:microsoft.com/office/officeart/2005/8/layout/hierarchy2"/>
    <dgm:cxn modelId="{8F4FE771-0607-41F9-B08A-89F2B47EE3DF}" type="presParOf" srcId="{5DAF7FB1-6DA6-41B4-823C-DC9A364C718C}" destId="{8CA38F0F-A62A-4658-940F-797D5335736D}" srcOrd="0" destOrd="0" presId="urn:microsoft.com/office/officeart/2005/8/layout/hierarchy2"/>
    <dgm:cxn modelId="{9272E224-0169-4184-B80B-84F1F51F7EAB}" type="presParOf" srcId="{5DAF7FB1-6DA6-41B4-823C-DC9A364C718C}" destId="{C096CA9B-38C5-4E74-8D1B-DB77CD55E67E}" srcOrd="1" destOrd="0" presId="urn:microsoft.com/office/officeart/2005/8/layout/hierarchy2"/>
    <dgm:cxn modelId="{E761C0B9-7A79-41DF-B48D-F2B29EDE7E3F}" type="presParOf" srcId="{C096CA9B-38C5-4E74-8D1B-DB77CD55E67E}" destId="{EC2B1ECA-C131-4A06-85DF-0913E091E03F}" srcOrd="0" destOrd="0" presId="urn:microsoft.com/office/officeart/2005/8/layout/hierarchy2"/>
    <dgm:cxn modelId="{F4CB5CB4-EC0C-4C18-8F92-1A3DBDBA268C}" type="presParOf" srcId="{EC2B1ECA-C131-4A06-85DF-0913E091E03F}" destId="{1F2B86DB-3CC1-4FE4-A744-C9D7DCCFFD2B}" srcOrd="0" destOrd="0" presId="urn:microsoft.com/office/officeart/2005/8/layout/hierarchy2"/>
    <dgm:cxn modelId="{9C315199-A108-4C4E-939F-31DE2721AC03}" type="presParOf" srcId="{C096CA9B-38C5-4E74-8D1B-DB77CD55E67E}" destId="{59E02F5B-2722-4BC2-AB06-95E05F1D5947}" srcOrd="1" destOrd="0" presId="urn:microsoft.com/office/officeart/2005/8/layout/hierarchy2"/>
    <dgm:cxn modelId="{71E701E5-8395-4EE2-8196-C316258012F6}" type="presParOf" srcId="{59E02F5B-2722-4BC2-AB06-95E05F1D5947}" destId="{9AEE18CB-7DAA-4222-AA42-F156F8A9A981}" srcOrd="0" destOrd="0" presId="urn:microsoft.com/office/officeart/2005/8/layout/hierarchy2"/>
    <dgm:cxn modelId="{02D215F2-64CA-46B6-8EA8-1AE915CECBB8}" type="presParOf" srcId="{59E02F5B-2722-4BC2-AB06-95E05F1D5947}" destId="{0D590EA5-2ABD-4495-A7E0-B7E7D8432289}" srcOrd="1" destOrd="0" presId="urn:microsoft.com/office/officeart/2005/8/layout/hierarchy2"/>
    <dgm:cxn modelId="{C5C40038-AE31-4144-9110-C2C008A7EFDE}" type="presParOf" srcId="{C096CA9B-38C5-4E74-8D1B-DB77CD55E67E}" destId="{12D699A9-1353-4859-8D1C-5B872E6C7F27}" srcOrd="2" destOrd="0" presId="urn:microsoft.com/office/officeart/2005/8/layout/hierarchy2"/>
    <dgm:cxn modelId="{2A8A2E3A-AF45-4EFD-B7F7-49CB405B400D}" type="presParOf" srcId="{12D699A9-1353-4859-8D1C-5B872E6C7F27}" destId="{43294EA5-F67F-4352-A70E-75DA3E9C943E}" srcOrd="0" destOrd="0" presId="urn:microsoft.com/office/officeart/2005/8/layout/hierarchy2"/>
    <dgm:cxn modelId="{510143C9-9D8F-4C7C-BB0B-8928DCC2BCBB}" type="presParOf" srcId="{C096CA9B-38C5-4E74-8D1B-DB77CD55E67E}" destId="{32219971-A885-47CE-B4FA-3D2E8C75311D}" srcOrd="3" destOrd="0" presId="urn:microsoft.com/office/officeart/2005/8/layout/hierarchy2"/>
    <dgm:cxn modelId="{9C797446-4747-4F5F-931D-1CFC1E409F43}" type="presParOf" srcId="{32219971-A885-47CE-B4FA-3D2E8C75311D}" destId="{65EEC6D3-3351-4EB4-B3F2-825DC22C8BDB}" srcOrd="0" destOrd="0" presId="urn:microsoft.com/office/officeart/2005/8/layout/hierarchy2"/>
    <dgm:cxn modelId="{94A93CC4-9577-4813-B2C5-D56D58C3136D}" type="presParOf" srcId="{32219971-A885-47CE-B4FA-3D2E8C75311D}" destId="{7C02AED2-4BD9-4A76-A01A-8E6D493F02FE}" srcOrd="1" destOrd="0" presId="urn:microsoft.com/office/officeart/2005/8/layout/hierarchy2"/>
    <dgm:cxn modelId="{C0B22812-EE81-45C9-B4BD-604535D79CEF}" type="presParOf" srcId="{C096CA9B-38C5-4E74-8D1B-DB77CD55E67E}" destId="{7A84246D-45DD-48E8-A749-95F6163802A2}" srcOrd="4" destOrd="0" presId="urn:microsoft.com/office/officeart/2005/8/layout/hierarchy2"/>
    <dgm:cxn modelId="{AF0B95E7-8E0C-45A4-A113-D812B85CDF6A}" type="presParOf" srcId="{7A84246D-45DD-48E8-A749-95F6163802A2}" destId="{379DE2E4-0685-427D-A7EE-59AF30413C7A}" srcOrd="0" destOrd="0" presId="urn:microsoft.com/office/officeart/2005/8/layout/hierarchy2"/>
    <dgm:cxn modelId="{8B998D3F-55C2-46FF-A3C9-32F21961E681}" type="presParOf" srcId="{C096CA9B-38C5-4E74-8D1B-DB77CD55E67E}" destId="{E0494338-CC78-493B-BE0E-FF04E7D3F365}" srcOrd="5" destOrd="0" presId="urn:microsoft.com/office/officeart/2005/8/layout/hierarchy2"/>
    <dgm:cxn modelId="{8E07AA35-D800-42DC-B627-8155B8AA2F9A}" type="presParOf" srcId="{E0494338-CC78-493B-BE0E-FF04E7D3F365}" destId="{C78C3C90-BA0F-4850-925E-29F544D7790E}" srcOrd="0" destOrd="0" presId="urn:microsoft.com/office/officeart/2005/8/layout/hierarchy2"/>
    <dgm:cxn modelId="{AF7AEFA3-BF49-4A4E-8625-CED290486FF0}" type="presParOf" srcId="{E0494338-CC78-493B-BE0E-FF04E7D3F365}" destId="{ADB9A948-A6F9-4826-8CFC-EF3373CFD729}" srcOrd="1" destOrd="0" presId="urn:microsoft.com/office/officeart/2005/8/layout/hierarchy2"/>
    <dgm:cxn modelId="{769C741B-CB66-4EA6-8B1F-77AC1451706E}" type="presParOf" srcId="{C096CA9B-38C5-4E74-8D1B-DB77CD55E67E}" destId="{857853E0-B713-4FFA-B8B6-05C053A7190F}" srcOrd="6" destOrd="0" presId="urn:microsoft.com/office/officeart/2005/8/layout/hierarchy2"/>
    <dgm:cxn modelId="{E7985459-0385-421A-9822-6952646CB508}" type="presParOf" srcId="{857853E0-B713-4FFA-B8B6-05C053A7190F}" destId="{6BCAED0B-E803-4CBA-BC12-25B18CCFE829}" srcOrd="0" destOrd="0" presId="urn:microsoft.com/office/officeart/2005/8/layout/hierarchy2"/>
    <dgm:cxn modelId="{A4701A76-26BE-403D-BF3A-045488B0118C}" type="presParOf" srcId="{C096CA9B-38C5-4E74-8D1B-DB77CD55E67E}" destId="{0D0F0354-7F16-42B3-96E2-ECE0EF66BACF}" srcOrd="7" destOrd="0" presId="urn:microsoft.com/office/officeart/2005/8/layout/hierarchy2"/>
    <dgm:cxn modelId="{18F2D18E-DEB3-4290-8D50-4BE9C8BAE3C4}" type="presParOf" srcId="{0D0F0354-7F16-42B3-96E2-ECE0EF66BACF}" destId="{8B7C317F-21CF-4E21-9F0F-604DE3F62E21}" srcOrd="0" destOrd="0" presId="urn:microsoft.com/office/officeart/2005/8/layout/hierarchy2"/>
    <dgm:cxn modelId="{ABDAE459-D497-4AE9-BAC7-58161E4A4DD8}" type="presParOf" srcId="{0D0F0354-7F16-42B3-96E2-ECE0EF66BACF}" destId="{D9E7F530-2E6A-4BC8-BAF1-D81793FFBA0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2964217-B746-43C2-BC87-9D215866BF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3007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85FD3A-8339-4BCF-8B27-CC9AA936048A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D22E51-547B-4F5A-B960-C45D9F6F5432}" type="slidenum">
              <a:rPr lang="en-US"/>
              <a:pPr/>
              <a:t>5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D22E51-547B-4F5A-B960-C45D9F6F5432}" type="slidenum">
              <a:rPr lang="en-US"/>
              <a:pPr/>
              <a:t>7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14925" y="2800350"/>
            <a:ext cx="3495675" cy="704850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114925" y="3752850"/>
            <a:ext cx="3495675" cy="685800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99263" y="438150"/>
            <a:ext cx="1887537" cy="5810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33475" y="438150"/>
            <a:ext cx="5513388" cy="5810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33475" y="1905000"/>
            <a:ext cx="3581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7275" y="1905000"/>
            <a:ext cx="3581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38275" y="438150"/>
            <a:ext cx="7248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33475" y="1905000"/>
            <a:ext cx="7315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286248" y="3714752"/>
            <a:ext cx="4857751" cy="1214446"/>
          </a:xfrm>
        </p:spPr>
        <p:txBody>
          <a:bodyPr/>
          <a:lstStyle/>
          <a:p>
            <a:r>
              <a:rPr lang="ru-RU" sz="1800" dirty="0" smtClean="0">
                <a:solidFill>
                  <a:srgbClr val="7030A0"/>
                </a:solidFill>
              </a:rPr>
              <a:t>Подготовили:</a:t>
            </a:r>
          </a:p>
          <a:p>
            <a:r>
              <a:rPr lang="ru-RU" sz="1800" dirty="0" smtClean="0">
                <a:solidFill>
                  <a:srgbClr val="7030A0"/>
                </a:solidFill>
              </a:rPr>
              <a:t>руководители МО учителей и воспитателей </a:t>
            </a:r>
          </a:p>
          <a:p>
            <a:r>
              <a:rPr lang="ru-RU" sz="1800" dirty="0" err="1" smtClean="0">
                <a:solidFill>
                  <a:srgbClr val="7030A0"/>
                </a:solidFill>
              </a:rPr>
              <a:t>Хомичук</a:t>
            </a:r>
            <a:r>
              <a:rPr lang="ru-RU" sz="1800" dirty="0" smtClean="0">
                <a:solidFill>
                  <a:srgbClr val="7030A0"/>
                </a:solidFill>
              </a:rPr>
              <a:t> Е.А., </a:t>
            </a:r>
            <a:r>
              <a:rPr lang="ru-RU" sz="1800" dirty="0" err="1" smtClean="0">
                <a:solidFill>
                  <a:srgbClr val="7030A0"/>
                </a:solidFill>
              </a:rPr>
              <a:t>Арутунян</a:t>
            </a:r>
            <a:r>
              <a:rPr lang="ru-RU" sz="1800" dirty="0" smtClean="0">
                <a:solidFill>
                  <a:srgbClr val="7030A0"/>
                </a:solidFill>
              </a:rPr>
              <a:t> Е.Н.</a:t>
            </a:r>
            <a:endParaRPr lang="en-US" sz="1800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Создание единого образовательного пространства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7948641" cy="4891102"/>
          </a:xfrm>
        </p:spPr>
        <p:txBody>
          <a:bodyPr/>
          <a:lstStyle/>
          <a:p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максимально использовать воспитательные возможности единой образовательной среды и пространства, где функционирует образовательное учреждение; связать знания с интересами личности; помочь ребенку занять активную позицию в коллективе и заполнить образовательный процесс личностно,  эмоционально окрашенными событиями; придать общественно полезную направленность его индивидуальным увлечениям, способностям и потребностям; организовать совместную деятельность детей и взрослых; вызвать позитивные изменения в сознании воспитанников, проявляющиеся в эмоциональных реакциях, поведении, деятельности.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создаваемое ими пространство позволяло бы пережить данному школьнику ситуацию успеха в выбранном виде деятельности. Здесь очень важно эмоционально положительное принятие любого результата в выполняемом ребенком задании.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Реализация требований ФГОС:</a:t>
            </a:r>
            <a:endParaRPr lang="ru-RU" sz="3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7948641" cy="4819664"/>
          </a:xfrm>
        </p:spPr>
        <p:txBody>
          <a:bodyPr/>
          <a:lstStyle/>
          <a:p>
            <a:pPr algn="just"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образовательная деятельность (уроки, факультативы);</a:t>
            </a:r>
          </a:p>
          <a:p>
            <a:pPr algn="just"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внеурочная деятельность (система дополнительного художественного образования, а также кружки, студии, спортивные секции согласно личным интересам и способностям);</a:t>
            </a:r>
          </a:p>
          <a:p>
            <a:pPr algn="just"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сотрудничество школы и культурно-образовательных учреждений;</a:t>
            </a:r>
          </a:p>
          <a:p>
            <a:pPr algn="just"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повышение квалификации педагогов школы и самообразования.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взаимодействия участников образовательного процесса</a:t>
            </a:r>
            <a:endParaRPr lang="ru-RU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429684" cy="4343400"/>
          </a:xfrm>
        </p:spPr>
        <p:txBody>
          <a:bodyPr/>
          <a:lstStyle/>
          <a:p>
            <a:pPr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Единое информационное пространство школы – это система,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которой задействованы и на информационном уровне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связаны все участники образовательного процесса.</a:t>
            </a:r>
            <a:endParaRPr lang="ru-RU" sz="1800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6000760" y="3643314"/>
            <a:ext cx="2643206" cy="13573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*/ 5419351 1 1725033"/>
              <a:gd name="f8" fmla="*/ 10800 10800 1"/>
              <a:gd name="f9" fmla="+- 0 0 360"/>
              <a:gd name="f10" fmla="val 10800"/>
              <a:gd name="f11" fmla="+- 0 0 0"/>
              <a:gd name="f12" fmla="*/ f3 1 21600"/>
              <a:gd name="f13" fmla="*/ f4 1 21600"/>
              <a:gd name="f14" fmla="*/ 0 f7 1"/>
              <a:gd name="f15" fmla="*/ f5 f0 1"/>
              <a:gd name="f16" fmla="*/ f9 f0 1"/>
              <a:gd name="f17" fmla="+- f6 0 f5"/>
              <a:gd name="f18" fmla="*/ f11 f0 1"/>
              <a:gd name="f19" fmla="*/ f14 1 f2"/>
              <a:gd name="f20" fmla="*/ f15 1 f2"/>
              <a:gd name="f21" fmla="*/ f16 1 f2"/>
              <a:gd name="f22" fmla="*/ f17 1 21600"/>
              <a:gd name="f23" fmla="*/ f18 1 f2"/>
              <a:gd name="f24" fmla="+- 0 0 f19"/>
              <a:gd name="f25" fmla="+- f20 0 f1"/>
              <a:gd name="f26" fmla="+- f21 0 f1"/>
              <a:gd name="f27" fmla="*/ 3163 f22 1"/>
              <a:gd name="f28" fmla="*/ 18437 f22 1"/>
              <a:gd name="f29" fmla="*/ 10800 f22 1"/>
              <a:gd name="f30" fmla="*/ 0 f22 1"/>
              <a:gd name="f31" fmla="*/ 21600 f22 1"/>
              <a:gd name="f32" fmla="+- f23 0 f1"/>
              <a:gd name="f33" fmla="*/ f24 f0 1"/>
              <a:gd name="f34" fmla="+- f26 0 f25"/>
              <a:gd name="f35" fmla="*/ f29 1 f22"/>
              <a:gd name="f36" fmla="*/ f30 1 f22"/>
              <a:gd name="f37" fmla="*/ f27 1 f22"/>
              <a:gd name="f38" fmla="*/ f28 1 f22"/>
              <a:gd name="f39" fmla="*/ f31 1 f22"/>
              <a:gd name="f40" fmla="*/ f33 1 f7"/>
              <a:gd name="f41" fmla="*/ f37 f12 1"/>
              <a:gd name="f42" fmla="*/ f38 f12 1"/>
              <a:gd name="f43" fmla="*/ f38 f13 1"/>
              <a:gd name="f44" fmla="*/ f37 f13 1"/>
              <a:gd name="f45" fmla="*/ f35 f12 1"/>
              <a:gd name="f46" fmla="*/ f36 f13 1"/>
              <a:gd name="f47" fmla="*/ f36 f12 1"/>
              <a:gd name="f48" fmla="*/ f35 f13 1"/>
              <a:gd name="f49" fmla="*/ f39 f13 1"/>
              <a:gd name="f50" fmla="*/ f39 f12 1"/>
              <a:gd name="f51" fmla="+- f40 0 f1"/>
              <a:gd name="f52" fmla="+- f51 f1 0"/>
              <a:gd name="f53" fmla="*/ f52 f7 1"/>
              <a:gd name="f54" fmla="*/ f53 1 f0"/>
              <a:gd name="f55" fmla="+- 0 0 f54"/>
              <a:gd name="f56" fmla="+- 0 0 f55"/>
              <a:gd name="f57" fmla="*/ f56 f0 1"/>
              <a:gd name="f58" fmla="*/ f57 1 f7"/>
              <a:gd name="f59" fmla="+- f58 0 f1"/>
              <a:gd name="f60" fmla="cos 1 f59"/>
              <a:gd name="f61" fmla="sin 1 f59"/>
              <a:gd name="f62" fmla="+- 0 0 f60"/>
              <a:gd name="f63" fmla="+- 0 0 f61"/>
              <a:gd name="f64" fmla="+- 0 0 f62"/>
              <a:gd name="f65" fmla="+- 0 0 f63"/>
              <a:gd name="f66" fmla="val f64"/>
              <a:gd name="f67" fmla="val f65"/>
              <a:gd name="f68" fmla="+- 0 0 f66"/>
              <a:gd name="f69" fmla="+- 0 0 f67"/>
              <a:gd name="f70" fmla="*/ 10800 f68 1"/>
              <a:gd name="f71" fmla="*/ 10800 f69 1"/>
              <a:gd name="f72" fmla="*/ f70 f70 1"/>
              <a:gd name="f73" fmla="*/ f71 f71 1"/>
              <a:gd name="f74" fmla="+- f72 f73 0"/>
              <a:gd name="f75" fmla="sqrt f74"/>
              <a:gd name="f76" fmla="*/ f8 1 f75"/>
              <a:gd name="f77" fmla="*/ f68 f76 1"/>
              <a:gd name="f78" fmla="*/ f69 f76 1"/>
              <a:gd name="f79" fmla="+- 10800 0 f77"/>
              <a:gd name="f80" fmla="+- 10800 0 f78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45" y="f46"/>
              </a:cxn>
              <a:cxn ang="f32">
                <a:pos x="f41" y="f44"/>
              </a:cxn>
              <a:cxn ang="f32">
                <a:pos x="f47" y="f48"/>
              </a:cxn>
              <a:cxn ang="f32">
                <a:pos x="f41" y="f43"/>
              </a:cxn>
              <a:cxn ang="f32">
                <a:pos x="f45" y="f49"/>
              </a:cxn>
              <a:cxn ang="f32">
                <a:pos x="f42" y="f43"/>
              </a:cxn>
              <a:cxn ang="f32">
                <a:pos x="f50" y="f48"/>
              </a:cxn>
              <a:cxn ang="f32">
                <a:pos x="f42" y="f44"/>
              </a:cxn>
            </a:cxnLst>
            <a:rect l="f41" t="f44" r="f42" b="f43"/>
            <a:pathLst>
              <a:path w="21600" h="21600">
                <a:moveTo>
                  <a:pt x="f79" y="f80"/>
                </a:moveTo>
                <a:arcTo wR="f10" hR="f10" stAng="f25" swAng="f34"/>
                <a:close/>
              </a:path>
            </a:pathLst>
          </a:custGeom>
          <a:solidFill>
            <a:srgbClr val="00B0F0"/>
          </a:solidFill>
          <a:ln w="9363">
            <a:solidFill>
              <a:srgbClr val="000000"/>
            </a:solidFill>
            <a:prstDash val="solid"/>
            <a:round/>
          </a:ln>
        </p:spPr>
        <p:txBody>
          <a:bodyPr lIns="90004" tIns="44997" rIns="90004" bIns="44997" anchor="ctr" anchorCtr="1" compatLnSpc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b="1" kern="0" dirty="0" smtClean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воспитатели</a:t>
            </a:r>
            <a:endParaRPr lang="ru-RU" b="1" kern="0" dirty="0">
              <a:solidFill>
                <a:srgbClr val="000000"/>
              </a:solidFill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214282" y="2786058"/>
            <a:ext cx="2571768" cy="128588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*/ 5419351 1 1725033"/>
              <a:gd name="f8" fmla="*/ 10800 10800 1"/>
              <a:gd name="f9" fmla="+- 0 0 360"/>
              <a:gd name="f10" fmla="val 10800"/>
              <a:gd name="f11" fmla="+- 0 0 0"/>
              <a:gd name="f12" fmla="*/ f3 1 21600"/>
              <a:gd name="f13" fmla="*/ f4 1 21600"/>
              <a:gd name="f14" fmla="*/ 0 f7 1"/>
              <a:gd name="f15" fmla="*/ f5 f0 1"/>
              <a:gd name="f16" fmla="*/ f9 f0 1"/>
              <a:gd name="f17" fmla="+- f6 0 f5"/>
              <a:gd name="f18" fmla="*/ f11 f0 1"/>
              <a:gd name="f19" fmla="*/ f14 1 f2"/>
              <a:gd name="f20" fmla="*/ f15 1 f2"/>
              <a:gd name="f21" fmla="*/ f16 1 f2"/>
              <a:gd name="f22" fmla="*/ f17 1 21600"/>
              <a:gd name="f23" fmla="*/ f18 1 f2"/>
              <a:gd name="f24" fmla="+- 0 0 f19"/>
              <a:gd name="f25" fmla="+- f20 0 f1"/>
              <a:gd name="f26" fmla="+- f21 0 f1"/>
              <a:gd name="f27" fmla="*/ 3163 f22 1"/>
              <a:gd name="f28" fmla="*/ 18437 f22 1"/>
              <a:gd name="f29" fmla="*/ 10800 f22 1"/>
              <a:gd name="f30" fmla="*/ 0 f22 1"/>
              <a:gd name="f31" fmla="*/ 21600 f22 1"/>
              <a:gd name="f32" fmla="+- f23 0 f1"/>
              <a:gd name="f33" fmla="*/ f24 f0 1"/>
              <a:gd name="f34" fmla="+- f26 0 f25"/>
              <a:gd name="f35" fmla="*/ f29 1 f22"/>
              <a:gd name="f36" fmla="*/ f30 1 f22"/>
              <a:gd name="f37" fmla="*/ f27 1 f22"/>
              <a:gd name="f38" fmla="*/ f28 1 f22"/>
              <a:gd name="f39" fmla="*/ f31 1 f22"/>
              <a:gd name="f40" fmla="*/ f33 1 f7"/>
              <a:gd name="f41" fmla="*/ f37 f12 1"/>
              <a:gd name="f42" fmla="*/ f38 f12 1"/>
              <a:gd name="f43" fmla="*/ f38 f13 1"/>
              <a:gd name="f44" fmla="*/ f37 f13 1"/>
              <a:gd name="f45" fmla="*/ f35 f12 1"/>
              <a:gd name="f46" fmla="*/ f36 f13 1"/>
              <a:gd name="f47" fmla="*/ f36 f12 1"/>
              <a:gd name="f48" fmla="*/ f35 f13 1"/>
              <a:gd name="f49" fmla="*/ f39 f13 1"/>
              <a:gd name="f50" fmla="*/ f39 f12 1"/>
              <a:gd name="f51" fmla="+- f40 0 f1"/>
              <a:gd name="f52" fmla="+- f51 f1 0"/>
              <a:gd name="f53" fmla="*/ f52 f7 1"/>
              <a:gd name="f54" fmla="*/ f53 1 f0"/>
              <a:gd name="f55" fmla="+- 0 0 f54"/>
              <a:gd name="f56" fmla="+- 0 0 f55"/>
              <a:gd name="f57" fmla="*/ f56 f0 1"/>
              <a:gd name="f58" fmla="*/ f57 1 f7"/>
              <a:gd name="f59" fmla="+- f58 0 f1"/>
              <a:gd name="f60" fmla="cos 1 f59"/>
              <a:gd name="f61" fmla="sin 1 f59"/>
              <a:gd name="f62" fmla="+- 0 0 f60"/>
              <a:gd name="f63" fmla="+- 0 0 f61"/>
              <a:gd name="f64" fmla="+- 0 0 f62"/>
              <a:gd name="f65" fmla="+- 0 0 f63"/>
              <a:gd name="f66" fmla="val f64"/>
              <a:gd name="f67" fmla="val f65"/>
              <a:gd name="f68" fmla="+- 0 0 f66"/>
              <a:gd name="f69" fmla="+- 0 0 f67"/>
              <a:gd name="f70" fmla="*/ 10800 f68 1"/>
              <a:gd name="f71" fmla="*/ 10800 f69 1"/>
              <a:gd name="f72" fmla="*/ f70 f70 1"/>
              <a:gd name="f73" fmla="*/ f71 f71 1"/>
              <a:gd name="f74" fmla="+- f72 f73 0"/>
              <a:gd name="f75" fmla="sqrt f74"/>
              <a:gd name="f76" fmla="*/ f8 1 f75"/>
              <a:gd name="f77" fmla="*/ f68 f76 1"/>
              <a:gd name="f78" fmla="*/ f69 f76 1"/>
              <a:gd name="f79" fmla="+- 10800 0 f77"/>
              <a:gd name="f80" fmla="+- 10800 0 f78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45" y="f46"/>
              </a:cxn>
              <a:cxn ang="f32">
                <a:pos x="f41" y="f44"/>
              </a:cxn>
              <a:cxn ang="f32">
                <a:pos x="f47" y="f48"/>
              </a:cxn>
              <a:cxn ang="f32">
                <a:pos x="f41" y="f43"/>
              </a:cxn>
              <a:cxn ang="f32">
                <a:pos x="f45" y="f49"/>
              </a:cxn>
              <a:cxn ang="f32">
                <a:pos x="f42" y="f43"/>
              </a:cxn>
              <a:cxn ang="f32">
                <a:pos x="f50" y="f48"/>
              </a:cxn>
              <a:cxn ang="f32">
                <a:pos x="f42" y="f44"/>
              </a:cxn>
            </a:cxnLst>
            <a:rect l="f41" t="f44" r="f42" b="f43"/>
            <a:pathLst>
              <a:path w="21600" h="21600">
                <a:moveTo>
                  <a:pt x="f79" y="f80"/>
                </a:moveTo>
                <a:arcTo wR="f10" hR="f10" stAng="f25" swAng="f34"/>
                <a:close/>
              </a:path>
            </a:pathLst>
          </a:custGeom>
          <a:solidFill>
            <a:srgbClr val="92D050"/>
          </a:solidFill>
          <a:ln w="9363">
            <a:solidFill>
              <a:srgbClr val="000000"/>
            </a:solidFill>
            <a:prstDash val="solid"/>
            <a:round/>
          </a:ln>
        </p:spPr>
        <p:txBody>
          <a:bodyPr lIns="90004" tIns="44997" rIns="90004" bIns="44997" anchor="ctr" anchorCtr="1" compatLnSpc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b="1" kern="0" dirty="0" smtClean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администрация</a:t>
            </a:r>
            <a:endParaRPr lang="ru-RU" b="1" kern="0" dirty="0">
              <a:solidFill>
                <a:srgbClr val="000000"/>
              </a:solidFill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3571868" y="3786190"/>
            <a:ext cx="1500198" cy="13573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*/ 5419351 1 1725033"/>
              <a:gd name="f8" fmla="*/ 10800 10800 1"/>
              <a:gd name="f9" fmla="+- 0 0 360"/>
              <a:gd name="f10" fmla="val 10800"/>
              <a:gd name="f11" fmla="+- 0 0 0"/>
              <a:gd name="f12" fmla="*/ f3 1 21600"/>
              <a:gd name="f13" fmla="*/ f4 1 21600"/>
              <a:gd name="f14" fmla="*/ 0 f7 1"/>
              <a:gd name="f15" fmla="*/ f5 f0 1"/>
              <a:gd name="f16" fmla="*/ f9 f0 1"/>
              <a:gd name="f17" fmla="+- f6 0 f5"/>
              <a:gd name="f18" fmla="*/ f11 f0 1"/>
              <a:gd name="f19" fmla="*/ f14 1 f2"/>
              <a:gd name="f20" fmla="*/ f15 1 f2"/>
              <a:gd name="f21" fmla="*/ f16 1 f2"/>
              <a:gd name="f22" fmla="*/ f17 1 21600"/>
              <a:gd name="f23" fmla="*/ f18 1 f2"/>
              <a:gd name="f24" fmla="+- 0 0 f19"/>
              <a:gd name="f25" fmla="+- f20 0 f1"/>
              <a:gd name="f26" fmla="+- f21 0 f1"/>
              <a:gd name="f27" fmla="*/ 3163 f22 1"/>
              <a:gd name="f28" fmla="*/ 18437 f22 1"/>
              <a:gd name="f29" fmla="*/ 10800 f22 1"/>
              <a:gd name="f30" fmla="*/ 0 f22 1"/>
              <a:gd name="f31" fmla="*/ 21600 f22 1"/>
              <a:gd name="f32" fmla="+- f23 0 f1"/>
              <a:gd name="f33" fmla="*/ f24 f0 1"/>
              <a:gd name="f34" fmla="+- f26 0 f25"/>
              <a:gd name="f35" fmla="*/ f29 1 f22"/>
              <a:gd name="f36" fmla="*/ f30 1 f22"/>
              <a:gd name="f37" fmla="*/ f27 1 f22"/>
              <a:gd name="f38" fmla="*/ f28 1 f22"/>
              <a:gd name="f39" fmla="*/ f31 1 f22"/>
              <a:gd name="f40" fmla="*/ f33 1 f7"/>
              <a:gd name="f41" fmla="*/ f37 f12 1"/>
              <a:gd name="f42" fmla="*/ f38 f12 1"/>
              <a:gd name="f43" fmla="*/ f38 f13 1"/>
              <a:gd name="f44" fmla="*/ f37 f13 1"/>
              <a:gd name="f45" fmla="*/ f35 f12 1"/>
              <a:gd name="f46" fmla="*/ f36 f13 1"/>
              <a:gd name="f47" fmla="*/ f36 f12 1"/>
              <a:gd name="f48" fmla="*/ f35 f13 1"/>
              <a:gd name="f49" fmla="*/ f39 f13 1"/>
              <a:gd name="f50" fmla="*/ f39 f12 1"/>
              <a:gd name="f51" fmla="+- f40 0 f1"/>
              <a:gd name="f52" fmla="+- f51 f1 0"/>
              <a:gd name="f53" fmla="*/ f52 f7 1"/>
              <a:gd name="f54" fmla="*/ f53 1 f0"/>
              <a:gd name="f55" fmla="+- 0 0 f54"/>
              <a:gd name="f56" fmla="+- 0 0 f55"/>
              <a:gd name="f57" fmla="*/ f56 f0 1"/>
              <a:gd name="f58" fmla="*/ f57 1 f7"/>
              <a:gd name="f59" fmla="+- f58 0 f1"/>
              <a:gd name="f60" fmla="cos 1 f59"/>
              <a:gd name="f61" fmla="sin 1 f59"/>
              <a:gd name="f62" fmla="+- 0 0 f60"/>
              <a:gd name="f63" fmla="+- 0 0 f61"/>
              <a:gd name="f64" fmla="+- 0 0 f62"/>
              <a:gd name="f65" fmla="+- 0 0 f63"/>
              <a:gd name="f66" fmla="val f64"/>
              <a:gd name="f67" fmla="val f65"/>
              <a:gd name="f68" fmla="+- 0 0 f66"/>
              <a:gd name="f69" fmla="+- 0 0 f67"/>
              <a:gd name="f70" fmla="*/ 10800 f68 1"/>
              <a:gd name="f71" fmla="*/ 10800 f69 1"/>
              <a:gd name="f72" fmla="*/ f70 f70 1"/>
              <a:gd name="f73" fmla="*/ f71 f71 1"/>
              <a:gd name="f74" fmla="+- f72 f73 0"/>
              <a:gd name="f75" fmla="sqrt f74"/>
              <a:gd name="f76" fmla="*/ f8 1 f75"/>
              <a:gd name="f77" fmla="*/ f68 f76 1"/>
              <a:gd name="f78" fmla="*/ f69 f76 1"/>
              <a:gd name="f79" fmla="+- 10800 0 f77"/>
              <a:gd name="f80" fmla="+- 10800 0 f78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45" y="f46"/>
              </a:cxn>
              <a:cxn ang="f32">
                <a:pos x="f41" y="f44"/>
              </a:cxn>
              <a:cxn ang="f32">
                <a:pos x="f47" y="f48"/>
              </a:cxn>
              <a:cxn ang="f32">
                <a:pos x="f41" y="f43"/>
              </a:cxn>
              <a:cxn ang="f32">
                <a:pos x="f45" y="f49"/>
              </a:cxn>
              <a:cxn ang="f32">
                <a:pos x="f42" y="f43"/>
              </a:cxn>
              <a:cxn ang="f32">
                <a:pos x="f50" y="f48"/>
              </a:cxn>
              <a:cxn ang="f32">
                <a:pos x="f42" y="f44"/>
              </a:cxn>
            </a:cxnLst>
            <a:rect l="f41" t="f44" r="f42" b="f43"/>
            <a:pathLst>
              <a:path w="21600" h="21600">
                <a:moveTo>
                  <a:pt x="f79" y="f80"/>
                </a:moveTo>
                <a:arcTo wR="f10" hR="f10" stAng="f25" swAng="f34"/>
                <a:close/>
              </a:path>
            </a:pathLst>
          </a:custGeom>
          <a:solidFill>
            <a:srgbClr val="FFC000"/>
          </a:solidFill>
          <a:ln w="9363">
            <a:solidFill>
              <a:srgbClr val="000000"/>
            </a:solidFill>
            <a:prstDash val="solid"/>
            <a:round/>
          </a:ln>
        </p:spPr>
        <p:txBody>
          <a:bodyPr lIns="90004" tIns="44997" rIns="90004" bIns="44997" anchor="ctr" anchorCtr="1" compatLnSpc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b="1" kern="0" dirty="0" smtClean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дети</a:t>
            </a:r>
            <a:endParaRPr lang="ru-RU" b="1" kern="0" dirty="0">
              <a:solidFill>
                <a:srgbClr val="000000"/>
              </a:solidFill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285720" y="4857760"/>
            <a:ext cx="2643206" cy="13573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*/ 5419351 1 1725033"/>
              <a:gd name="f8" fmla="*/ 10800 10800 1"/>
              <a:gd name="f9" fmla="+- 0 0 360"/>
              <a:gd name="f10" fmla="val 10800"/>
              <a:gd name="f11" fmla="+- 0 0 0"/>
              <a:gd name="f12" fmla="*/ f3 1 21600"/>
              <a:gd name="f13" fmla="*/ f4 1 21600"/>
              <a:gd name="f14" fmla="*/ 0 f7 1"/>
              <a:gd name="f15" fmla="*/ f5 f0 1"/>
              <a:gd name="f16" fmla="*/ f9 f0 1"/>
              <a:gd name="f17" fmla="+- f6 0 f5"/>
              <a:gd name="f18" fmla="*/ f11 f0 1"/>
              <a:gd name="f19" fmla="*/ f14 1 f2"/>
              <a:gd name="f20" fmla="*/ f15 1 f2"/>
              <a:gd name="f21" fmla="*/ f16 1 f2"/>
              <a:gd name="f22" fmla="*/ f17 1 21600"/>
              <a:gd name="f23" fmla="*/ f18 1 f2"/>
              <a:gd name="f24" fmla="+- 0 0 f19"/>
              <a:gd name="f25" fmla="+- f20 0 f1"/>
              <a:gd name="f26" fmla="+- f21 0 f1"/>
              <a:gd name="f27" fmla="*/ 3163 f22 1"/>
              <a:gd name="f28" fmla="*/ 18437 f22 1"/>
              <a:gd name="f29" fmla="*/ 10800 f22 1"/>
              <a:gd name="f30" fmla="*/ 0 f22 1"/>
              <a:gd name="f31" fmla="*/ 21600 f22 1"/>
              <a:gd name="f32" fmla="+- f23 0 f1"/>
              <a:gd name="f33" fmla="*/ f24 f0 1"/>
              <a:gd name="f34" fmla="+- f26 0 f25"/>
              <a:gd name="f35" fmla="*/ f29 1 f22"/>
              <a:gd name="f36" fmla="*/ f30 1 f22"/>
              <a:gd name="f37" fmla="*/ f27 1 f22"/>
              <a:gd name="f38" fmla="*/ f28 1 f22"/>
              <a:gd name="f39" fmla="*/ f31 1 f22"/>
              <a:gd name="f40" fmla="*/ f33 1 f7"/>
              <a:gd name="f41" fmla="*/ f37 f12 1"/>
              <a:gd name="f42" fmla="*/ f38 f12 1"/>
              <a:gd name="f43" fmla="*/ f38 f13 1"/>
              <a:gd name="f44" fmla="*/ f37 f13 1"/>
              <a:gd name="f45" fmla="*/ f35 f12 1"/>
              <a:gd name="f46" fmla="*/ f36 f13 1"/>
              <a:gd name="f47" fmla="*/ f36 f12 1"/>
              <a:gd name="f48" fmla="*/ f35 f13 1"/>
              <a:gd name="f49" fmla="*/ f39 f13 1"/>
              <a:gd name="f50" fmla="*/ f39 f12 1"/>
              <a:gd name="f51" fmla="+- f40 0 f1"/>
              <a:gd name="f52" fmla="+- f51 f1 0"/>
              <a:gd name="f53" fmla="*/ f52 f7 1"/>
              <a:gd name="f54" fmla="*/ f53 1 f0"/>
              <a:gd name="f55" fmla="+- 0 0 f54"/>
              <a:gd name="f56" fmla="+- 0 0 f55"/>
              <a:gd name="f57" fmla="*/ f56 f0 1"/>
              <a:gd name="f58" fmla="*/ f57 1 f7"/>
              <a:gd name="f59" fmla="+- f58 0 f1"/>
              <a:gd name="f60" fmla="cos 1 f59"/>
              <a:gd name="f61" fmla="sin 1 f59"/>
              <a:gd name="f62" fmla="+- 0 0 f60"/>
              <a:gd name="f63" fmla="+- 0 0 f61"/>
              <a:gd name="f64" fmla="+- 0 0 f62"/>
              <a:gd name="f65" fmla="+- 0 0 f63"/>
              <a:gd name="f66" fmla="val f64"/>
              <a:gd name="f67" fmla="val f65"/>
              <a:gd name="f68" fmla="+- 0 0 f66"/>
              <a:gd name="f69" fmla="+- 0 0 f67"/>
              <a:gd name="f70" fmla="*/ 10800 f68 1"/>
              <a:gd name="f71" fmla="*/ 10800 f69 1"/>
              <a:gd name="f72" fmla="*/ f70 f70 1"/>
              <a:gd name="f73" fmla="*/ f71 f71 1"/>
              <a:gd name="f74" fmla="+- f72 f73 0"/>
              <a:gd name="f75" fmla="sqrt f74"/>
              <a:gd name="f76" fmla="*/ f8 1 f75"/>
              <a:gd name="f77" fmla="*/ f68 f76 1"/>
              <a:gd name="f78" fmla="*/ f69 f76 1"/>
              <a:gd name="f79" fmla="+- 10800 0 f77"/>
              <a:gd name="f80" fmla="+- 10800 0 f78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45" y="f46"/>
              </a:cxn>
              <a:cxn ang="f32">
                <a:pos x="f41" y="f44"/>
              </a:cxn>
              <a:cxn ang="f32">
                <a:pos x="f47" y="f48"/>
              </a:cxn>
              <a:cxn ang="f32">
                <a:pos x="f41" y="f43"/>
              </a:cxn>
              <a:cxn ang="f32">
                <a:pos x="f45" y="f49"/>
              </a:cxn>
              <a:cxn ang="f32">
                <a:pos x="f42" y="f43"/>
              </a:cxn>
              <a:cxn ang="f32">
                <a:pos x="f50" y="f48"/>
              </a:cxn>
              <a:cxn ang="f32">
                <a:pos x="f42" y="f44"/>
              </a:cxn>
            </a:cxnLst>
            <a:rect l="f41" t="f44" r="f42" b="f43"/>
            <a:pathLst>
              <a:path w="21600" h="21600">
                <a:moveTo>
                  <a:pt x="f79" y="f80"/>
                </a:moveTo>
                <a:arcTo wR="f10" hR="f10" stAng="f25" swAng="f34"/>
                <a:close/>
              </a:path>
            </a:pathLst>
          </a:custGeom>
          <a:solidFill>
            <a:srgbClr val="FF3399"/>
          </a:solidFill>
          <a:ln w="9363">
            <a:solidFill>
              <a:srgbClr val="000000"/>
            </a:solidFill>
            <a:prstDash val="solid"/>
            <a:round/>
          </a:ln>
        </p:spPr>
        <p:txBody>
          <a:bodyPr lIns="90004" tIns="44997" rIns="90004" bIns="44997" anchor="ctr" anchorCtr="1" compatLnSpc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b="1" kern="0" dirty="0" smtClean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преподаватели</a:t>
            </a:r>
            <a:endParaRPr lang="ru-RU" b="1" kern="0" dirty="0">
              <a:solidFill>
                <a:srgbClr val="000000"/>
              </a:solidFill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cxnSp>
        <p:nvCxnSpPr>
          <p:cNvPr id="9" name="Прямая со стрелкой 8"/>
          <p:cNvCxnSpPr/>
          <p:nvPr/>
        </p:nvCxnSpPr>
        <p:spPr bwMode="auto">
          <a:xfrm>
            <a:off x="2714612" y="3571876"/>
            <a:ext cx="1000132" cy="642942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 bwMode="auto">
          <a:xfrm flipV="1">
            <a:off x="2714612" y="4857760"/>
            <a:ext cx="1000132" cy="35719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1"/>
          </p:cNvCxnSpPr>
          <p:nvPr/>
        </p:nvCxnSpPr>
        <p:spPr bwMode="auto">
          <a:xfrm flipV="1">
            <a:off x="5072066" y="4429133"/>
            <a:ext cx="1000132" cy="35718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4" idx="5"/>
          </p:cNvCxnSpPr>
          <p:nvPr/>
        </p:nvCxnSpPr>
        <p:spPr bwMode="auto">
          <a:xfrm>
            <a:off x="2714612" y="3214686"/>
            <a:ext cx="3673206" cy="627388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 bwMode="auto">
          <a:xfrm flipV="1">
            <a:off x="2857488" y="4857760"/>
            <a:ext cx="3643338" cy="857256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 bwMode="auto">
          <a:xfrm rot="16200000" flipH="1">
            <a:off x="1035819" y="4464851"/>
            <a:ext cx="857256" cy="71438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5" y="438150"/>
            <a:ext cx="7472386" cy="457200"/>
          </a:xfrm>
        </p:spPr>
        <p:txBody>
          <a:bodyPr/>
          <a:lstStyle/>
          <a:p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Единое образовательное пространство</a:t>
            </a:r>
            <a:endParaRPr lang="ru-RU" sz="2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357298"/>
            <a:ext cx="8286808" cy="4891102"/>
          </a:xfrm>
        </p:spPr>
        <p:txBody>
          <a:bodyPr/>
          <a:lstStyle/>
          <a:p>
            <a:pPr>
              <a:buNone/>
            </a:pPr>
            <a:r>
              <a:rPr lang="ru-RU" sz="28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Цель взаимодействия педагогов </a:t>
            </a:r>
            <a:r>
              <a:rPr lang="ru-RU" sz="28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</a:p>
          <a:p>
            <a:pPr>
              <a:buNone/>
            </a:pPr>
            <a:r>
              <a:rPr lang="ru-RU" sz="28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необходимых условий для</a:t>
            </a:r>
          </a:p>
          <a:p>
            <a:pPr>
              <a:buNone/>
            </a:pPr>
            <a:r>
              <a:rPr lang="ru-RU" sz="28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развития воспитанников, которые</a:t>
            </a:r>
          </a:p>
          <a:p>
            <a:pPr>
              <a:buNone/>
            </a:pPr>
            <a:r>
              <a:rPr lang="ru-RU" sz="28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обеспечивают целостное развитие</a:t>
            </a:r>
          </a:p>
          <a:p>
            <a:pPr>
              <a:buNone/>
            </a:pPr>
            <a:r>
              <a:rPr lang="ru-RU" sz="28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личности ребенка и повышение</a:t>
            </a:r>
          </a:p>
          <a:p>
            <a:pPr>
              <a:buNone/>
            </a:pPr>
            <a:r>
              <a:rPr lang="ru-RU" sz="28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компетентности в области воспитания.</a:t>
            </a:r>
            <a:endParaRPr lang="ru-RU" sz="2800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714348" y="1214422"/>
          <a:ext cx="8143932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14414" y="357166"/>
            <a:ext cx="7643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Единое образовательное пространство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единого образовательного пространства.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905000"/>
            <a:ext cx="7877203" cy="4343400"/>
          </a:xfrm>
        </p:spPr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Информационно-образовательное направление</a:t>
            </a:r>
            <a:endParaRPr lang="ru-RU" sz="5400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4675495"/>
            <a:ext cx="5572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Подготовила: </a:t>
            </a:r>
            <a:r>
              <a:rPr lang="ru-RU" b="1" dirty="0" err="1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Шатило</a:t>
            </a:r>
            <a:r>
              <a:rPr lang="ru-RU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Е.С.</a:t>
            </a:r>
            <a:endParaRPr lang="ru-RU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Основные компоненты ИОС:</a:t>
            </a:r>
            <a:endParaRPr lang="ru-RU" sz="2800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информационно-образовательные ресурсы ОУ;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компьютерные средства обучения;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современные средства коммуникации;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образовательные технологии.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Функции ИОС: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информационно-образовательная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образовательная 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коммуникативная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информационная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1" y="438150"/>
            <a:ext cx="8043890" cy="45720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Педагогический потенциал информационно-образовательной среды</a:t>
            </a:r>
            <a:endParaRPr lang="ru-RU" sz="2400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Индивидуализация учебного процесса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Организация коллективной деятельности и работы в группах сотрудничества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Ориентация на самообразование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ситуации успешности для учащихся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Возможность обеспечения </a:t>
            </a:r>
            <a:r>
              <a:rPr lang="ru-RU" sz="1600" b="1" i="1" dirty="0" err="1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деятельностного</a:t>
            </a:r>
            <a:r>
              <a:rPr lang="ru-RU" sz="1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подхода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Гибкость организационной структуры обучения с использованием ДОТ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Возможность интенсификации процесса обучения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Социализация учащихся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Обеспечение психолого-педагогического сопровождения учебного процесса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600" b="1" i="1" dirty="0" err="1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Разноуровневость</a:t>
            </a:r>
            <a:r>
              <a:rPr lang="ru-RU" sz="1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содержания образовательного ресурса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Образовательная среда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428736"/>
            <a:ext cx="7877203" cy="4819664"/>
          </a:xfrm>
        </p:spPr>
        <p:txBody>
          <a:bodyPr/>
          <a:lstStyle/>
          <a:p>
            <a:pPr marL="342717" indent="-342717" algn="just" fontAlgn="auto">
              <a:spcAft>
                <a:spcPts val="0"/>
              </a:spcAft>
              <a:buSzPct val="100000"/>
              <a:buNone/>
              <a:tabLst>
                <a:tab pos="342717" algn="l"/>
                <a:tab pos="448915" algn="l"/>
                <a:tab pos="898196" algn="l"/>
                <a:tab pos="1347478" algn="l"/>
                <a:tab pos="1796759" algn="l"/>
                <a:tab pos="2246040" algn="l"/>
                <a:tab pos="2695312" algn="l"/>
                <a:tab pos="3144594" algn="l"/>
                <a:tab pos="3593875" algn="l"/>
                <a:tab pos="4043156" algn="l"/>
                <a:tab pos="4492437" algn="l"/>
                <a:tab pos="4941353" algn="l"/>
                <a:tab pos="5390634" algn="l"/>
                <a:tab pos="5839916" algn="l"/>
                <a:tab pos="6289197" algn="l"/>
                <a:tab pos="6738478" algn="l"/>
                <a:tab pos="7187759" algn="l"/>
                <a:tab pos="7637032" algn="l"/>
                <a:tab pos="8086313" algn="l"/>
                <a:tab pos="8535594" algn="l"/>
                <a:tab pos="8984875" algn="l"/>
              </a:tabLst>
              <a:defRPr/>
            </a:pP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b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                     </a:t>
            </a:r>
          </a:p>
          <a:p>
            <a:pPr marL="341281" indent="-122401" algn="just" fontAlgn="auto">
              <a:spcAft>
                <a:spcPts val="0"/>
              </a:spcAft>
              <a:buSzPct val="100000"/>
              <a:buFont typeface="Wingdings" pitchFamily="2"/>
              <a:buChar char="ü"/>
              <a:tabLst>
                <a:tab pos="342716" algn="l"/>
                <a:tab pos="448924" algn="l"/>
                <a:tab pos="898205" algn="l"/>
                <a:tab pos="1347477" algn="l"/>
                <a:tab pos="1796758" algn="l"/>
                <a:tab pos="2246040" algn="l"/>
                <a:tab pos="2695321" algn="l"/>
                <a:tab pos="3144602" algn="l"/>
                <a:tab pos="3593884" algn="l"/>
                <a:tab pos="4043165" algn="l"/>
                <a:tab pos="4492437" algn="l"/>
                <a:tab pos="4941362" algn="l"/>
                <a:tab pos="5390643" algn="l"/>
                <a:tab pos="5839924" algn="l"/>
                <a:tab pos="6289196" algn="l"/>
                <a:tab pos="6738478" algn="l"/>
                <a:tab pos="7187759" algn="l"/>
                <a:tab pos="7637040" algn="l"/>
                <a:tab pos="8086322" algn="l"/>
                <a:tab pos="8535603" algn="l"/>
                <a:tab pos="8984884" algn="l"/>
              </a:tabLst>
              <a:defRPr/>
            </a:pPr>
            <a:r>
              <a:rPr lang="ru-RU" sz="16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Образовательная среда </a:t>
            </a: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это </a:t>
            </a: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совокупность образовательных технологий, форм организации учебной и </a:t>
            </a:r>
            <a:r>
              <a:rPr lang="ru-RU" sz="2000" dirty="0" err="1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внеучебной</a:t>
            </a: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деятельности, материально-технических условий, социальных компонентов, межличностных отношений – получает развитие через интенсификацию информационных процессов на основе информационных технологий и интеграции ИКТ в образовательной среде.      </a:t>
            </a:r>
          </a:p>
          <a:p>
            <a:pPr marL="341281" indent="-122401" algn="just" fontAlgn="auto">
              <a:spcAft>
                <a:spcPts val="0"/>
              </a:spcAft>
              <a:buSzPct val="100000"/>
              <a:buNone/>
              <a:tabLst>
                <a:tab pos="342716" algn="l"/>
                <a:tab pos="448924" algn="l"/>
                <a:tab pos="898205" algn="l"/>
                <a:tab pos="1347477" algn="l"/>
                <a:tab pos="1796758" algn="l"/>
                <a:tab pos="2246040" algn="l"/>
                <a:tab pos="2695321" algn="l"/>
                <a:tab pos="3144602" algn="l"/>
                <a:tab pos="3593884" algn="l"/>
                <a:tab pos="4043165" algn="l"/>
                <a:tab pos="4492437" algn="l"/>
                <a:tab pos="4941362" algn="l"/>
                <a:tab pos="5390643" algn="l"/>
                <a:tab pos="5839924" algn="l"/>
                <a:tab pos="6289196" algn="l"/>
                <a:tab pos="6738478" algn="l"/>
                <a:tab pos="7187759" algn="l"/>
                <a:tab pos="7637040" algn="l"/>
                <a:tab pos="8086322" algn="l"/>
                <a:tab pos="8535603" algn="l"/>
                <a:tab pos="8984884" algn="l"/>
              </a:tabLst>
              <a:defRPr/>
            </a:pP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                                          </a:t>
            </a:r>
            <a:r>
              <a:rPr lang="ru-RU" sz="2000" dirty="0" err="1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Ясвин</a:t>
            </a: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В.А.                                                                                                   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единого образовательного пространства.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Психолого-педагогическое направление</a:t>
            </a:r>
            <a:endParaRPr lang="ru-RU" sz="5400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5072074"/>
            <a:ext cx="6000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Подготовила: Истомина А.С.</a:t>
            </a:r>
            <a:endParaRPr lang="ru-RU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Психолого-педагогическое направление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214422"/>
            <a:ext cx="7315200" cy="3643338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Целью</a:t>
            </a: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психолого</a:t>
            </a: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педагогического направления является обогащение педагогов знаниями в вопросах воспитания детей, совместная работа специалистов ОУ, обеспечивающая педагогическое сопровождение ребенка на всех этапах школьного детства</a:t>
            </a:r>
            <a:endParaRPr lang="ru-RU" sz="2000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 descr="25434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Формы работы: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8215370" cy="5429288"/>
          </a:xfrm>
        </p:spPr>
        <p:txBody>
          <a:bodyPr/>
          <a:lstStyle/>
          <a:p>
            <a:pPr marL="457200" indent="-457200" algn="just">
              <a:buNone/>
            </a:pPr>
            <a:r>
              <a:rPr lang="ru-RU" sz="20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1.Групповые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заседания МО, совещания, включающие выступление психолога;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анкетирование/опрос;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групповые беседы, лекции и консультации психолога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психологические игры, упражнения, занятия с элементами тренинга;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проведение психодиагностики ребенка.</a:t>
            </a:r>
          </a:p>
          <a:p>
            <a:pPr marL="457200" indent="-457200" algn="just">
              <a:buNone/>
            </a:pPr>
            <a:r>
              <a:rPr lang="ru-RU" sz="20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  Индивидуальные</a:t>
            </a:r>
          </a:p>
          <a:p>
            <a:pPr marL="457200" indent="-457200" algn="just">
              <a:buNone/>
            </a:pP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индивидуальные психологические консультации и беседы</a:t>
            </a:r>
          </a:p>
          <a:p>
            <a:pPr marL="457200" indent="-457200" algn="just">
              <a:buNone/>
            </a:pPr>
            <a:r>
              <a:rPr lang="ru-RU" sz="20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3. Наглядно- информационные </a:t>
            </a:r>
          </a:p>
          <a:p>
            <a:pPr marL="457200" indent="-457200" algn="just">
              <a:buNone/>
            </a:pP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информационные буклеты</a:t>
            </a:r>
          </a:p>
          <a:p>
            <a:pPr marL="457200" indent="-457200" algn="just">
              <a:buNone/>
            </a:pPr>
            <a:r>
              <a:rPr lang="ru-RU" sz="20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памятки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Методы работы: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33475" y="1357298"/>
            <a:ext cx="7315200" cy="4891102"/>
          </a:xfrm>
        </p:spPr>
        <p:txBody>
          <a:bodyPr/>
          <a:lstStyle/>
          <a:p>
            <a:pPr marL="514350" indent="-514350">
              <a:buNone/>
            </a:pPr>
            <a:r>
              <a:rPr lang="ru-RU" sz="28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1. </a:t>
            </a:r>
            <a:r>
              <a:rPr lang="ru-RU" sz="28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Наблюдение-</a:t>
            </a:r>
            <a:r>
              <a:rPr lang="ru-RU" sz="28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эмпирический метод, заключающийся в систематическом и целенаправленном восприятии объектов, ситуаций, явлений. </a:t>
            </a:r>
          </a:p>
          <a:p>
            <a:pPr>
              <a:buNone/>
            </a:pPr>
            <a:r>
              <a:rPr lang="ru-RU" sz="28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2.  </a:t>
            </a:r>
            <a:r>
              <a:rPr lang="ru-RU" sz="28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Опросные методы: </a:t>
            </a:r>
            <a:r>
              <a:rPr lang="ru-RU" sz="28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анкетирование, интервью, опрос, беседа, тестирование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3. </a:t>
            </a:r>
            <a:r>
              <a:rPr lang="ru-RU" sz="28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Игровые методы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994"/>
            <a:ext cx="9143999" cy="6861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единого образовательного пространства.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905000"/>
            <a:ext cx="7877203" cy="4343400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Наглядно-информационное направление</a:t>
            </a:r>
            <a:endParaRPr lang="en-US" sz="4400" b="1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endParaRPr lang="ru-RU" sz="2800" b="1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endParaRPr lang="ru-RU" sz="2800" b="1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Подготовила: Сидоренко Е.Б.</a:t>
            </a:r>
            <a:endParaRPr lang="ru-RU" sz="2800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Борисовна\Desktop\Новая папка\20190405_18315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3240360" cy="4725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Борисовна\Desktop\Новая папка\20190405_18573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188640"/>
            <a:ext cx="4608512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Борисовна\Desktop\Новая папка\20190405_18293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681536"/>
            <a:ext cx="3435846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Борисовна\Desktop\Новая папка\20190405_182740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675752"/>
            <a:ext cx="4166592" cy="318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Борисовна\Desktop\Новая папка\20190405_18294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543858" cy="45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Борисовна\Desktop\Новая папка\20190406_18290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1604798"/>
            <a:ext cx="3939902" cy="5253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Борисовна\Desktop\Новая папка\20190406_18294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548680"/>
            <a:ext cx="3707904" cy="3838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орисовна\Desktop\Новая папка\20190405_18331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0977" y="0"/>
            <a:ext cx="4553023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Борисовна\Desktop\Новая папка\20190405_18340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289106"/>
            <a:ext cx="4283968" cy="3338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Борисовна\Desktop\Новая папка\20190403_20181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0278" cy="3331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Борисовна\Desktop\Новая папка\20190403_20155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4824536" cy="3285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Борисовна\Desktop\Новая папка\20190405_18310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47318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Борисовна\Desktop\Новая папка\20190405_18313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9464" y="0"/>
            <a:ext cx="4824536" cy="3361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D:\фото\20190306_18411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2101210"/>
            <a:ext cx="6624736" cy="4756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ОС: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358246" cy="4891102"/>
          </a:xfrm>
        </p:spPr>
        <p:txBody>
          <a:bodyPr/>
          <a:lstStyle/>
          <a:p>
            <a:pPr marL="342717" indent="-341281" fontAlgn="auto" hangingPunct="0">
              <a:spcBef>
                <a:spcPts val="40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Обучающая </a:t>
            </a: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 достижение предметных, </a:t>
            </a:r>
            <a:r>
              <a:rPr lang="ru-RU" sz="1600" dirty="0" err="1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метапредметных</a:t>
            </a: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результатов через опору на образовательную среду, ее предметные аспекты, освоение УУД через практическое взаимодействие с технологиями среды, ОЭР.</a:t>
            </a:r>
          </a:p>
          <a:p>
            <a:pPr marL="342717" indent="-341281" fontAlgn="auto" hangingPunct="0">
              <a:spcBef>
                <a:spcPts val="40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Воспитательная</a:t>
            </a:r>
            <a:r>
              <a:rPr lang="ru-RU" sz="1600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 воспитание гражданина, патриота, психологически устойчивой личности, устанавливающей толерантные отношения с обществом и средой на основании развития психологических и межличностных аспектов образовательной среды.</a:t>
            </a:r>
            <a:endParaRPr lang="ru-RU" sz="1600" b="1" i="1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717" indent="-341281" fontAlgn="auto" hangingPunct="0">
              <a:spcBef>
                <a:spcPts val="40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Социально-правовая</a:t>
            </a:r>
            <a:r>
              <a:rPr lang="ru-RU" sz="1600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 социализация учащихся, формирование правосознания, развитие их информационно-правовой культуры через самостоятельное погружение в образовательную среду.</a:t>
            </a:r>
          </a:p>
          <a:p>
            <a:pPr marL="342717" indent="-341281" fontAlgn="auto" hangingPunct="0">
              <a:spcBef>
                <a:spcPts val="40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Развивающая</a:t>
            </a:r>
            <a:r>
              <a:rPr lang="ru-RU" sz="1600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 интеллектуальное и духовное развитие учащихся на основании образовательного взаимодействия, формирование способности к саморазвитию на основании систематизации личных отношений в образовательной среде, формирование </a:t>
            </a:r>
            <a:r>
              <a:rPr lang="ru-RU" sz="1600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личной образовательной среды</a:t>
            </a: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marL="342717" indent="-341281" fontAlgn="auto" hangingPunct="0">
              <a:spcBef>
                <a:spcPts val="40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Управленческая </a:t>
            </a:r>
            <a:r>
              <a:rPr lang="ru-RU" sz="16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прямое воздействие на организацию и управление образованием на основании требований и условий образовательной среды.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Борисовна\Desktop\Новая папка\20190403_20150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5630" cy="4122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C:\Users\Борисовна\Desktop\Новая папка\20190403_20160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3560" y="0"/>
            <a:ext cx="3960440" cy="2709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Users\Борисовна\Desktop\Новая папка\20190403_20151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548680"/>
            <a:ext cx="3829516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Борисовна\Desktop\Новая папка\20190403_20152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87670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 descr="C:\Users\Борисовна\Desktop\Новая папка\20190403_201634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1466" y="2348880"/>
            <a:ext cx="387253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C:\Users\Борисовна\Desktop\Новая папка\20190403_201710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3645024"/>
            <a:ext cx="4067959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Борисовна\Desktop\Новая папка\20190405_183328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4903160"/>
            <a:ext cx="2808312" cy="1954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994"/>
            <a:ext cx="9143999" cy="6861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solidFill>
                  <a:srgbClr val="FFC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единого образовательного пространства</a:t>
            </a:r>
            <a:endParaRPr lang="ru-RU" sz="3200" dirty="0">
              <a:solidFill>
                <a:srgbClr val="FFC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00563" y="4071941"/>
            <a:ext cx="4500594" cy="2054221"/>
          </a:xfrm>
        </p:spPr>
        <p:txBody>
          <a:bodyPr/>
          <a:lstStyle/>
          <a:p>
            <a:pPr>
              <a:buNone/>
            </a:pPr>
            <a:endParaRPr lang="ru-RU" b="1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FFC000"/>
                </a:solidFill>
              </a:rPr>
              <a:t>Подготовила: Струкова И.В.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4876" y="1571612"/>
            <a:ext cx="4176464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2"/>
          <p:cNvSpPr>
            <a:spLocks noGrp="1"/>
          </p:cNvSpPr>
          <p:nvPr>
            <p:ph sz="half" idx="2"/>
          </p:nvPr>
        </p:nvSpPr>
        <p:spPr>
          <a:xfrm>
            <a:off x="142844" y="285728"/>
            <a:ext cx="4357718" cy="5840435"/>
          </a:xfrm>
        </p:spPr>
        <p:txBody>
          <a:bodyPr/>
          <a:lstStyle/>
          <a:p>
            <a:pPr algn="ctr">
              <a:buNone/>
            </a:pPr>
            <a:endParaRPr lang="ru-RU" sz="3600" b="1" dirty="0" smtClean="0">
              <a:solidFill>
                <a:srgbClr val="FFC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solidFill>
                <a:srgbClr val="FFC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Досуговая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деятельность </a:t>
            </a:r>
          </a:p>
          <a:p>
            <a:endParaRPr lang="en-US" i="1" dirty="0" smtClean="0">
              <a:solidFill>
                <a:srgbClr val="FFC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i="1" dirty="0" smtClean="0">
              <a:solidFill>
                <a:srgbClr val="FFC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3643314"/>
            <a:ext cx="4104456" cy="2660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  </a:t>
            </a:r>
            <a:r>
              <a:rPr lang="ru-RU" sz="4000" b="1" dirty="0" smtClean="0">
                <a:solidFill>
                  <a:srgbClr val="FFC000"/>
                </a:solidFill>
              </a:rPr>
              <a:t>«Единственная реальная движущая сила воспитания – стремление ребенка быть хорошим. Ни на что другое опираться нам нет возможности» </a:t>
            </a:r>
          </a:p>
          <a:p>
            <a:pPr algn="ctr"/>
            <a:r>
              <a:rPr lang="ru-RU" sz="4000" dirty="0" smtClean="0">
                <a:solidFill>
                  <a:srgbClr val="FFC000"/>
                </a:solidFill>
              </a:rPr>
              <a:t>                   </a:t>
            </a:r>
          </a:p>
          <a:p>
            <a:pPr algn="ctr"/>
            <a:r>
              <a:rPr lang="ru-RU" sz="4000" i="1" dirty="0" smtClean="0">
                <a:solidFill>
                  <a:srgbClr val="FFC000"/>
                </a:solidFill>
              </a:rPr>
              <a:t>                                        </a:t>
            </a:r>
            <a:r>
              <a:rPr lang="ru-RU" sz="4000" b="1" i="1" dirty="0" smtClean="0">
                <a:solidFill>
                  <a:srgbClr val="FFC000"/>
                </a:solidFill>
              </a:rPr>
              <a:t>В.А.Сухомлинский</a:t>
            </a:r>
            <a:endParaRPr lang="ru-RU" sz="40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836712"/>
            <a:ext cx="6480720" cy="5016758"/>
          </a:xfrm>
          <a:prstGeom prst="rect">
            <a:avLst/>
          </a:prstGeom>
          <a:solidFill>
            <a:srgbClr val="92D050"/>
          </a:soli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Helvetica"/>
              <a:ea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ДОСУГ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-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свободное, незанятое время, гулянки,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400" i="1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                  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гулячая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 пора, простор от дела. 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dirty="0" smtClean="0">
                <a:solidFill>
                  <a:srgbClr val="002060"/>
                </a:solidFill>
                <a:latin typeface="Helvetica"/>
                <a:ea typeface="Times New Roman" pitchFamily="18" charset="0"/>
                <a:cs typeface="Arial" pitchFamily="34" charset="0"/>
              </a:rPr>
              <a:t>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tantia" panose="02030602050306030303" pitchFamily="18" charset="0"/>
                <a:ea typeface="Times New Roman" pitchFamily="18" charset="0"/>
                <a:cs typeface="Arial" pitchFamily="34" charset="0"/>
              </a:rPr>
              <a:t>Толковый словарь Даля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ДОСУГ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время, не занятое работой или другим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i="1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                 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делом.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i="1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               -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 отдельные моменты свободного времени,     </a:t>
            </a:r>
            <a:r>
              <a:rPr kumimoji="0" lang="ru-RU" sz="20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i="1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                 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промежутки между работой.…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dirty="0" smtClean="0">
                <a:solidFill>
                  <a:srgbClr val="002060"/>
                </a:solidFill>
                <a:latin typeface="Helvetica"/>
                <a:ea typeface="Times New Roman" pitchFamily="18" charset="0"/>
                <a:cs typeface="Arial" pitchFamily="34" charset="0"/>
              </a:rPr>
              <a:t>                                           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Толковый словарь Ушакова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Helvetica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</a:t>
            </a:r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rgbClr val="002060"/>
                </a:solidFill>
              </a:rPr>
              <a:t>-  </a:t>
            </a:r>
            <a:r>
              <a:rPr lang="ru-RU" sz="2000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свободное от работы время. …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C00000"/>
                </a:solidFill>
              </a:rPr>
              <a:t>                                              </a:t>
            </a:r>
            <a:r>
              <a:rPr lang="ru-RU" sz="2000" i="1" dirty="0" smtClean="0">
                <a:solidFill>
                  <a:srgbClr val="FF0000"/>
                </a:solidFill>
              </a:rPr>
              <a:t>Толковый словарь Ожегова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 smtClean="0"/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339752" y="2998185"/>
            <a:ext cx="4032448" cy="1634480"/>
          </a:xfrm>
          <a:prstGeom prst="ellipse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C00000"/>
                </a:solidFill>
              </a:rPr>
              <a:t>Досуговая</a:t>
            </a:r>
            <a:r>
              <a:rPr lang="ru-RU" sz="2400" b="1" dirty="0" smtClean="0">
                <a:solidFill>
                  <a:srgbClr val="C00000"/>
                </a:solidFill>
              </a:rPr>
              <a:t> деятельность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51520" y="4786322"/>
            <a:ext cx="3744416" cy="1984891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биолого-физиологическая потребность детского организма в отдыхе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500694" y="5057800"/>
            <a:ext cx="3384376" cy="1800200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B050"/>
                </a:solidFill>
              </a:rPr>
              <a:t>социокультурная</a:t>
            </a:r>
            <a:endParaRPr lang="ru-RU" sz="2000" b="1" dirty="0">
              <a:solidFill>
                <a:srgbClr val="00B050"/>
              </a:solidFill>
            </a:endParaRPr>
          </a:p>
        </p:txBody>
      </p:sp>
      <p:cxnSp>
        <p:nvCxnSpPr>
          <p:cNvPr id="8" name="Прямая со стрелкой 7"/>
          <p:cNvCxnSpPr>
            <a:stCxn id="2" idx="4"/>
            <a:endCxn id="3" idx="0"/>
          </p:cNvCxnSpPr>
          <p:nvPr/>
        </p:nvCxnSpPr>
        <p:spPr>
          <a:xfrm rot="5400000">
            <a:off x="3163024" y="3593369"/>
            <a:ext cx="153657" cy="223224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4"/>
            <a:endCxn id="4" idx="0"/>
          </p:cNvCxnSpPr>
          <p:nvPr/>
        </p:nvCxnSpPr>
        <p:spPr>
          <a:xfrm rot="16200000" flipH="1">
            <a:off x="5561862" y="3426779"/>
            <a:ext cx="425135" cy="283690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592" y="266452"/>
            <a:ext cx="4103687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0"/>
            <a:ext cx="3744416" cy="914400"/>
          </a:xfrm>
          <a:prstGeom prst="rect">
            <a:avLst/>
          </a:prstGeom>
          <a:solidFill>
            <a:srgbClr val="33CC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Досуг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980728"/>
            <a:ext cx="4176464" cy="108012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B050"/>
                </a:solidFill>
              </a:rPr>
              <a:t>важный фактор </a:t>
            </a:r>
          </a:p>
          <a:p>
            <a:pPr algn="ctr"/>
            <a:r>
              <a:rPr lang="ru-RU" sz="2000" b="1" i="1" dirty="0" smtClean="0">
                <a:solidFill>
                  <a:srgbClr val="00B050"/>
                </a:solidFill>
              </a:rPr>
              <a:t>физического развития детей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1916832"/>
            <a:ext cx="5112568" cy="1008112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0070C0"/>
                </a:solidFill>
              </a:rPr>
              <a:t>п</a:t>
            </a:r>
            <a:r>
              <a:rPr lang="ru-RU" sz="2400" b="1" i="1" dirty="0" smtClean="0">
                <a:solidFill>
                  <a:srgbClr val="0070C0"/>
                </a:solidFill>
              </a:rPr>
              <a:t>оддерживает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 эмоциональное здоровье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2780928"/>
            <a:ext cx="5904656" cy="1080120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выход из стрессов и мелких беспокойств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645024"/>
            <a:ext cx="6840760" cy="1008112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значительное орудие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 в реабилитации детей с нарушениями интеллекта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4653136"/>
            <a:ext cx="8424936" cy="158417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Особая ценность досуга заключается в том, что он может помочь ребенку  реализовать то лучшее, что в нем есть.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720031" y="2461826"/>
            <a:ext cx="3600400" cy="2232248"/>
          </a:xfrm>
          <a:prstGeom prst="ellipse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Формы организации досуга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95536" y="805282"/>
            <a:ext cx="2456682" cy="1167791"/>
          </a:xfrm>
          <a:prstGeom prst="ellipse">
            <a:avLst/>
          </a:prstGeom>
          <a:solidFill>
            <a:srgbClr val="33CC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444D26">
                    <a:lumMod val="75000"/>
                  </a:srgbClr>
                </a:solidFill>
              </a:rPr>
              <a:t> 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 в природу</a:t>
            </a:r>
            <a:endPara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27058" y="174082"/>
            <a:ext cx="2448272" cy="108012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портивные мероприятия</a:t>
            </a:r>
            <a:endParaRPr lang="ru-RU" sz="1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83316" y="805281"/>
            <a:ext cx="2618420" cy="1255567"/>
          </a:xfrm>
          <a:prstGeom prst="ellipse">
            <a:avLst/>
          </a:prstGeom>
          <a:solidFill>
            <a:srgbClr val="78ADCD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C214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самодеятельность</a:t>
            </a:r>
            <a:endParaRPr lang="ru-RU" sz="1400" b="1" i="1" dirty="0">
              <a:solidFill>
                <a:srgbClr val="C214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04528" y="2924944"/>
            <a:ext cx="2226814" cy="1242138"/>
          </a:xfrm>
          <a:prstGeom prst="ellipse">
            <a:avLst/>
          </a:prstGeom>
          <a:solidFill>
            <a:srgbClr val="FF33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444D26">
                    <a:lumMod val="75000"/>
                  </a:srgbClr>
                </a:solidFill>
              </a:rPr>
              <a:t> </a:t>
            </a:r>
            <a:r>
              <a: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sz="2000" b="1" dirty="0" smtClean="0">
                <a:solidFill>
                  <a:srgbClr val="FFFF00"/>
                </a:solidFill>
              </a:rPr>
              <a:t> 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4528" y="5013175"/>
            <a:ext cx="2523255" cy="132179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Трудовое воспитание</a:t>
            </a:r>
            <a:endParaRPr lang="ru-RU" sz="16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156176" y="4933533"/>
            <a:ext cx="2592288" cy="1368152"/>
          </a:xfrm>
          <a:prstGeom prst="ellipse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осещения кино, концертов, выставок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841871" y="2924944"/>
            <a:ext cx="2194625" cy="129614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FEFAC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b="1" i="1" dirty="0" smtClean="0">
                <a:solidFill>
                  <a:srgbClr val="FEFAC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стречи с интересными людьми</a:t>
            </a:r>
            <a:endParaRPr lang="ru-RU" sz="1600" b="1" i="1" dirty="0">
              <a:solidFill>
                <a:srgbClr val="FEFAC9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225403" y="5075570"/>
            <a:ext cx="2518132" cy="1368152"/>
          </a:xfrm>
          <a:prstGeom prst="ellipse">
            <a:avLst/>
          </a:prstGeom>
          <a:solidFill>
            <a:srgbClr val="B3D3E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ружки</a:t>
            </a:r>
            <a:endParaRPr lang="ru-RU" sz="16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>
            <a:stCxn id="2" idx="0"/>
            <a:endCxn id="4" idx="4"/>
          </p:cNvCxnSpPr>
          <p:nvPr/>
        </p:nvCxnSpPr>
        <p:spPr>
          <a:xfrm flipH="1" flipV="1">
            <a:off x="4451194" y="1254202"/>
            <a:ext cx="69037" cy="120762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1"/>
            <a:endCxn id="3" idx="4"/>
          </p:cNvCxnSpPr>
          <p:nvPr/>
        </p:nvCxnSpPr>
        <p:spPr>
          <a:xfrm flipH="1" flipV="1">
            <a:off x="1623877" y="1973073"/>
            <a:ext cx="1623420" cy="81565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2195737" y="3681028"/>
            <a:ext cx="524294" cy="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694168" y="4329100"/>
            <a:ext cx="1567356" cy="7920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451194" y="4689140"/>
            <a:ext cx="33275" cy="55806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776872" y="4257092"/>
            <a:ext cx="1064999" cy="86409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365615" y="3681028"/>
            <a:ext cx="574937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2" idx="7"/>
            <a:endCxn id="5" idx="3"/>
          </p:cNvCxnSpPr>
          <p:nvPr/>
        </p:nvCxnSpPr>
        <p:spPr>
          <a:xfrm flipV="1">
            <a:off x="5793165" y="1876974"/>
            <a:ext cx="973610" cy="91175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50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676456" cy="5302824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 основан на добровольности при выборе рода занятий и степени активности;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предполагает не регламентированную, а свободную творческую деятельность;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формирует и развивает личность;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способствует самовыражению, самоутверждению и саморазвитию личности через свободно выбранные действия;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формирует потребность детей в свободе и независимости;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способствует раскрытию природных талантов и приобретению полезных для жизни умений и навыков;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стимулирует творческую инициативу детей;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есть сфера удовлетворения потребностей личности;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способствует формированию ценностных  ориентаций;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выступает как своеобразная «зона ограниченного вмешательства взрослых»;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способствует объективной самооценке детей;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формирует позитивную «Я - концепцию»;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способствует самовоспитанию личности;</a:t>
            </a:r>
          </a:p>
          <a:p>
            <a:pPr lvl="0"/>
            <a:r>
              <a:rPr lang="ru-RU" sz="7200" b="1" dirty="0" smtClean="0">
                <a:solidFill>
                  <a:srgbClr val="002060"/>
                </a:solidFill>
              </a:rPr>
              <a:t>досуг формирует социально значимые потребности личности и нормы поведения в обществе;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83671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основные характеристики досуга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36712"/>
            <a:ext cx="7056784" cy="3477875"/>
          </a:xfrm>
          <a:prstGeom prst="rect">
            <a:avLst/>
          </a:prstGeom>
          <a:solidFill>
            <a:srgbClr val="35B19D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Для педагога нужно запастись терпением, добротой и лаской, и тогда результат не заставит себя ждать.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7" y="438150"/>
            <a:ext cx="7786742" cy="4572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 взаимосвязанных компонента ОС:</a:t>
            </a:r>
            <a:endParaRPr lang="ru-RU" sz="2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86116" y="1071546"/>
            <a:ext cx="2928958" cy="15001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0800"/>
              <a:gd name="f8" fmla="+- 0 0 0"/>
              <a:gd name="f9" fmla="*/ f3 1 21600"/>
              <a:gd name="f10" fmla="*/ f4 1 21600"/>
              <a:gd name="f11" fmla="+- f6 0 f5"/>
              <a:gd name="f12" fmla="*/ f8 f0 1"/>
              <a:gd name="f13" fmla="*/ f11 1 21600"/>
              <a:gd name="f14" fmla="*/ f12 1 f2"/>
              <a:gd name="f15" fmla="*/ 5400 f13 1"/>
              <a:gd name="f16" fmla="*/ 16200 f13 1"/>
              <a:gd name="f17" fmla="*/ 10800 f13 1"/>
              <a:gd name="f18" fmla="*/ 0 f13 1"/>
              <a:gd name="f19" fmla="*/ 21600 f13 1"/>
              <a:gd name="f20" fmla="+- f14 0 f1"/>
              <a:gd name="f21" fmla="*/ f17 1 f13"/>
              <a:gd name="f22" fmla="*/ f18 1 f13"/>
              <a:gd name="f23" fmla="*/ f19 1 f13"/>
              <a:gd name="f24" fmla="*/ f15 1 f13"/>
              <a:gd name="f25" fmla="*/ f16 1 f13"/>
              <a:gd name="f26" fmla="*/ f24 f9 1"/>
              <a:gd name="f27" fmla="*/ f25 f9 1"/>
              <a:gd name="f28" fmla="*/ f25 f10 1"/>
              <a:gd name="f29" fmla="*/ f24 f10 1"/>
              <a:gd name="f30" fmla="*/ f21 f9 1"/>
              <a:gd name="f31" fmla="*/ f22 f10 1"/>
              <a:gd name="f32" fmla="*/ f22 f9 1"/>
              <a:gd name="f33" fmla="*/ f21 f10 1"/>
              <a:gd name="f34" fmla="*/ f23 f10 1"/>
              <a:gd name="f35" fmla="*/ f23 f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0">
                <a:pos x="f30" y="f31"/>
              </a:cxn>
              <a:cxn ang="f20">
                <a:pos x="f32" y="f33"/>
              </a:cxn>
              <a:cxn ang="f20">
                <a:pos x="f30" y="f34"/>
              </a:cxn>
              <a:cxn ang="f20">
                <a:pos x="f35" y="f33"/>
              </a:cxn>
            </a:cxnLst>
            <a:rect l="f26" t="f29" r="f27" b="f28"/>
            <a:pathLst>
              <a:path w="21600" h="21600">
                <a:moveTo>
                  <a:pt x="f7" y="f5"/>
                </a:moveTo>
                <a:lnTo>
                  <a:pt x="f6" y="f7"/>
                </a:lnTo>
                <a:lnTo>
                  <a:pt x="f7" y="f6"/>
                </a:lnTo>
                <a:lnTo>
                  <a:pt x="f5" y="f7"/>
                </a:lnTo>
                <a:lnTo>
                  <a:pt x="f7" y="f5"/>
                </a:lnTo>
                <a:close/>
              </a:path>
            </a:pathLst>
          </a:custGeom>
          <a:solidFill>
            <a:srgbClr val="92D050"/>
          </a:solidFill>
          <a:ln w="9363">
            <a:solidFill>
              <a:srgbClr val="000000"/>
            </a:solidFill>
            <a:prstDash val="solid"/>
            <a:round/>
          </a:ln>
        </p:spPr>
        <p:txBody>
          <a:bodyPr wrap="none" lIns="90004" tIns="44997" rIns="90004" bIns="44997" anchor="ctr" anchorCtr="1" compatLnSpc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Образовательная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среда</a:t>
            </a:r>
          </a:p>
        </p:txBody>
      </p:sp>
      <p:sp>
        <p:nvSpPr>
          <p:cNvPr id="7" name="Полилиния 6"/>
          <p:cNvSpPr/>
          <p:nvPr/>
        </p:nvSpPr>
        <p:spPr>
          <a:xfrm>
            <a:off x="0" y="2133600"/>
            <a:ext cx="2808288" cy="14398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*/ 5419351 1 1725033"/>
              <a:gd name="f8" fmla="*/ 10800 10800 1"/>
              <a:gd name="f9" fmla="+- 0 0 360"/>
              <a:gd name="f10" fmla="val 10800"/>
              <a:gd name="f11" fmla="+- 0 0 0"/>
              <a:gd name="f12" fmla="*/ f3 1 21600"/>
              <a:gd name="f13" fmla="*/ f4 1 21600"/>
              <a:gd name="f14" fmla="*/ 0 f7 1"/>
              <a:gd name="f15" fmla="*/ f5 f0 1"/>
              <a:gd name="f16" fmla="*/ f9 f0 1"/>
              <a:gd name="f17" fmla="+- f6 0 f5"/>
              <a:gd name="f18" fmla="*/ f11 f0 1"/>
              <a:gd name="f19" fmla="*/ f14 1 f2"/>
              <a:gd name="f20" fmla="*/ f15 1 f2"/>
              <a:gd name="f21" fmla="*/ f16 1 f2"/>
              <a:gd name="f22" fmla="*/ f17 1 21600"/>
              <a:gd name="f23" fmla="*/ f18 1 f2"/>
              <a:gd name="f24" fmla="+- 0 0 f19"/>
              <a:gd name="f25" fmla="+- f20 0 f1"/>
              <a:gd name="f26" fmla="+- f21 0 f1"/>
              <a:gd name="f27" fmla="*/ 3163 f22 1"/>
              <a:gd name="f28" fmla="*/ 18437 f22 1"/>
              <a:gd name="f29" fmla="*/ 10800 f22 1"/>
              <a:gd name="f30" fmla="*/ 0 f22 1"/>
              <a:gd name="f31" fmla="*/ 21600 f22 1"/>
              <a:gd name="f32" fmla="+- f23 0 f1"/>
              <a:gd name="f33" fmla="*/ f24 f0 1"/>
              <a:gd name="f34" fmla="+- f26 0 f25"/>
              <a:gd name="f35" fmla="*/ f29 1 f22"/>
              <a:gd name="f36" fmla="*/ f30 1 f22"/>
              <a:gd name="f37" fmla="*/ f27 1 f22"/>
              <a:gd name="f38" fmla="*/ f28 1 f22"/>
              <a:gd name="f39" fmla="*/ f31 1 f22"/>
              <a:gd name="f40" fmla="*/ f33 1 f7"/>
              <a:gd name="f41" fmla="*/ f37 f12 1"/>
              <a:gd name="f42" fmla="*/ f38 f12 1"/>
              <a:gd name="f43" fmla="*/ f38 f13 1"/>
              <a:gd name="f44" fmla="*/ f37 f13 1"/>
              <a:gd name="f45" fmla="*/ f35 f12 1"/>
              <a:gd name="f46" fmla="*/ f36 f13 1"/>
              <a:gd name="f47" fmla="*/ f36 f12 1"/>
              <a:gd name="f48" fmla="*/ f35 f13 1"/>
              <a:gd name="f49" fmla="*/ f39 f13 1"/>
              <a:gd name="f50" fmla="*/ f39 f12 1"/>
              <a:gd name="f51" fmla="+- f40 0 f1"/>
              <a:gd name="f52" fmla="+- f51 f1 0"/>
              <a:gd name="f53" fmla="*/ f52 f7 1"/>
              <a:gd name="f54" fmla="*/ f53 1 f0"/>
              <a:gd name="f55" fmla="+- 0 0 f54"/>
              <a:gd name="f56" fmla="+- 0 0 f55"/>
              <a:gd name="f57" fmla="*/ f56 f0 1"/>
              <a:gd name="f58" fmla="*/ f57 1 f7"/>
              <a:gd name="f59" fmla="+- f58 0 f1"/>
              <a:gd name="f60" fmla="cos 1 f59"/>
              <a:gd name="f61" fmla="sin 1 f59"/>
              <a:gd name="f62" fmla="+- 0 0 f60"/>
              <a:gd name="f63" fmla="+- 0 0 f61"/>
              <a:gd name="f64" fmla="+- 0 0 f62"/>
              <a:gd name="f65" fmla="+- 0 0 f63"/>
              <a:gd name="f66" fmla="val f64"/>
              <a:gd name="f67" fmla="val f65"/>
              <a:gd name="f68" fmla="+- 0 0 f66"/>
              <a:gd name="f69" fmla="+- 0 0 f67"/>
              <a:gd name="f70" fmla="*/ 10800 f68 1"/>
              <a:gd name="f71" fmla="*/ 10800 f69 1"/>
              <a:gd name="f72" fmla="*/ f70 f70 1"/>
              <a:gd name="f73" fmla="*/ f71 f71 1"/>
              <a:gd name="f74" fmla="+- f72 f73 0"/>
              <a:gd name="f75" fmla="sqrt f74"/>
              <a:gd name="f76" fmla="*/ f8 1 f75"/>
              <a:gd name="f77" fmla="*/ f68 f76 1"/>
              <a:gd name="f78" fmla="*/ f69 f76 1"/>
              <a:gd name="f79" fmla="+- 10800 0 f77"/>
              <a:gd name="f80" fmla="+- 10800 0 f78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45" y="f46"/>
              </a:cxn>
              <a:cxn ang="f32">
                <a:pos x="f41" y="f44"/>
              </a:cxn>
              <a:cxn ang="f32">
                <a:pos x="f47" y="f48"/>
              </a:cxn>
              <a:cxn ang="f32">
                <a:pos x="f41" y="f43"/>
              </a:cxn>
              <a:cxn ang="f32">
                <a:pos x="f45" y="f49"/>
              </a:cxn>
              <a:cxn ang="f32">
                <a:pos x="f42" y="f43"/>
              </a:cxn>
              <a:cxn ang="f32">
                <a:pos x="f50" y="f48"/>
              </a:cxn>
              <a:cxn ang="f32">
                <a:pos x="f42" y="f44"/>
              </a:cxn>
            </a:cxnLst>
            <a:rect l="f41" t="f44" r="f42" b="f43"/>
            <a:pathLst>
              <a:path w="21600" h="21600">
                <a:moveTo>
                  <a:pt x="f79" y="f80"/>
                </a:moveTo>
                <a:arcTo wR="f10" hR="f10" stAng="f25" swAng="f34"/>
                <a:close/>
              </a:path>
            </a:pathLst>
          </a:custGeom>
          <a:solidFill>
            <a:srgbClr val="FFC000"/>
          </a:solidFill>
          <a:ln w="9363">
            <a:solidFill>
              <a:srgbClr val="000000"/>
            </a:solidFill>
            <a:prstDash val="solid"/>
            <a:round/>
          </a:ln>
        </p:spPr>
        <p:txBody>
          <a:bodyPr lIns="90004" tIns="44997" rIns="90004" bIns="44997" anchor="ctr" anchorCtr="1" compatLnSpc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Пространственно-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предметный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3059113" y="2928934"/>
            <a:ext cx="3097212" cy="121444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*/ 5419351 1 1725033"/>
              <a:gd name="f8" fmla="*/ 10800 10800 1"/>
              <a:gd name="f9" fmla="+- 0 0 360"/>
              <a:gd name="f10" fmla="val 10800"/>
              <a:gd name="f11" fmla="+- 0 0 0"/>
              <a:gd name="f12" fmla="*/ f3 1 21600"/>
              <a:gd name="f13" fmla="*/ f4 1 21600"/>
              <a:gd name="f14" fmla="*/ 0 f7 1"/>
              <a:gd name="f15" fmla="*/ f5 f0 1"/>
              <a:gd name="f16" fmla="*/ f9 f0 1"/>
              <a:gd name="f17" fmla="+- f6 0 f5"/>
              <a:gd name="f18" fmla="*/ f11 f0 1"/>
              <a:gd name="f19" fmla="*/ f14 1 f2"/>
              <a:gd name="f20" fmla="*/ f15 1 f2"/>
              <a:gd name="f21" fmla="*/ f16 1 f2"/>
              <a:gd name="f22" fmla="*/ f17 1 21600"/>
              <a:gd name="f23" fmla="*/ f18 1 f2"/>
              <a:gd name="f24" fmla="+- 0 0 f19"/>
              <a:gd name="f25" fmla="+- f20 0 f1"/>
              <a:gd name="f26" fmla="+- f21 0 f1"/>
              <a:gd name="f27" fmla="*/ 3163 f22 1"/>
              <a:gd name="f28" fmla="*/ 18437 f22 1"/>
              <a:gd name="f29" fmla="*/ 10800 f22 1"/>
              <a:gd name="f30" fmla="*/ 0 f22 1"/>
              <a:gd name="f31" fmla="*/ 21600 f22 1"/>
              <a:gd name="f32" fmla="+- f23 0 f1"/>
              <a:gd name="f33" fmla="*/ f24 f0 1"/>
              <a:gd name="f34" fmla="+- f26 0 f25"/>
              <a:gd name="f35" fmla="*/ f29 1 f22"/>
              <a:gd name="f36" fmla="*/ f30 1 f22"/>
              <a:gd name="f37" fmla="*/ f27 1 f22"/>
              <a:gd name="f38" fmla="*/ f28 1 f22"/>
              <a:gd name="f39" fmla="*/ f31 1 f22"/>
              <a:gd name="f40" fmla="*/ f33 1 f7"/>
              <a:gd name="f41" fmla="*/ f37 f12 1"/>
              <a:gd name="f42" fmla="*/ f38 f12 1"/>
              <a:gd name="f43" fmla="*/ f38 f13 1"/>
              <a:gd name="f44" fmla="*/ f37 f13 1"/>
              <a:gd name="f45" fmla="*/ f35 f12 1"/>
              <a:gd name="f46" fmla="*/ f36 f13 1"/>
              <a:gd name="f47" fmla="*/ f36 f12 1"/>
              <a:gd name="f48" fmla="*/ f35 f13 1"/>
              <a:gd name="f49" fmla="*/ f39 f13 1"/>
              <a:gd name="f50" fmla="*/ f39 f12 1"/>
              <a:gd name="f51" fmla="+- f40 0 f1"/>
              <a:gd name="f52" fmla="+- f51 f1 0"/>
              <a:gd name="f53" fmla="*/ f52 f7 1"/>
              <a:gd name="f54" fmla="*/ f53 1 f0"/>
              <a:gd name="f55" fmla="+- 0 0 f54"/>
              <a:gd name="f56" fmla="+- 0 0 f55"/>
              <a:gd name="f57" fmla="*/ f56 f0 1"/>
              <a:gd name="f58" fmla="*/ f57 1 f7"/>
              <a:gd name="f59" fmla="+- f58 0 f1"/>
              <a:gd name="f60" fmla="cos 1 f59"/>
              <a:gd name="f61" fmla="sin 1 f59"/>
              <a:gd name="f62" fmla="+- 0 0 f60"/>
              <a:gd name="f63" fmla="+- 0 0 f61"/>
              <a:gd name="f64" fmla="+- 0 0 f62"/>
              <a:gd name="f65" fmla="+- 0 0 f63"/>
              <a:gd name="f66" fmla="val f64"/>
              <a:gd name="f67" fmla="val f65"/>
              <a:gd name="f68" fmla="+- 0 0 f66"/>
              <a:gd name="f69" fmla="+- 0 0 f67"/>
              <a:gd name="f70" fmla="*/ 10800 f68 1"/>
              <a:gd name="f71" fmla="*/ 10800 f69 1"/>
              <a:gd name="f72" fmla="*/ f70 f70 1"/>
              <a:gd name="f73" fmla="*/ f71 f71 1"/>
              <a:gd name="f74" fmla="+- f72 f73 0"/>
              <a:gd name="f75" fmla="sqrt f74"/>
              <a:gd name="f76" fmla="*/ f8 1 f75"/>
              <a:gd name="f77" fmla="*/ f68 f76 1"/>
              <a:gd name="f78" fmla="*/ f69 f76 1"/>
              <a:gd name="f79" fmla="+- 10800 0 f77"/>
              <a:gd name="f80" fmla="+- 10800 0 f78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45" y="f46"/>
              </a:cxn>
              <a:cxn ang="f32">
                <a:pos x="f41" y="f44"/>
              </a:cxn>
              <a:cxn ang="f32">
                <a:pos x="f47" y="f48"/>
              </a:cxn>
              <a:cxn ang="f32">
                <a:pos x="f41" y="f43"/>
              </a:cxn>
              <a:cxn ang="f32">
                <a:pos x="f45" y="f49"/>
              </a:cxn>
              <a:cxn ang="f32">
                <a:pos x="f42" y="f43"/>
              </a:cxn>
              <a:cxn ang="f32">
                <a:pos x="f50" y="f48"/>
              </a:cxn>
              <a:cxn ang="f32">
                <a:pos x="f42" y="f44"/>
              </a:cxn>
            </a:cxnLst>
            <a:rect l="f41" t="f44" r="f42" b="f43"/>
            <a:pathLst>
              <a:path w="21600" h="21600">
                <a:moveTo>
                  <a:pt x="f79" y="f80"/>
                </a:moveTo>
                <a:arcTo wR="f10" hR="f10" stAng="f25" swAng="f34"/>
                <a:close/>
              </a:path>
            </a:pathLst>
          </a:custGeom>
          <a:solidFill>
            <a:srgbClr val="FFC000"/>
          </a:solidFill>
          <a:ln w="9363">
            <a:solidFill>
              <a:srgbClr val="000000"/>
            </a:solidFill>
            <a:prstDash val="solid"/>
            <a:round/>
          </a:ln>
        </p:spPr>
        <p:txBody>
          <a:bodyPr lIns="90004" tIns="44997" rIns="90004" bIns="44997" anchor="ctr" anchorCtr="1" compatLnSpc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Информационно-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образовательный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6443663" y="2133600"/>
            <a:ext cx="2700337" cy="12588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*/ 5419351 1 1725033"/>
              <a:gd name="f8" fmla="*/ 10800 10800 1"/>
              <a:gd name="f9" fmla="+- 0 0 360"/>
              <a:gd name="f10" fmla="val 10800"/>
              <a:gd name="f11" fmla="+- 0 0 0"/>
              <a:gd name="f12" fmla="*/ f3 1 21600"/>
              <a:gd name="f13" fmla="*/ f4 1 21600"/>
              <a:gd name="f14" fmla="*/ 0 f7 1"/>
              <a:gd name="f15" fmla="*/ f5 f0 1"/>
              <a:gd name="f16" fmla="*/ f9 f0 1"/>
              <a:gd name="f17" fmla="+- f6 0 f5"/>
              <a:gd name="f18" fmla="*/ f11 f0 1"/>
              <a:gd name="f19" fmla="*/ f14 1 f2"/>
              <a:gd name="f20" fmla="*/ f15 1 f2"/>
              <a:gd name="f21" fmla="*/ f16 1 f2"/>
              <a:gd name="f22" fmla="*/ f17 1 21600"/>
              <a:gd name="f23" fmla="*/ f18 1 f2"/>
              <a:gd name="f24" fmla="+- 0 0 f19"/>
              <a:gd name="f25" fmla="+- f20 0 f1"/>
              <a:gd name="f26" fmla="+- f21 0 f1"/>
              <a:gd name="f27" fmla="*/ 3163 f22 1"/>
              <a:gd name="f28" fmla="*/ 18437 f22 1"/>
              <a:gd name="f29" fmla="*/ 10800 f22 1"/>
              <a:gd name="f30" fmla="*/ 0 f22 1"/>
              <a:gd name="f31" fmla="*/ 21600 f22 1"/>
              <a:gd name="f32" fmla="+- f23 0 f1"/>
              <a:gd name="f33" fmla="*/ f24 f0 1"/>
              <a:gd name="f34" fmla="+- f26 0 f25"/>
              <a:gd name="f35" fmla="*/ f29 1 f22"/>
              <a:gd name="f36" fmla="*/ f30 1 f22"/>
              <a:gd name="f37" fmla="*/ f27 1 f22"/>
              <a:gd name="f38" fmla="*/ f28 1 f22"/>
              <a:gd name="f39" fmla="*/ f31 1 f22"/>
              <a:gd name="f40" fmla="*/ f33 1 f7"/>
              <a:gd name="f41" fmla="*/ f37 f12 1"/>
              <a:gd name="f42" fmla="*/ f38 f12 1"/>
              <a:gd name="f43" fmla="*/ f38 f13 1"/>
              <a:gd name="f44" fmla="*/ f37 f13 1"/>
              <a:gd name="f45" fmla="*/ f35 f12 1"/>
              <a:gd name="f46" fmla="*/ f36 f13 1"/>
              <a:gd name="f47" fmla="*/ f36 f12 1"/>
              <a:gd name="f48" fmla="*/ f35 f13 1"/>
              <a:gd name="f49" fmla="*/ f39 f13 1"/>
              <a:gd name="f50" fmla="*/ f39 f12 1"/>
              <a:gd name="f51" fmla="+- f40 0 f1"/>
              <a:gd name="f52" fmla="+- f51 f1 0"/>
              <a:gd name="f53" fmla="*/ f52 f7 1"/>
              <a:gd name="f54" fmla="*/ f53 1 f0"/>
              <a:gd name="f55" fmla="+- 0 0 f54"/>
              <a:gd name="f56" fmla="+- 0 0 f55"/>
              <a:gd name="f57" fmla="*/ f56 f0 1"/>
              <a:gd name="f58" fmla="*/ f57 1 f7"/>
              <a:gd name="f59" fmla="+- f58 0 f1"/>
              <a:gd name="f60" fmla="cos 1 f59"/>
              <a:gd name="f61" fmla="sin 1 f59"/>
              <a:gd name="f62" fmla="+- 0 0 f60"/>
              <a:gd name="f63" fmla="+- 0 0 f61"/>
              <a:gd name="f64" fmla="+- 0 0 f62"/>
              <a:gd name="f65" fmla="+- 0 0 f63"/>
              <a:gd name="f66" fmla="val f64"/>
              <a:gd name="f67" fmla="val f65"/>
              <a:gd name="f68" fmla="+- 0 0 f66"/>
              <a:gd name="f69" fmla="+- 0 0 f67"/>
              <a:gd name="f70" fmla="*/ 10800 f68 1"/>
              <a:gd name="f71" fmla="*/ 10800 f69 1"/>
              <a:gd name="f72" fmla="*/ f70 f70 1"/>
              <a:gd name="f73" fmla="*/ f71 f71 1"/>
              <a:gd name="f74" fmla="+- f72 f73 0"/>
              <a:gd name="f75" fmla="sqrt f74"/>
              <a:gd name="f76" fmla="*/ f8 1 f75"/>
              <a:gd name="f77" fmla="*/ f68 f76 1"/>
              <a:gd name="f78" fmla="*/ f69 f76 1"/>
              <a:gd name="f79" fmla="+- 10800 0 f77"/>
              <a:gd name="f80" fmla="+- 10800 0 f78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45" y="f46"/>
              </a:cxn>
              <a:cxn ang="f32">
                <a:pos x="f41" y="f44"/>
              </a:cxn>
              <a:cxn ang="f32">
                <a:pos x="f47" y="f48"/>
              </a:cxn>
              <a:cxn ang="f32">
                <a:pos x="f41" y="f43"/>
              </a:cxn>
              <a:cxn ang="f32">
                <a:pos x="f45" y="f49"/>
              </a:cxn>
              <a:cxn ang="f32">
                <a:pos x="f42" y="f43"/>
              </a:cxn>
              <a:cxn ang="f32">
                <a:pos x="f50" y="f48"/>
              </a:cxn>
              <a:cxn ang="f32">
                <a:pos x="f42" y="f44"/>
              </a:cxn>
            </a:cxnLst>
            <a:rect l="f41" t="f44" r="f42" b="f43"/>
            <a:pathLst>
              <a:path w="21600" h="21600">
                <a:moveTo>
                  <a:pt x="f79" y="f80"/>
                </a:moveTo>
                <a:arcTo wR="f10" hR="f10" stAng="f25" swAng="f34"/>
                <a:close/>
              </a:path>
            </a:pathLst>
          </a:custGeom>
          <a:solidFill>
            <a:srgbClr val="FFC000"/>
          </a:solidFill>
          <a:ln w="9363">
            <a:solidFill>
              <a:srgbClr val="000000"/>
            </a:solidFill>
            <a:prstDash val="solid"/>
            <a:round/>
          </a:ln>
        </p:spPr>
        <p:txBody>
          <a:bodyPr lIns="90004" tIns="44997" rIns="90004" bIns="44997" anchor="ctr" anchorCtr="1" compatLnSpc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Социально-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психологический</a:t>
            </a:r>
          </a:p>
        </p:txBody>
      </p:sp>
      <p:sp>
        <p:nvSpPr>
          <p:cNvPr id="10" name="Овал 24"/>
          <p:cNvSpPr/>
          <p:nvPr/>
        </p:nvSpPr>
        <p:spPr>
          <a:xfrm>
            <a:off x="0" y="3860800"/>
            <a:ext cx="1403350" cy="1152525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1 0"/>
              <a:gd name="f15" fmla="*/ f9 f0 1"/>
              <a:gd name="f16" fmla="*/ f10 f0 1"/>
              <a:gd name="f17" fmla="?: f11 f4 1"/>
              <a:gd name="f18" fmla="?: f12 f5 1"/>
              <a:gd name="f19" fmla="?: f13 f6 1"/>
              <a:gd name="f20" fmla="+- f14 0 f1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1 0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0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0 1"/>
              <a:gd name="f47" fmla="*/ f42 f30 1"/>
              <a:gd name="f48" fmla="*/ f41 f30 1"/>
              <a:gd name="f49" fmla="*/ f46 1 f8"/>
              <a:gd name="f50" fmla="*/ f44 f30 1"/>
              <a:gd name="f51" fmla="+- f49 0 f1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0" swAng="f1"/>
                <a:arcTo wR="f47" hR="f48" stAng="f2" swAng="f1"/>
                <a:arcTo wR="f47" hR="f48" stAng="f7" swAng="f1"/>
                <a:arcTo wR="f47" hR="f48" stAng="f1" swAng="f1"/>
                <a:close/>
              </a:path>
            </a:pathLst>
          </a:custGeom>
          <a:solidFill>
            <a:srgbClr val="B3D3EA"/>
          </a:solidFill>
          <a:ln w="25402">
            <a:solidFill>
              <a:srgbClr val="385D8A"/>
            </a:solidFill>
            <a:prstDash val="solid"/>
          </a:ln>
        </p:spPr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50" kern="0" dirty="0" err="1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Архитек-турно-эстетическая</a:t>
            </a:r>
            <a:r>
              <a:rPr lang="ru-RU" sz="1050" kern="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организация  пространства</a:t>
            </a:r>
          </a:p>
        </p:txBody>
      </p:sp>
      <p:sp>
        <p:nvSpPr>
          <p:cNvPr id="11" name="Овал 25"/>
          <p:cNvSpPr/>
          <p:nvPr/>
        </p:nvSpPr>
        <p:spPr>
          <a:xfrm>
            <a:off x="1547813" y="3860800"/>
            <a:ext cx="1439862" cy="1081088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1 0"/>
              <a:gd name="f15" fmla="*/ f9 f0 1"/>
              <a:gd name="f16" fmla="*/ f10 f0 1"/>
              <a:gd name="f17" fmla="?: f11 f4 1"/>
              <a:gd name="f18" fmla="?: f12 f5 1"/>
              <a:gd name="f19" fmla="?: f13 f6 1"/>
              <a:gd name="f20" fmla="+- f14 0 f1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1 0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0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0 1"/>
              <a:gd name="f47" fmla="*/ f42 f30 1"/>
              <a:gd name="f48" fmla="*/ f41 f30 1"/>
              <a:gd name="f49" fmla="*/ f46 1 f8"/>
              <a:gd name="f50" fmla="*/ f44 f30 1"/>
              <a:gd name="f51" fmla="+- f49 0 f1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0" swAng="f1"/>
                <a:arcTo wR="f47" hR="f48" stAng="f2" swAng="f1"/>
                <a:arcTo wR="f47" hR="f48" stAng="f7" swAng="f1"/>
                <a:arcTo wR="f47" hR="f48" stAng="f1" swAng="f1"/>
                <a:close/>
              </a:path>
            </a:pathLst>
          </a:custGeom>
          <a:solidFill>
            <a:srgbClr val="B3D3EA"/>
          </a:solidFill>
          <a:ln w="25402">
            <a:solidFill>
              <a:srgbClr val="385D8A"/>
            </a:solidFill>
            <a:prstDash val="solid"/>
          </a:ln>
        </p:spPr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kern="0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Функцио</a:t>
            </a:r>
            <a:r>
              <a:rPr lang="ru-RU" sz="1000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kern="0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нальное</a:t>
            </a:r>
            <a:r>
              <a:rPr lang="ru-RU" sz="1000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использование оформления кабинета </a:t>
            </a:r>
            <a:endParaRPr lang="ru-RU" sz="1000" kern="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Овал 17"/>
          <p:cNvSpPr/>
          <p:nvPr/>
        </p:nvSpPr>
        <p:spPr>
          <a:xfrm>
            <a:off x="468313" y="5157788"/>
            <a:ext cx="2016125" cy="107950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1 0"/>
              <a:gd name="f15" fmla="*/ f9 f0 1"/>
              <a:gd name="f16" fmla="*/ f10 f0 1"/>
              <a:gd name="f17" fmla="?: f11 f4 1"/>
              <a:gd name="f18" fmla="?: f12 f5 1"/>
              <a:gd name="f19" fmla="?: f13 f6 1"/>
              <a:gd name="f20" fmla="+- f14 0 f1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1 0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0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0 1"/>
              <a:gd name="f47" fmla="*/ f42 f30 1"/>
              <a:gd name="f48" fmla="*/ f41 f30 1"/>
              <a:gd name="f49" fmla="*/ f46 1 f8"/>
              <a:gd name="f50" fmla="*/ f44 f30 1"/>
              <a:gd name="f51" fmla="+- f49 0 f1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0" swAng="f1"/>
                <a:arcTo wR="f47" hR="f48" stAng="f2" swAng="f1"/>
                <a:arcTo wR="f47" hR="f48" stAng="f7" swAng="f1"/>
                <a:arcTo wR="f47" hR="f48" stAng="f1" swAng="f1"/>
                <a:close/>
              </a:path>
            </a:pathLst>
          </a:custGeom>
          <a:solidFill>
            <a:srgbClr val="B3D3EA"/>
          </a:solidFill>
          <a:ln w="25402">
            <a:solidFill>
              <a:srgbClr val="385D8A"/>
            </a:solidFill>
            <a:prstDash val="solid"/>
          </a:ln>
        </p:spPr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100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Наличие материалов для индивидуальных и творческих заданий</a:t>
            </a:r>
            <a:endParaRPr lang="ru-RU" sz="1100" kern="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Овал 22"/>
          <p:cNvSpPr>
            <a:spLocks noChangeArrowheads="1"/>
          </p:cNvSpPr>
          <p:nvPr/>
        </p:nvSpPr>
        <p:spPr bwMode="auto">
          <a:xfrm>
            <a:off x="6156325" y="3789363"/>
            <a:ext cx="1439863" cy="1008062"/>
          </a:xfrm>
          <a:custGeom>
            <a:avLst/>
            <a:gdLst>
              <a:gd name="T0" fmla="*/ 719187 w 1440161"/>
              <a:gd name="T1" fmla="*/ 0 h 1008116"/>
              <a:gd name="T2" fmla="*/ 1438373 w 1440161"/>
              <a:gd name="T3" fmla="*/ 503896 h 1008116"/>
              <a:gd name="T4" fmla="*/ 719187 w 1440161"/>
              <a:gd name="T5" fmla="*/ 1007792 h 1008116"/>
              <a:gd name="T6" fmla="*/ 0 w 1440161"/>
              <a:gd name="T7" fmla="*/ 503896 h 1008116"/>
              <a:gd name="T8" fmla="*/ 210643 w 1440161"/>
              <a:gd name="T9" fmla="*/ 147587 h 1008116"/>
              <a:gd name="T10" fmla="*/ 210643 w 1440161"/>
              <a:gd name="T11" fmla="*/ 860205 h 1008116"/>
              <a:gd name="T12" fmla="*/ 1227730 w 1440161"/>
              <a:gd name="T13" fmla="*/ 860205 h 1008116"/>
              <a:gd name="T14" fmla="*/ 1227730 w 1440161"/>
              <a:gd name="T15" fmla="*/ 147587 h 1008116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210907 w 1440161"/>
              <a:gd name="T25" fmla="*/ 147635 h 1008116"/>
              <a:gd name="T26" fmla="*/ 1229254 w 1440161"/>
              <a:gd name="T27" fmla="*/ 860481 h 10081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40161" h="1008116">
                <a:moveTo>
                  <a:pt x="0" y="504058"/>
                </a:moveTo>
                <a:lnTo>
                  <a:pt x="0" y="504058"/>
                </a:lnTo>
                <a:cubicBezTo>
                  <a:pt x="0" y="225674"/>
                  <a:pt x="322391" y="0"/>
                  <a:pt x="720081" y="1"/>
                </a:cubicBezTo>
                <a:cubicBezTo>
                  <a:pt x="720081" y="1"/>
                  <a:pt x="720081" y="1"/>
                  <a:pt x="720081" y="1"/>
                </a:cubicBezTo>
                <a:cubicBezTo>
                  <a:pt x="1117771" y="1"/>
                  <a:pt x="1440162" y="225675"/>
                  <a:pt x="1440162" y="504059"/>
                </a:cubicBezTo>
                <a:cubicBezTo>
                  <a:pt x="1440162" y="504059"/>
                  <a:pt x="1440161" y="504059"/>
                  <a:pt x="1440161" y="504059"/>
                </a:cubicBezTo>
                <a:lnTo>
                  <a:pt x="1440162" y="504060"/>
                </a:lnTo>
                <a:cubicBezTo>
                  <a:pt x="1440162" y="782443"/>
                  <a:pt x="1117770" y="1008117"/>
                  <a:pt x="720081" y="1008118"/>
                </a:cubicBezTo>
                <a:cubicBezTo>
                  <a:pt x="322391" y="1008118"/>
                  <a:pt x="0" y="782443"/>
                  <a:pt x="0" y="504060"/>
                </a:cubicBezTo>
                <a:cubicBezTo>
                  <a:pt x="-1" y="504059"/>
                  <a:pt x="0" y="504059"/>
                  <a:pt x="0" y="504059"/>
                </a:cubicBezTo>
                <a:close/>
              </a:path>
            </a:pathLst>
          </a:custGeom>
          <a:solidFill>
            <a:srgbClr val="78ADCD"/>
          </a:solidFill>
          <a:ln w="25402">
            <a:solidFill>
              <a:srgbClr val="385D8A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Стиль общения и преподавания</a:t>
            </a:r>
          </a:p>
        </p:txBody>
      </p:sp>
      <p:sp>
        <p:nvSpPr>
          <p:cNvPr id="14" name="Овал 23"/>
          <p:cNvSpPr>
            <a:spLocks noChangeArrowheads="1"/>
          </p:cNvSpPr>
          <p:nvPr/>
        </p:nvSpPr>
        <p:spPr bwMode="auto">
          <a:xfrm>
            <a:off x="7740650" y="3789363"/>
            <a:ext cx="1403350" cy="1008062"/>
          </a:xfrm>
          <a:custGeom>
            <a:avLst/>
            <a:gdLst>
              <a:gd name="T0" fmla="*/ 700930 w 1403649"/>
              <a:gd name="T1" fmla="*/ 0 h 1008116"/>
              <a:gd name="T2" fmla="*/ 1401855 w 1403649"/>
              <a:gd name="T3" fmla="*/ 503896 h 1008116"/>
              <a:gd name="T4" fmla="*/ 700930 w 1403649"/>
              <a:gd name="T5" fmla="*/ 1007792 h 1008116"/>
              <a:gd name="T6" fmla="*/ 0 w 1403649"/>
              <a:gd name="T7" fmla="*/ 503896 h 1008116"/>
              <a:gd name="T8" fmla="*/ 205296 w 1403649"/>
              <a:gd name="T9" fmla="*/ 147587 h 1008116"/>
              <a:gd name="T10" fmla="*/ 205296 w 1403649"/>
              <a:gd name="T11" fmla="*/ 860205 h 1008116"/>
              <a:gd name="T12" fmla="*/ 1196559 w 1403649"/>
              <a:gd name="T13" fmla="*/ 860205 h 1008116"/>
              <a:gd name="T14" fmla="*/ 1196559 w 1403649"/>
              <a:gd name="T15" fmla="*/ 147587 h 1008116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205560 w 1403649"/>
              <a:gd name="T25" fmla="*/ 147635 h 1008116"/>
              <a:gd name="T26" fmla="*/ 1198089 w 1403649"/>
              <a:gd name="T27" fmla="*/ 860481 h 10081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03649" h="1008116">
                <a:moveTo>
                  <a:pt x="0" y="504058"/>
                </a:moveTo>
                <a:lnTo>
                  <a:pt x="0" y="504058"/>
                </a:lnTo>
                <a:cubicBezTo>
                  <a:pt x="0" y="225674"/>
                  <a:pt x="314217" y="0"/>
                  <a:pt x="701824" y="1"/>
                </a:cubicBezTo>
                <a:cubicBezTo>
                  <a:pt x="701824" y="1"/>
                  <a:pt x="701824" y="1"/>
                  <a:pt x="701824" y="1"/>
                </a:cubicBezTo>
                <a:cubicBezTo>
                  <a:pt x="1089431" y="1"/>
                  <a:pt x="1403648" y="225675"/>
                  <a:pt x="1403648" y="504059"/>
                </a:cubicBezTo>
                <a:cubicBezTo>
                  <a:pt x="1403648" y="504059"/>
                  <a:pt x="1403647" y="504059"/>
                  <a:pt x="1403647" y="504059"/>
                </a:cubicBezTo>
                <a:lnTo>
                  <a:pt x="1403648" y="504060"/>
                </a:lnTo>
                <a:cubicBezTo>
                  <a:pt x="1403648" y="782443"/>
                  <a:pt x="1089430" y="1008117"/>
                  <a:pt x="701824" y="1008118"/>
                </a:cubicBezTo>
                <a:cubicBezTo>
                  <a:pt x="314217" y="1008118"/>
                  <a:pt x="0" y="782443"/>
                  <a:pt x="0" y="504060"/>
                </a:cubicBezTo>
                <a:cubicBezTo>
                  <a:pt x="-1" y="504059"/>
                  <a:pt x="0" y="504059"/>
                  <a:pt x="0" y="504059"/>
                </a:cubicBezTo>
                <a:close/>
              </a:path>
            </a:pathLst>
          </a:custGeom>
          <a:solidFill>
            <a:srgbClr val="78ADCD"/>
          </a:solidFill>
          <a:ln w="25402">
            <a:solidFill>
              <a:srgbClr val="385D8A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Особенности субъектов </a:t>
            </a:r>
            <a:r>
              <a:rPr lang="ru-RU" sz="11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образова-тельной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среды</a:t>
            </a:r>
          </a:p>
        </p:txBody>
      </p:sp>
      <p:sp>
        <p:nvSpPr>
          <p:cNvPr id="15" name="Овал 19"/>
          <p:cNvSpPr>
            <a:spLocks noChangeArrowheads="1"/>
          </p:cNvSpPr>
          <p:nvPr/>
        </p:nvSpPr>
        <p:spPr bwMode="auto">
          <a:xfrm>
            <a:off x="6588125" y="5013325"/>
            <a:ext cx="2016125" cy="1079500"/>
          </a:xfrm>
          <a:custGeom>
            <a:avLst/>
            <a:gdLst>
              <a:gd name="T0" fmla="*/ 1007818 w 2016224"/>
              <a:gd name="T1" fmla="*/ 0 h 1080116"/>
              <a:gd name="T2" fmla="*/ 2015630 w 2016224"/>
              <a:gd name="T3" fmla="*/ 538213 h 1080116"/>
              <a:gd name="T4" fmla="*/ 1007818 w 2016224"/>
              <a:gd name="T5" fmla="*/ 1076425 h 1080116"/>
              <a:gd name="T6" fmla="*/ 0 w 2016224"/>
              <a:gd name="T7" fmla="*/ 538213 h 1080116"/>
              <a:gd name="T8" fmla="*/ 295185 w 2016224"/>
              <a:gd name="T9" fmla="*/ 157639 h 1080116"/>
              <a:gd name="T10" fmla="*/ 295185 w 2016224"/>
              <a:gd name="T11" fmla="*/ 918786 h 1080116"/>
              <a:gd name="T12" fmla="*/ 1720451 w 2016224"/>
              <a:gd name="T13" fmla="*/ 918786 h 1080116"/>
              <a:gd name="T14" fmla="*/ 1720451 w 2016224"/>
              <a:gd name="T15" fmla="*/ 157639 h 1080116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295269 w 2016224"/>
              <a:gd name="T25" fmla="*/ 158179 h 1080116"/>
              <a:gd name="T26" fmla="*/ 1720961 w 2016224"/>
              <a:gd name="T27" fmla="*/ 921937 h 10801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6224" h="1080116">
                <a:moveTo>
                  <a:pt x="0" y="540058"/>
                </a:moveTo>
                <a:lnTo>
                  <a:pt x="0" y="540058"/>
                </a:lnTo>
                <a:cubicBezTo>
                  <a:pt x="1" y="241792"/>
                  <a:pt x="451347" y="0"/>
                  <a:pt x="1008112" y="1"/>
                </a:cubicBezTo>
                <a:cubicBezTo>
                  <a:pt x="1008112" y="1"/>
                  <a:pt x="1008112" y="1"/>
                  <a:pt x="1008112" y="1"/>
                </a:cubicBezTo>
                <a:cubicBezTo>
                  <a:pt x="1564877" y="1"/>
                  <a:pt x="2016224" y="241793"/>
                  <a:pt x="2016224" y="540059"/>
                </a:cubicBezTo>
                <a:cubicBezTo>
                  <a:pt x="2016224" y="540059"/>
                  <a:pt x="2016223" y="540060"/>
                  <a:pt x="2016223" y="540060"/>
                </a:cubicBezTo>
                <a:lnTo>
                  <a:pt x="2016224" y="540061"/>
                </a:lnTo>
                <a:cubicBezTo>
                  <a:pt x="2016224" y="838326"/>
                  <a:pt x="1564876" y="1080118"/>
                  <a:pt x="1008112" y="1080119"/>
                </a:cubicBezTo>
                <a:cubicBezTo>
                  <a:pt x="451347" y="1080119"/>
                  <a:pt x="0" y="838326"/>
                  <a:pt x="0" y="540061"/>
                </a:cubicBezTo>
                <a:cubicBezTo>
                  <a:pt x="-1" y="540060"/>
                  <a:pt x="0" y="540060"/>
                  <a:pt x="0" y="540060"/>
                </a:cubicBezTo>
                <a:close/>
              </a:path>
            </a:pathLst>
          </a:custGeom>
          <a:solidFill>
            <a:srgbClr val="78ADCD"/>
          </a:solidFill>
          <a:ln w="25402">
            <a:solidFill>
              <a:srgbClr val="385D8A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Участие всех субъектов в конструировании и оптимизации образовательного процесса.</a:t>
            </a:r>
          </a:p>
        </p:txBody>
      </p:sp>
      <p:sp>
        <p:nvSpPr>
          <p:cNvPr id="16" name="Овал 20"/>
          <p:cNvSpPr/>
          <p:nvPr/>
        </p:nvSpPr>
        <p:spPr>
          <a:xfrm>
            <a:off x="2987675" y="4221163"/>
            <a:ext cx="1439863" cy="1008062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1 0"/>
              <a:gd name="f15" fmla="*/ f9 f0 1"/>
              <a:gd name="f16" fmla="*/ f10 f0 1"/>
              <a:gd name="f17" fmla="?: f11 f4 1"/>
              <a:gd name="f18" fmla="?: f12 f5 1"/>
              <a:gd name="f19" fmla="?: f13 f6 1"/>
              <a:gd name="f20" fmla="+- f14 0 f1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1 0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0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0 1"/>
              <a:gd name="f47" fmla="*/ f42 f30 1"/>
              <a:gd name="f48" fmla="*/ f41 f30 1"/>
              <a:gd name="f49" fmla="*/ f46 1 f8"/>
              <a:gd name="f50" fmla="*/ f44 f30 1"/>
              <a:gd name="f51" fmla="+- f49 0 f1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0" swAng="f1"/>
                <a:arcTo wR="f47" hR="f48" stAng="f2" swAng="f1"/>
                <a:arcTo wR="f47" hR="f48" stAng="f7" swAng="f1"/>
                <a:arcTo wR="f47" hR="f48" stAng="f1" swAng="f1"/>
                <a:close/>
              </a:path>
            </a:pathLst>
          </a:custGeom>
          <a:solidFill>
            <a:srgbClr val="35B19D"/>
          </a:solidFill>
          <a:ln w="25402">
            <a:solidFill>
              <a:srgbClr val="385D8A"/>
            </a:solidFill>
            <a:prstDash val="solid"/>
          </a:ln>
        </p:spPr>
        <p:txBody>
          <a:bodyPr anchor="ctr" anchorCtr="1"/>
          <a:lstStyle/>
          <a:p>
            <a:pPr algn="ctr" fontAlgn="auto">
              <a:spcBef>
                <a:spcPts val="80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100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Формы обучения</a:t>
            </a:r>
          </a:p>
        </p:txBody>
      </p:sp>
      <p:sp>
        <p:nvSpPr>
          <p:cNvPr id="17" name="Овал 21"/>
          <p:cNvSpPr/>
          <p:nvPr/>
        </p:nvSpPr>
        <p:spPr>
          <a:xfrm>
            <a:off x="4643438" y="4221163"/>
            <a:ext cx="1512887" cy="1008062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1 0"/>
              <a:gd name="f15" fmla="*/ f9 f0 1"/>
              <a:gd name="f16" fmla="*/ f10 f0 1"/>
              <a:gd name="f17" fmla="?: f11 f4 1"/>
              <a:gd name="f18" fmla="?: f12 f5 1"/>
              <a:gd name="f19" fmla="?: f13 f6 1"/>
              <a:gd name="f20" fmla="+- f14 0 f1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1 0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0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0 1"/>
              <a:gd name="f47" fmla="*/ f42 f30 1"/>
              <a:gd name="f48" fmla="*/ f41 f30 1"/>
              <a:gd name="f49" fmla="*/ f46 1 f8"/>
              <a:gd name="f50" fmla="*/ f44 f30 1"/>
              <a:gd name="f51" fmla="+- f49 0 f1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0" swAng="f1"/>
                <a:arcTo wR="f47" hR="f48" stAng="f2" swAng="f1"/>
                <a:arcTo wR="f47" hR="f48" stAng="f7" swAng="f1"/>
                <a:arcTo wR="f47" hR="f48" stAng="f1" swAng="f1"/>
                <a:close/>
              </a:path>
            </a:pathLst>
          </a:custGeom>
          <a:solidFill>
            <a:srgbClr val="35B19D"/>
          </a:solidFill>
          <a:ln w="25402">
            <a:solidFill>
              <a:srgbClr val="385D8A"/>
            </a:solidFill>
            <a:prstDash val="solid"/>
          </a:ln>
        </p:spPr>
        <p:txBody>
          <a:bodyPr anchor="ctr" anchorCtr="1"/>
          <a:lstStyle/>
          <a:p>
            <a:pPr algn="ctr" fontAlgn="auto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Wingdings" pitchFamily="2"/>
              <a:buChar char="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100" kern="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Методы, приёмы, технологии</a:t>
            </a:r>
          </a:p>
        </p:txBody>
      </p:sp>
      <p:sp>
        <p:nvSpPr>
          <p:cNvPr id="18" name="Овал 18"/>
          <p:cNvSpPr>
            <a:spLocks noChangeArrowheads="1"/>
          </p:cNvSpPr>
          <p:nvPr/>
        </p:nvSpPr>
        <p:spPr bwMode="auto">
          <a:xfrm>
            <a:off x="3563938" y="5300663"/>
            <a:ext cx="1871662" cy="1081087"/>
          </a:xfrm>
          <a:custGeom>
            <a:avLst/>
            <a:gdLst>
              <a:gd name="T0" fmla="*/ 934471 w 1872206"/>
              <a:gd name="T1" fmla="*/ 0 h 1080125"/>
              <a:gd name="T2" fmla="*/ 1868944 w 1872206"/>
              <a:gd name="T3" fmla="*/ 542955 h 1080125"/>
              <a:gd name="T4" fmla="*/ 934471 w 1872206"/>
              <a:gd name="T5" fmla="*/ 1085910 h 1080125"/>
              <a:gd name="T6" fmla="*/ 0 w 1872206"/>
              <a:gd name="T7" fmla="*/ 542955 h 1080125"/>
              <a:gd name="T8" fmla="*/ 273699 w 1872206"/>
              <a:gd name="T9" fmla="*/ 159027 h 1080125"/>
              <a:gd name="T10" fmla="*/ 273699 w 1872206"/>
              <a:gd name="T11" fmla="*/ 926881 h 1080125"/>
              <a:gd name="T12" fmla="*/ 1595244 w 1872206"/>
              <a:gd name="T13" fmla="*/ 926881 h 1080125"/>
              <a:gd name="T14" fmla="*/ 1595244 w 1872206"/>
              <a:gd name="T15" fmla="*/ 159027 h 1080125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274178 w 1872206"/>
              <a:gd name="T25" fmla="*/ 158181 h 1080125"/>
              <a:gd name="T26" fmla="*/ 1598028 w 1872206"/>
              <a:gd name="T27" fmla="*/ 921944 h 10801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72206" h="1080125">
                <a:moveTo>
                  <a:pt x="0" y="540063"/>
                </a:moveTo>
                <a:lnTo>
                  <a:pt x="0" y="540063"/>
                </a:lnTo>
                <a:cubicBezTo>
                  <a:pt x="0" y="241794"/>
                  <a:pt x="419108" y="0"/>
                  <a:pt x="936103" y="1"/>
                </a:cubicBezTo>
                <a:cubicBezTo>
                  <a:pt x="936103" y="1"/>
                  <a:pt x="936103" y="1"/>
                  <a:pt x="936103" y="1"/>
                </a:cubicBezTo>
                <a:cubicBezTo>
                  <a:pt x="1453099" y="1"/>
                  <a:pt x="1872206" y="241795"/>
                  <a:pt x="1872206" y="540064"/>
                </a:cubicBezTo>
                <a:cubicBezTo>
                  <a:pt x="1872206" y="540064"/>
                  <a:pt x="1872205" y="540065"/>
                  <a:pt x="1872205" y="540065"/>
                </a:cubicBezTo>
                <a:lnTo>
                  <a:pt x="1872206" y="540066"/>
                </a:lnTo>
                <a:cubicBezTo>
                  <a:pt x="1872206" y="838334"/>
                  <a:pt x="1453098" y="1080128"/>
                  <a:pt x="936103" y="1080129"/>
                </a:cubicBezTo>
                <a:cubicBezTo>
                  <a:pt x="419107" y="1080129"/>
                  <a:pt x="0" y="838334"/>
                  <a:pt x="0" y="540066"/>
                </a:cubicBezTo>
                <a:cubicBezTo>
                  <a:pt x="-1" y="540065"/>
                  <a:pt x="0" y="540065"/>
                  <a:pt x="0" y="540065"/>
                </a:cubicBezTo>
                <a:close/>
              </a:path>
            </a:pathLst>
          </a:custGeom>
          <a:solidFill>
            <a:srgbClr val="35B19D"/>
          </a:solidFill>
          <a:ln w="25402">
            <a:solidFill>
              <a:srgbClr val="385D8A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800" dirty="0">
                <a:latin typeface="Calibri" pitchFamily="34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Учебные программы, учебный план</a:t>
            </a:r>
          </a:p>
        </p:txBody>
      </p:sp>
      <p:cxnSp>
        <p:nvCxnSpPr>
          <p:cNvPr id="20" name="Соединительная линия уступом 19"/>
          <p:cNvCxnSpPr/>
          <p:nvPr/>
        </p:nvCxnSpPr>
        <p:spPr bwMode="auto">
          <a:xfrm>
            <a:off x="3000364" y="2428868"/>
            <a:ext cx="1271590" cy="985838"/>
          </a:xfrm>
          <a:prstGeom prst="bentConnector3">
            <a:avLst>
              <a:gd name="adj1" fmla="val 50000"/>
            </a:avLst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Прямая со стрелкой 24"/>
          <p:cNvCxnSpPr/>
          <p:nvPr/>
        </p:nvCxnSpPr>
        <p:spPr bwMode="auto">
          <a:xfrm rot="10800000">
            <a:off x="5715008" y="2143116"/>
            <a:ext cx="785818" cy="35719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Прямая со стрелкой 29"/>
          <p:cNvCxnSpPr/>
          <p:nvPr/>
        </p:nvCxnSpPr>
        <p:spPr bwMode="auto">
          <a:xfrm>
            <a:off x="5715008" y="2071678"/>
            <a:ext cx="785818" cy="42862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9" idx="5"/>
          </p:cNvCxnSpPr>
          <p:nvPr/>
        </p:nvCxnSpPr>
        <p:spPr bwMode="auto">
          <a:xfrm>
            <a:off x="5786446" y="2071678"/>
            <a:ext cx="1052641" cy="246267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Прямая со стрелкой 27"/>
          <p:cNvCxnSpPr>
            <a:stCxn id="6" idx="2"/>
            <a:endCxn id="8" idx="0"/>
          </p:cNvCxnSpPr>
          <p:nvPr/>
        </p:nvCxnSpPr>
        <p:spPr bwMode="auto">
          <a:xfrm rot="5400000">
            <a:off x="4500562" y="2678901"/>
            <a:ext cx="357190" cy="142876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10" idx="0"/>
          </p:cNvCxnSpPr>
          <p:nvPr/>
        </p:nvCxnSpPr>
        <p:spPr bwMode="auto">
          <a:xfrm rot="5400000">
            <a:off x="599269" y="3602845"/>
            <a:ext cx="360362" cy="15554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 bwMode="auto">
          <a:xfrm rot="16200000" flipH="1">
            <a:off x="1893075" y="3679033"/>
            <a:ext cx="285752" cy="7143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7" idx="2"/>
            <a:endCxn id="12" idx="0"/>
          </p:cNvCxnSpPr>
          <p:nvPr/>
        </p:nvCxnSpPr>
        <p:spPr bwMode="auto">
          <a:xfrm rot="16200000" flipH="1">
            <a:off x="648098" y="4329509"/>
            <a:ext cx="1584325" cy="7223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 bwMode="auto">
          <a:xfrm rot="10800000" flipV="1">
            <a:off x="2643174" y="2071678"/>
            <a:ext cx="1071570" cy="42862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8" idx="2"/>
            <a:endCxn id="18" idx="0"/>
          </p:cNvCxnSpPr>
          <p:nvPr/>
        </p:nvCxnSpPr>
        <p:spPr bwMode="auto">
          <a:xfrm rot="5400000">
            <a:off x="3974287" y="4667230"/>
            <a:ext cx="1157283" cy="10958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16" idx="0"/>
          </p:cNvCxnSpPr>
          <p:nvPr/>
        </p:nvCxnSpPr>
        <p:spPr bwMode="auto">
          <a:xfrm rot="16200000" flipH="1">
            <a:off x="3600846" y="4114401"/>
            <a:ext cx="149221" cy="6430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17" idx="0"/>
          </p:cNvCxnSpPr>
          <p:nvPr/>
        </p:nvCxnSpPr>
        <p:spPr bwMode="auto">
          <a:xfrm rot="5400000">
            <a:off x="5375678" y="4096146"/>
            <a:ext cx="149221" cy="10081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13" idx="0"/>
          </p:cNvCxnSpPr>
          <p:nvPr/>
        </p:nvCxnSpPr>
        <p:spPr bwMode="auto">
          <a:xfrm rot="5400000">
            <a:off x="6722228" y="3439260"/>
            <a:ext cx="503239" cy="196967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endCxn id="15" idx="0"/>
          </p:cNvCxnSpPr>
          <p:nvPr/>
        </p:nvCxnSpPr>
        <p:spPr bwMode="auto">
          <a:xfrm rot="5400000">
            <a:off x="6863421" y="4161473"/>
            <a:ext cx="1584325" cy="11937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14" idx="0"/>
          </p:cNvCxnSpPr>
          <p:nvPr/>
        </p:nvCxnSpPr>
        <p:spPr bwMode="auto">
          <a:xfrm rot="5400000">
            <a:off x="8255361" y="3543633"/>
            <a:ext cx="431801" cy="5965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994"/>
            <a:ext cx="9143999" cy="6861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Внеурочная работа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643997" cy="5072098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Праздники, спортивные мероприятия;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Прогулки;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Самоподготовка.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Виды прогулок: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15370" cy="5105416"/>
          </a:xfrm>
        </p:spPr>
        <p:txBody>
          <a:bodyPr/>
          <a:lstStyle/>
          <a:p>
            <a:pPr lvl="0"/>
            <a:r>
              <a:rPr lang="ru-RU" sz="1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Спортивная прогулка </a:t>
            </a: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дети играют в спортивные игры: хоккей, футбол, волейбол, катаются на лыжах и коньках;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Прогулка-наблюдение</a:t>
            </a: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- целенаправленное наблюдение школьников за сезонными изменениями в природе, особенностями растительного и животного мира (в школьном саду, ближайшем сквере, парке);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Прогулка-практикум</a:t>
            </a: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- для отработки, закрепления жизненно необходимых навыков (культуры поведения, правил дорожного движения);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Прогулка-задание</a:t>
            </a: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- содержание этой прогулки определяется задачами общественной жизни школы или планами клубной работы продленного дня;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Прогулка-экскурсия</a:t>
            </a: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- ознакомить воспитанников с историей своего города, района, достижениями в науке, искусстве;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Прогулка-поход</a:t>
            </a: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- за час-полтора настоящий поход не провести, но можно создать ситуации, где было бы много перемещений на местности, неожиданных открытий, испытаний навыков ориентирования, взаимодействия, дисциплины (игра-поиск);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Прогулка-творчество</a:t>
            </a: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- ее задача - вызвать у детей эмоциональный подъем и организовать их творческую деятельность (в общении с природой);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Прогулка-развлечение</a:t>
            </a: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- на этих прогулках можно повеселиться, позабавиться, попеть, пошутить (катание с ледяной горки, забавные состязания, разгадывание занимательных задач, шарад, показ фокусов).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Самоподготовка и ее функции: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501121" cy="5033978"/>
          </a:xfrm>
        </p:spPr>
        <p:txBody>
          <a:bodyPr/>
          <a:lstStyle/>
          <a:p>
            <a:pPr lvl="0"/>
            <a:r>
              <a:rPr lang="ru-RU" sz="24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Образовательную</a:t>
            </a:r>
            <a:r>
              <a:rPr lang="ru-RU" sz="2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(систематизация и закрепление знаний учащихся);</a:t>
            </a:r>
          </a:p>
          <a:p>
            <a:pPr lvl="0"/>
            <a:r>
              <a:rPr lang="ru-RU" sz="24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Развивающую</a:t>
            </a:r>
            <a:r>
              <a:rPr lang="ru-RU" sz="2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(развитие познавательных сил учащихся: их внимания, памяти, мышления, речи);</a:t>
            </a:r>
          </a:p>
          <a:p>
            <a:pPr lvl="0"/>
            <a:r>
              <a:rPr lang="ru-RU" sz="2400" b="1" i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Воспитательную</a:t>
            </a:r>
            <a:r>
              <a:rPr lang="ru-RU" sz="2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(воспитание устойчивых мотивов учебной деятельности, навыков культуры умственного труда, самоорганизации и самоконтроля, целого ряда значимых качеств личности: честности, трудолюбия, ответственности, самостоятельности и др.)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Виды дидактических игр: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429684" cy="496254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Игры- упражнения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они совершенствуют познавательные способности учащихся, способствуют закреплению учебного материала, развивают умение применять его в новых условиях.)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Игры-путешествия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(эти игры способствуют осмыслению и закреплению учебного материала. </a:t>
            </a:r>
          </a:p>
          <a:p>
            <a:pPr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Игры-соревнования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(учащиеся соревнуются,        разделившись на команды).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Назначение дидактических игр: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091517" cy="5033978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познавательных процессов у школьников (восприятие, внимание, памяти, наблюдательности, сообразительности)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закрепление знаний, приобретённых на уроках.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7858180" cy="45720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Методические  указания к проведению дидактических игр и занимательных упражнений: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033978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1.Игра должна быть понятной, доступной, добровольной.</a:t>
            </a:r>
            <a:endParaRPr lang="ru-RU" sz="28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2.Правила игры должны быть точными, немногочисленными.</a:t>
            </a:r>
            <a:endParaRPr lang="ru-RU" sz="28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3.Подбор учебного материала должен соответствовать программе.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4Легкие и трудные игры   должны чередоваться.</a:t>
            </a:r>
            <a:endParaRPr lang="ru-RU" sz="28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5.Не следует проводить игры, требующие большой предварительной работы.</a:t>
            </a:r>
            <a:endParaRPr lang="ru-RU" sz="28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Построение фигур из счетных палочек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Picture 2" descr="H:\МО 2016-2017\Отчет по самообразованию январь 2018\1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30683"/>
            <a:ext cx="7858180" cy="5541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Назови слова со звуком Ш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" name="Picture 2" descr="C:\Users\Elena\Desktop\Новая папка\-sh_5a2d8d1dee28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1500174"/>
            <a:ext cx="6113349" cy="4205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7030A0"/>
                </a:solidFill>
              </a:rPr>
              <a:t>Кто быстрее запишет слова</a:t>
            </a:r>
            <a:endParaRPr lang="ru-RU" sz="3600" dirty="0">
              <a:solidFill>
                <a:srgbClr val="7030A0"/>
              </a:solidFill>
            </a:endParaRPr>
          </a:p>
        </p:txBody>
      </p:sp>
      <p:pic>
        <p:nvPicPr>
          <p:cNvPr id="3" name="Picture 2" descr="C:\Users\Elena\Desktop\Новая папка\shemaslov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142984"/>
            <a:ext cx="5572164" cy="5381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500174"/>
            <a:ext cx="8715436" cy="4383101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3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Единое образовательное</a:t>
            </a:r>
          </a:p>
          <a:p>
            <a:pPr>
              <a:lnSpc>
                <a:spcPct val="80000"/>
              </a:lnSpc>
              <a:buNone/>
            </a:pPr>
            <a:r>
              <a:rPr lang="ru-RU" sz="3600" b="1" i="1" dirty="0" smtClean="0">
                <a:solidFill>
                  <a:srgbClr val="99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пространство</a:t>
            </a:r>
            <a:r>
              <a:rPr lang="ru-RU" sz="36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пространство,</a:t>
            </a:r>
          </a:p>
          <a:p>
            <a:pPr>
              <a:lnSpc>
                <a:spcPct val="80000"/>
              </a:lnSpc>
              <a:buNone/>
            </a:pP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рамках которого осуществляется</a:t>
            </a:r>
          </a:p>
          <a:p>
            <a:pPr>
              <a:lnSpc>
                <a:spcPct val="80000"/>
              </a:lnSpc>
              <a:buNone/>
            </a:pP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развитие и образование ребенка.</a:t>
            </a:r>
            <a:endParaRPr lang="en-US" sz="3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Единое</a:t>
            </a:r>
            <a:r>
              <a:rPr lang="ru-RU" sz="2800" dirty="0" smtClean="0"/>
              <a:t> образовательное пространство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:\Планы уроков 2018-2019\28 января\Различение предметов по величине (широкий — узкий)\hello_html_7e4fcbf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115674"/>
            <a:ext cx="7661317" cy="5742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Сосчитай геометрические фигуры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3" name="Рисунок 2" descr="https://www.maam.ru/upload/blogs/detsad-278421-14325233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68" y="1000108"/>
            <a:ext cx="457203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www.maam.ru/upload/blogs/detsad-278421-143252327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378621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0825" y="274638"/>
            <a:ext cx="8281988" cy="1143000"/>
          </a:xfrm>
        </p:spPr>
        <p:txBody>
          <a:bodyPr/>
          <a:lstStyle/>
          <a:p>
            <a:pPr algn="ctr" eaLnBrk="1" hangingPunct="1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Игра четвёртый лишний</a:t>
            </a:r>
            <a:endParaRPr lang="ru-RU" dirty="0" smtClean="0">
              <a:solidFill>
                <a:srgbClr val="7030A0"/>
              </a:solidFill>
            </a:endParaRPr>
          </a:p>
        </p:txBody>
      </p:sp>
      <p:pic>
        <p:nvPicPr>
          <p:cNvPr id="4" name="Picture 2" descr="https://im2-tub-ru.yandex.net/i?id=a5605194a7c29c33777712d5f5e327d8-l&amp;n=1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484313"/>
            <a:ext cx="3671888" cy="245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2" descr="http://hunter-rt.ru/wp-content/uploads/2016/12/%D0%BB%D0%BE%D1%81%D1%8C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4149725"/>
            <a:ext cx="368458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16" descr="http://www.zooclub.ru/skat/img.php?w=650&amp;h=600&amp;img=./attach/19000/193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484313"/>
            <a:ext cx="3917950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8" descr="http://animaldiversity.org/collections/contributors/Grzimek_mammals/Felidae/Lynx_lynx/mediu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076700"/>
            <a:ext cx="3816350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922337"/>
          </a:xfrm>
        </p:spPr>
        <p:txBody>
          <a:bodyPr/>
          <a:lstStyle/>
          <a:p>
            <a:pPr algn="ctr" eaLnBrk="1" hangingPunct="1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Игра четвёртый лишний</a:t>
            </a:r>
          </a:p>
        </p:txBody>
      </p:sp>
      <p:pic>
        <p:nvPicPr>
          <p:cNvPr id="10243" name="Picture 16" descr="http://infoindustria.com.ua/wp-content/uploads/2014/09/svinya-landra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313" y="1341438"/>
            <a:ext cx="3671887" cy="2441575"/>
          </a:xfrm>
          <a:noFill/>
        </p:spPr>
      </p:pic>
      <p:pic>
        <p:nvPicPr>
          <p:cNvPr id="10244" name="Picture 10" descr="https://im1-tub-ru.yandex.net/i?id=1cd1cb149b542f61775dc79946243f90-l&amp;n=1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268413"/>
            <a:ext cx="3455987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8" descr="https://im0-tub-ru.yandex.net/i?id=a18dca55276f4c42c35b23e50102e282-l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071942"/>
            <a:ext cx="3887787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http://www.internet-d.com/wp-content/uploads/sites/38/2009/09/a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4076700"/>
            <a:ext cx="32353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8162955" cy="6072230"/>
          </a:xfrm>
        </p:spPr>
        <p:txBody>
          <a:bodyPr/>
          <a:lstStyle/>
          <a:p>
            <a:pPr algn="ctr">
              <a:spcBef>
                <a:spcPct val="50000"/>
              </a:spcBef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ТЕСТ</a:t>
            </a:r>
          </a:p>
          <a:p>
            <a:pPr>
              <a:spcBef>
                <a:spcPct val="50000"/>
              </a:spcBef>
              <a:buNone/>
            </a:pP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1.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Большие участки водной поверхности – это</a:t>
            </a:r>
            <a:r>
              <a:rPr lang="en-US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en-US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</a:p>
          <a:p>
            <a:pPr>
              <a:spcBef>
                <a:spcPct val="50000"/>
              </a:spcBef>
              <a:buNone/>
            </a:pP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</a:t>
            </a:r>
            <a:r>
              <a:rPr lang="ru-RU" sz="1400" b="1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а) моря,         б) озёра,       </a:t>
            </a:r>
            <a:r>
              <a:rPr lang="ru-RU" sz="140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в) океаны</a:t>
            </a:r>
          </a:p>
          <a:p>
            <a:pPr>
              <a:spcBef>
                <a:spcPct val="50000"/>
              </a:spcBef>
            </a:pPr>
            <a:endParaRPr lang="ru-RU" sz="1400" b="1" i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50000"/>
              </a:spcBef>
              <a:buNone/>
            </a:pP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  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 Земле существует столько океанов</a:t>
            </a:r>
            <a:r>
              <a:rPr lang="en-US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</a:p>
          <a:p>
            <a:pPr>
              <a:spcBef>
                <a:spcPct val="50000"/>
              </a:spcBef>
              <a:buNone/>
            </a:pP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</a:t>
            </a:r>
            <a:r>
              <a:rPr lang="ru-RU" sz="1400" b="1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а) шесть,      </a:t>
            </a:r>
            <a:r>
              <a:rPr lang="ru-RU" sz="140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четыре,</a:t>
            </a:r>
            <a:r>
              <a:rPr lang="ru-RU" sz="1400" b="1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в)  пять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</a:t>
            </a:r>
          </a:p>
          <a:p>
            <a:pPr>
              <a:spcBef>
                <a:spcPct val="50000"/>
              </a:spcBef>
            </a:pPr>
            <a:endParaRPr lang="ru-RU" sz="1400" b="1" dirty="0" smtClean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50000"/>
              </a:spcBef>
              <a:buNone/>
            </a:pP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3.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Самый тёплый океан</a:t>
            </a:r>
            <a:r>
              <a:rPr lang="en-US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</a:p>
          <a:p>
            <a:pPr>
              <a:spcBef>
                <a:spcPct val="50000"/>
              </a:spcBef>
              <a:buNone/>
            </a:pP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</a:t>
            </a:r>
            <a:r>
              <a:rPr lang="ru-RU" sz="1400" b="1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 ) Атлантический,      </a:t>
            </a:r>
            <a:r>
              <a:rPr lang="ru-RU" sz="140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 Индийский,</a:t>
            </a:r>
            <a:r>
              <a:rPr lang="ru-RU" sz="1400" b="1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в)  Тихий  </a:t>
            </a:r>
          </a:p>
          <a:p>
            <a:pPr>
              <a:spcBef>
                <a:spcPct val="50000"/>
              </a:spcBef>
            </a:pPr>
            <a:endParaRPr lang="ru-RU" sz="1400" b="1" i="1" dirty="0" smtClean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50000"/>
              </a:spcBef>
              <a:buNone/>
            </a:pPr>
            <a:r>
              <a:rPr lang="ru-RU" sz="1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4.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Самый большой океан</a:t>
            </a:r>
            <a:r>
              <a:rPr lang="en-US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</a:t>
            </a:r>
            <a:r>
              <a:rPr lang="ru-RU" sz="140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а) Тихий,</a:t>
            </a:r>
            <a:r>
              <a:rPr lang="ru-RU" sz="1400" b="1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б) Атлантический  </a:t>
            </a:r>
          </a:p>
          <a:p>
            <a:pPr>
              <a:spcBef>
                <a:spcPct val="50000"/>
              </a:spcBef>
            </a:pPr>
            <a:endParaRPr lang="ru-RU" sz="1400" b="1" i="1" dirty="0" smtClean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50000"/>
              </a:spcBef>
              <a:buNone/>
            </a:pPr>
            <a:r>
              <a:rPr lang="ru-RU" sz="1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5.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Существует столько материков</a:t>
            </a:r>
            <a:r>
              <a:rPr lang="en-US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</a:t>
            </a:r>
          </a:p>
          <a:p>
            <a:pPr>
              <a:spcBef>
                <a:spcPct val="50000"/>
              </a:spcBef>
              <a:buNone/>
            </a:pPr>
            <a:r>
              <a:rPr lang="ru-RU" sz="1400" b="1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а) пять,    б) четыре,     </a:t>
            </a:r>
            <a:r>
              <a:rPr lang="ru-RU" sz="140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в) шесть</a:t>
            </a:r>
          </a:p>
          <a:p>
            <a:pPr>
              <a:spcBef>
                <a:spcPct val="50000"/>
              </a:spcBef>
            </a:pPr>
            <a:endParaRPr lang="ru-RU" sz="1400" b="1" i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50000"/>
              </a:spcBef>
              <a:buNone/>
            </a:pPr>
            <a:r>
              <a:rPr lang="ru-RU" sz="1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6.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Самый  большой  материк</a:t>
            </a:r>
            <a:r>
              <a:rPr lang="en-US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а)  Евразия,</a:t>
            </a:r>
            <a:r>
              <a:rPr lang="ru-RU" sz="1400" b="1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б) Африка</a:t>
            </a:r>
          </a:p>
          <a:p>
            <a:pPr>
              <a:spcBef>
                <a:spcPct val="50000"/>
              </a:spcBef>
            </a:pPr>
            <a:endParaRPr lang="ru-RU" sz="1400" b="1" i="1" dirty="0" smtClean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50000"/>
              </a:spcBef>
              <a:buNone/>
            </a:pPr>
            <a:r>
              <a:rPr lang="ru-RU" sz="1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7.  </a:t>
            </a:r>
            <a:r>
              <a:rPr lang="ru-RU" sz="1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Самый маленький материк</a:t>
            </a:r>
            <a:r>
              <a:rPr lang="en-US" sz="14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ru-RU" sz="1400" b="1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а) Атлантида,  </a:t>
            </a:r>
            <a:r>
              <a:rPr lang="ru-RU" sz="140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Австралия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2" name="Text Box 4"/>
          <p:cNvSpPr txBox="1">
            <a:spLocks noChangeArrowheads="1"/>
          </p:cNvSpPr>
          <p:nvPr/>
        </p:nvSpPr>
        <p:spPr bwMode="auto">
          <a:xfrm>
            <a:off x="1571604" y="152400"/>
            <a:ext cx="700092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>
                <a:solidFill>
                  <a:srgbClr val="7030A0"/>
                </a:solidFill>
              </a:rPr>
              <a:t>КРОССВОРД</a:t>
            </a:r>
          </a:p>
        </p:txBody>
      </p:sp>
      <p:sp>
        <p:nvSpPr>
          <p:cNvPr id="283653" name="Rectangle 5"/>
          <p:cNvSpPr>
            <a:spLocks noChangeArrowheads="1"/>
          </p:cNvSpPr>
          <p:nvPr/>
        </p:nvSpPr>
        <p:spPr bwMode="auto">
          <a:xfrm>
            <a:off x="3429000" y="17526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О</a:t>
            </a:r>
          </a:p>
        </p:txBody>
      </p:sp>
      <p:sp>
        <p:nvSpPr>
          <p:cNvPr id="283663" name="Rectangle 15"/>
          <p:cNvSpPr>
            <a:spLocks noChangeArrowheads="1"/>
          </p:cNvSpPr>
          <p:nvPr/>
        </p:nvSpPr>
        <p:spPr bwMode="auto">
          <a:xfrm>
            <a:off x="4038600" y="17526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В</a:t>
            </a:r>
          </a:p>
        </p:txBody>
      </p:sp>
      <p:sp>
        <p:nvSpPr>
          <p:cNvPr id="283664" name="Rectangle 16"/>
          <p:cNvSpPr>
            <a:spLocks noChangeArrowheads="1"/>
          </p:cNvSpPr>
          <p:nvPr/>
        </p:nvSpPr>
        <p:spPr bwMode="auto">
          <a:xfrm>
            <a:off x="4648200" y="1752600"/>
            <a:ext cx="609600" cy="5334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6600"/>
                </a:solidFill>
              </a:rPr>
              <a:t>Р</a:t>
            </a:r>
          </a:p>
        </p:txBody>
      </p:sp>
      <p:sp>
        <p:nvSpPr>
          <p:cNvPr id="283665" name="Rectangle 17"/>
          <p:cNvSpPr>
            <a:spLocks noChangeArrowheads="1"/>
          </p:cNvSpPr>
          <p:nvPr/>
        </p:nvSpPr>
        <p:spPr bwMode="auto">
          <a:xfrm>
            <a:off x="5257800" y="17526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А</a:t>
            </a:r>
          </a:p>
        </p:txBody>
      </p:sp>
      <p:sp>
        <p:nvSpPr>
          <p:cNvPr id="283666" name="Rectangle 18"/>
          <p:cNvSpPr>
            <a:spLocks noChangeArrowheads="1"/>
          </p:cNvSpPr>
          <p:nvPr/>
        </p:nvSpPr>
        <p:spPr bwMode="auto">
          <a:xfrm>
            <a:off x="5867400" y="17526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Г</a:t>
            </a:r>
          </a:p>
        </p:txBody>
      </p:sp>
      <p:sp>
        <p:nvSpPr>
          <p:cNvPr id="283667" name="Rectangle 19"/>
          <p:cNvSpPr>
            <a:spLocks noChangeArrowheads="1"/>
          </p:cNvSpPr>
          <p:nvPr/>
        </p:nvSpPr>
        <p:spPr bwMode="auto">
          <a:xfrm>
            <a:off x="4038600" y="22860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В</a:t>
            </a:r>
          </a:p>
        </p:txBody>
      </p:sp>
      <p:sp>
        <p:nvSpPr>
          <p:cNvPr id="283668" name="Rectangle 20"/>
          <p:cNvSpPr>
            <a:spLocks noChangeArrowheads="1"/>
          </p:cNvSpPr>
          <p:nvPr/>
        </p:nvSpPr>
        <p:spPr bwMode="auto">
          <a:xfrm>
            <a:off x="4648200" y="2286000"/>
            <a:ext cx="609600" cy="5334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6600"/>
                </a:solidFill>
              </a:rPr>
              <a:t>Е</a:t>
            </a:r>
          </a:p>
        </p:txBody>
      </p:sp>
      <p:sp>
        <p:nvSpPr>
          <p:cNvPr id="283669" name="Rectangle 21"/>
          <p:cNvSpPr>
            <a:spLocks noChangeArrowheads="1"/>
          </p:cNvSpPr>
          <p:nvPr/>
        </p:nvSpPr>
        <p:spPr bwMode="auto">
          <a:xfrm>
            <a:off x="5257800" y="22860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Р</a:t>
            </a:r>
          </a:p>
        </p:txBody>
      </p:sp>
      <p:sp>
        <p:nvSpPr>
          <p:cNvPr id="283670" name="Rectangle 22"/>
          <p:cNvSpPr>
            <a:spLocks noChangeArrowheads="1"/>
          </p:cNvSpPr>
          <p:nvPr/>
        </p:nvSpPr>
        <p:spPr bwMode="auto">
          <a:xfrm>
            <a:off x="5867400" y="22860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Ш</a:t>
            </a:r>
          </a:p>
        </p:txBody>
      </p:sp>
      <p:sp>
        <p:nvSpPr>
          <p:cNvPr id="283671" name="Rectangle 23"/>
          <p:cNvSpPr>
            <a:spLocks noChangeArrowheads="1"/>
          </p:cNvSpPr>
          <p:nvPr/>
        </p:nvSpPr>
        <p:spPr bwMode="auto">
          <a:xfrm>
            <a:off x="6477000" y="22860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И</a:t>
            </a:r>
          </a:p>
        </p:txBody>
      </p:sp>
      <p:sp>
        <p:nvSpPr>
          <p:cNvPr id="283672" name="Rectangle 24"/>
          <p:cNvSpPr>
            <a:spLocks noChangeArrowheads="1"/>
          </p:cNvSpPr>
          <p:nvPr/>
        </p:nvSpPr>
        <p:spPr bwMode="auto">
          <a:xfrm>
            <a:off x="7086600" y="22860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Н</a:t>
            </a:r>
          </a:p>
        </p:txBody>
      </p:sp>
      <p:sp>
        <p:nvSpPr>
          <p:cNvPr id="283673" name="Rectangle 25"/>
          <p:cNvSpPr>
            <a:spLocks noChangeArrowheads="1"/>
          </p:cNvSpPr>
          <p:nvPr/>
        </p:nvSpPr>
        <p:spPr bwMode="auto">
          <a:xfrm>
            <a:off x="7696200" y="22860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А</a:t>
            </a:r>
          </a:p>
        </p:txBody>
      </p:sp>
      <p:sp>
        <p:nvSpPr>
          <p:cNvPr id="283675" name="Rectangle 27"/>
          <p:cNvSpPr>
            <a:spLocks noChangeArrowheads="1"/>
          </p:cNvSpPr>
          <p:nvPr/>
        </p:nvSpPr>
        <p:spPr bwMode="auto">
          <a:xfrm>
            <a:off x="3429000" y="28194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Х</a:t>
            </a:r>
          </a:p>
        </p:txBody>
      </p:sp>
      <p:sp>
        <p:nvSpPr>
          <p:cNvPr id="283676" name="Rectangle 28"/>
          <p:cNvSpPr>
            <a:spLocks noChangeArrowheads="1"/>
          </p:cNvSpPr>
          <p:nvPr/>
        </p:nvSpPr>
        <p:spPr bwMode="auto">
          <a:xfrm>
            <a:off x="4038600" y="28194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О</a:t>
            </a:r>
          </a:p>
        </p:txBody>
      </p:sp>
      <p:sp>
        <p:nvSpPr>
          <p:cNvPr id="283677" name="Rectangle 29"/>
          <p:cNvSpPr>
            <a:spLocks noChangeArrowheads="1"/>
          </p:cNvSpPr>
          <p:nvPr/>
        </p:nvSpPr>
        <p:spPr bwMode="auto">
          <a:xfrm>
            <a:off x="4648200" y="2819400"/>
            <a:ext cx="609600" cy="5334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6600"/>
                </a:solidFill>
              </a:rPr>
              <a:t>Л</a:t>
            </a:r>
          </a:p>
        </p:txBody>
      </p:sp>
      <p:sp>
        <p:nvSpPr>
          <p:cNvPr id="283678" name="Rectangle 30"/>
          <p:cNvSpPr>
            <a:spLocks noChangeArrowheads="1"/>
          </p:cNvSpPr>
          <p:nvPr/>
        </p:nvSpPr>
        <p:spPr bwMode="auto">
          <a:xfrm>
            <a:off x="5257800" y="28194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М</a:t>
            </a:r>
          </a:p>
        </p:txBody>
      </p:sp>
      <p:sp>
        <p:nvSpPr>
          <p:cNvPr id="283679" name="Rectangle 31"/>
          <p:cNvSpPr>
            <a:spLocks noChangeArrowheads="1"/>
          </p:cNvSpPr>
          <p:nvPr/>
        </p:nvSpPr>
        <p:spPr bwMode="auto">
          <a:xfrm>
            <a:off x="4648200" y="3352800"/>
            <a:ext cx="609600" cy="5334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6600"/>
                </a:solidFill>
              </a:rPr>
              <a:t>Ь</a:t>
            </a:r>
          </a:p>
        </p:txBody>
      </p:sp>
      <p:sp>
        <p:nvSpPr>
          <p:cNvPr id="283680" name="Rectangle 32"/>
          <p:cNvSpPr>
            <a:spLocks noChangeArrowheads="1"/>
          </p:cNvSpPr>
          <p:nvPr/>
        </p:nvSpPr>
        <p:spPr bwMode="auto">
          <a:xfrm>
            <a:off x="4648200" y="3886200"/>
            <a:ext cx="609600" cy="5334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6600"/>
                </a:solidFill>
              </a:rPr>
              <a:t>Е</a:t>
            </a:r>
          </a:p>
        </p:txBody>
      </p:sp>
      <p:sp>
        <p:nvSpPr>
          <p:cNvPr id="283681" name="Rectangle 33"/>
          <p:cNvSpPr>
            <a:spLocks noChangeArrowheads="1"/>
          </p:cNvSpPr>
          <p:nvPr/>
        </p:nvSpPr>
        <p:spPr bwMode="auto">
          <a:xfrm>
            <a:off x="4648200" y="4419600"/>
            <a:ext cx="609600" cy="5334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6600"/>
                </a:solidFill>
              </a:rPr>
              <a:t>Ф</a:t>
            </a:r>
          </a:p>
        </p:txBody>
      </p:sp>
      <p:sp>
        <p:nvSpPr>
          <p:cNvPr id="283682" name="Rectangle 34"/>
          <p:cNvSpPr>
            <a:spLocks noChangeArrowheads="1"/>
          </p:cNvSpPr>
          <p:nvPr/>
        </p:nvSpPr>
        <p:spPr bwMode="auto">
          <a:xfrm>
            <a:off x="4038600" y="38862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И</a:t>
            </a:r>
          </a:p>
        </p:txBody>
      </p:sp>
      <p:sp>
        <p:nvSpPr>
          <p:cNvPr id="283683" name="Rectangle 35"/>
          <p:cNvSpPr>
            <a:spLocks noChangeArrowheads="1"/>
          </p:cNvSpPr>
          <p:nvPr/>
        </p:nvSpPr>
        <p:spPr bwMode="auto">
          <a:xfrm>
            <a:off x="3429000" y="38862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Ж</a:t>
            </a:r>
          </a:p>
        </p:txBody>
      </p:sp>
      <p:sp>
        <p:nvSpPr>
          <p:cNvPr id="283684" name="Rectangle 36"/>
          <p:cNvSpPr>
            <a:spLocks noChangeArrowheads="1"/>
          </p:cNvSpPr>
          <p:nvPr/>
        </p:nvSpPr>
        <p:spPr bwMode="auto">
          <a:xfrm>
            <a:off x="2819400" y="38862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О</a:t>
            </a:r>
          </a:p>
        </p:txBody>
      </p:sp>
      <p:sp>
        <p:nvSpPr>
          <p:cNvPr id="283685" name="Rectangle 37"/>
          <p:cNvSpPr>
            <a:spLocks noChangeArrowheads="1"/>
          </p:cNvSpPr>
          <p:nvPr/>
        </p:nvSpPr>
        <p:spPr bwMode="auto">
          <a:xfrm>
            <a:off x="2209800" y="38862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Н</a:t>
            </a:r>
          </a:p>
        </p:txBody>
      </p:sp>
      <p:sp>
        <p:nvSpPr>
          <p:cNvPr id="283686" name="Rectangle 38"/>
          <p:cNvSpPr>
            <a:spLocks noChangeArrowheads="1"/>
          </p:cNvSpPr>
          <p:nvPr/>
        </p:nvSpPr>
        <p:spPr bwMode="auto">
          <a:xfrm>
            <a:off x="1600200" y="38862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Д</a:t>
            </a:r>
          </a:p>
        </p:txBody>
      </p:sp>
      <p:sp>
        <p:nvSpPr>
          <p:cNvPr id="283687" name="Rectangle 39"/>
          <p:cNvSpPr>
            <a:spLocks noChangeArrowheads="1"/>
          </p:cNvSpPr>
          <p:nvPr/>
        </p:nvSpPr>
        <p:spPr bwMode="auto">
          <a:xfrm>
            <a:off x="990600" y="38862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О</a:t>
            </a:r>
          </a:p>
        </p:txBody>
      </p:sp>
      <p:sp>
        <p:nvSpPr>
          <p:cNvPr id="283688" name="Rectangle 40"/>
          <p:cNvSpPr>
            <a:spLocks noChangeArrowheads="1"/>
          </p:cNvSpPr>
          <p:nvPr/>
        </p:nvSpPr>
        <p:spPr bwMode="auto">
          <a:xfrm>
            <a:off x="381000" y="38862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П</a:t>
            </a:r>
          </a:p>
        </p:txBody>
      </p:sp>
      <p:sp>
        <p:nvSpPr>
          <p:cNvPr id="283689" name="Rectangle 41"/>
          <p:cNvSpPr>
            <a:spLocks noChangeArrowheads="1"/>
          </p:cNvSpPr>
          <p:nvPr/>
        </p:nvSpPr>
        <p:spPr bwMode="auto">
          <a:xfrm>
            <a:off x="990600" y="44196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Н</a:t>
            </a:r>
          </a:p>
        </p:txBody>
      </p:sp>
      <p:sp>
        <p:nvSpPr>
          <p:cNvPr id="283690" name="Rectangle 42"/>
          <p:cNvSpPr>
            <a:spLocks noChangeArrowheads="1"/>
          </p:cNvSpPr>
          <p:nvPr/>
        </p:nvSpPr>
        <p:spPr bwMode="auto">
          <a:xfrm>
            <a:off x="990600" y="33528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Л</a:t>
            </a:r>
          </a:p>
        </p:txBody>
      </p:sp>
      <p:sp>
        <p:nvSpPr>
          <p:cNvPr id="283691" name="Rectangle 43"/>
          <p:cNvSpPr>
            <a:spLocks noChangeArrowheads="1"/>
          </p:cNvSpPr>
          <p:nvPr/>
        </p:nvSpPr>
        <p:spPr bwMode="auto">
          <a:xfrm>
            <a:off x="990600" y="28194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К</a:t>
            </a:r>
          </a:p>
        </p:txBody>
      </p:sp>
      <p:sp>
        <p:nvSpPr>
          <p:cNvPr id="283692" name="Rectangle 44"/>
          <p:cNvSpPr>
            <a:spLocks noChangeArrowheads="1"/>
          </p:cNvSpPr>
          <p:nvPr/>
        </p:nvSpPr>
        <p:spPr bwMode="auto">
          <a:xfrm>
            <a:off x="990600" y="22860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С</a:t>
            </a:r>
          </a:p>
        </p:txBody>
      </p:sp>
      <p:sp>
        <p:nvSpPr>
          <p:cNvPr id="283693" name="Rectangle 45"/>
          <p:cNvSpPr>
            <a:spLocks noChangeArrowheads="1"/>
          </p:cNvSpPr>
          <p:nvPr/>
        </p:nvSpPr>
        <p:spPr bwMode="auto">
          <a:xfrm>
            <a:off x="7696200" y="17526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Р</a:t>
            </a:r>
          </a:p>
        </p:txBody>
      </p:sp>
      <p:sp>
        <p:nvSpPr>
          <p:cNvPr id="283694" name="Rectangle 46"/>
          <p:cNvSpPr>
            <a:spLocks noChangeArrowheads="1"/>
          </p:cNvSpPr>
          <p:nvPr/>
        </p:nvSpPr>
        <p:spPr bwMode="auto">
          <a:xfrm>
            <a:off x="7696200" y="28194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В</a:t>
            </a:r>
          </a:p>
        </p:txBody>
      </p:sp>
      <p:sp>
        <p:nvSpPr>
          <p:cNvPr id="283695" name="Rectangle 47"/>
          <p:cNvSpPr>
            <a:spLocks noChangeArrowheads="1"/>
          </p:cNvSpPr>
          <p:nvPr/>
        </p:nvSpPr>
        <p:spPr bwMode="auto">
          <a:xfrm>
            <a:off x="7696200" y="33528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Н</a:t>
            </a:r>
          </a:p>
        </p:txBody>
      </p:sp>
      <p:sp>
        <p:nvSpPr>
          <p:cNvPr id="283696" name="Rectangle 48"/>
          <p:cNvSpPr>
            <a:spLocks noChangeArrowheads="1"/>
          </p:cNvSpPr>
          <p:nvPr/>
        </p:nvSpPr>
        <p:spPr bwMode="auto">
          <a:xfrm>
            <a:off x="7696200" y="38862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И</a:t>
            </a:r>
          </a:p>
        </p:txBody>
      </p:sp>
      <p:sp>
        <p:nvSpPr>
          <p:cNvPr id="283697" name="Rectangle 49"/>
          <p:cNvSpPr>
            <a:spLocks noChangeArrowheads="1"/>
          </p:cNvSpPr>
          <p:nvPr/>
        </p:nvSpPr>
        <p:spPr bwMode="auto">
          <a:xfrm>
            <a:off x="7696200" y="44196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Н</a:t>
            </a:r>
          </a:p>
        </p:txBody>
      </p:sp>
      <p:sp>
        <p:nvSpPr>
          <p:cNvPr id="283698" name="Rectangle 50"/>
          <p:cNvSpPr>
            <a:spLocks noChangeArrowheads="1"/>
          </p:cNvSpPr>
          <p:nvPr/>
        </p:nvSpPr>
        <p:spPr bwMode="auto">
          <a:xfrm>
            <a:off x="7696200" y="49530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А</a:t>
            </a:r>
          </a:p>
        </p:txBody>
      </p:sp>
      <p:sp>
        <p:nvSpPr>
          <p:cNvPr id="283699" name="Rectangle 51"/>
          <p:cNvSpPr>
            <a:spLocks noChangeArrowheads="1"/>
          </p:cNvSpPr>
          <p:nvPr/>
        </p:nvSpPr>
        <p:spPr bwMode="auto">
          <a:xfrm>
            <a:off x="7086600" y="49530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Р</a:t>
            </a:r>
          </a:p>
        </p:txBody>
      </p:sp>
      <p:sp>
        <p:nvSpPr>
          <p:cNvPr id="283700" name="Rectangle 52"/>
          <p:cNvSpPr>
            <a:spLocks noChangeArrowheads="1"/>
          </p:cNvSpPr>
          <p:nvPr/>
        </p:nvSpPr>
        <p:spPr bwMode="auto">
          <a:xfrm>
            <a:off x="6477000" y="49530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О</a:t>
            </a:r>
          </a:p>
        </p:txBody>
      </p:sp>
      <p:sp>
        <p:nvSpPr>
          <p:cNvPr id="283701" name="Rectangle 53"/>
          <p:cNvSpPr>
            <a:spLocks noChangeArrowheads="1"/>
          </p:cNvSpPr>
          <p:nvPr/>
        </p:nvSpPr>
        <p:spPr bwMode="auto">
          <a:xfrm>
            <a:off x="5867400" y="4953000"/>
            <a:ext cx="609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Г</a:t>
            </a:r>
          </a:p>
        </p:txBody>
      </p:sp>
      <p:sp>
        <p:nvSpPr>
          <p:cNvPr id="283703" name="Text Box 55"/>
          <p:cNvSpPr txBox="1">
            <a:spLocks noChangeArrowheads="1"/>
          </p:cNvSpPr>
          <p:nvPr/>
        </p:nvSpPr>
        <p:spPr bwMode="auto">
          <a:xfrm>
            <a:off x="3124200" y="1660525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FF"/>
                </a:solidFill>
              </a:rPr>
              <a:t>1</a:t>
            </a:r>
            <a:endParaRPr lang="ru-RU" sz="2000" b="1">
              <a:solidFill>
                <a:srgbClr val="FF00FF"/>
              </a:solidFill>
            </a:endParaRPr>
          </a:p>
        </p:txBody>
      </p:sp>
      <p:sp>
        <p:nvSpPr>
          <p:cNvPr id="283704" name="Text Box 56"/>
          <p:cNvSpPr txBox="1">
            <a:spLocks noChangeArrowheads="1"/>
          </p:cNvSpPr>
          <p:nvPr/>
        </p:nvSpPr>
        <p:spPr bwMode="auto">
          <a:xfrm>
            <a:off x="3733800" y="2270125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00FF"/>
                </a:solidFill>
              </a:rPr>
              <a:t>2</a:t>
            </a:r>
            <a:endParaRPr lang="ru-RU" sz="2000" b="1">
              <a:solidFill>
                <a:srgbClr val="FF00FF"/>
              </a:solidFill>
            </a:endParaRPr>
          </a:p>
        </p:txBody>
      </p:sp>
      <p:sp>
        <p:nvSpPr>
          <p:cNvPr id="283705" name="Text Box 57"/>
          <p:cNvSpPr txBox="1">
            <a:spLocks noChangeArrowheads="1"/>
          </p:cNvSpPr>
          <p:nvPr/>
        </p:nvSpPr>
        <p:spPr bwMode="auto">
          <a:xfrm>
            <a:off x="3124200" y="27432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00FF"/>
                </a:solidFill>
              </a:rPr>
              <a:t>3</a:t>
            </a:r>
            <a:endParaRPr lang="ru-RU" sz="2000" b="1">
              <a:solidFill>
                <a:srgbClr val="FF00FF"/>
              </a:solidFill>
            </a:endParaRPr>
          </a:p>
        </p:txBody>
      </p:sp>
      <p:sp>
        <p:nvSpPr>
          <p:cNvPr id="283706" name="Text Box 58"/>
          <p:cNvSpPr txBox="1">
            <a:spLocks noChangeArrowheads="1"/>
          </p:cNvSpPr>
          <p:nvPr/>
        </p:nvSpPr>
        <p:spPr bwMode="auto">
          <a:xfrm>
            <a:off x="76200" y="36576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00FF"/>
                </a:solidFill>
              </a:rPr>
              <a:t>4</a:t>
            </a:r>
            <a:endParaRPr lang="ru-RU" sz="2000" b="1">
              <a:solidFill>
                <a:srgbClr val="FF00FF"/>
              </a:solidFill>
            </a:endParaRPr>
          </a:p>
        </p:txBody>
      </p:sp>
      <p:sp>
        <p:nvSpPr>
          <p:cNvPr id="283707" name="Text Box 59"/>
          <p:cNvSpPr txBox="1">
            <a:spLocks noChangeArrowheads="1"/>
          </p:cNvSpPr>
          <p:nvPr/>
        </p:nvSpPr>
        <p:spPr bwMode="auto">
          <a:xfrm>
            <a:off x="5562600" y="48768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00FF"/>
                </a:solidFill>
              </a:rPr>
              <a:t>5</a:t>
            </a:r>
            <a:endParaRPr lang="ru-RU" sz="2000" b="1">
              <a:solidFill>
                <a:srgbClr val="FF00FF"/>
              </a:solidFill>
            </a:endParaRPr>
          </a:p>
        </p:txBody>
      </p:sp>
      <p:sp>
        <p:nvSpPr>
          <p:cNvPr id="283708" name="Text Box 60"/>
          <p:cNvSpPr txBox="1">
            <a:spLocks noChangeArrowheads="1"/>
          </p:cNvSpPr>
          <p:nvPr/>
        </p:nvSpPr>
        <p:spPr bwMode="auto">
          <a:xfrm>
            <a:off x="914400" y="1919288"/>
            <a:ext cx="457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00FF"/>
                </a:solidFill>
              </a:rPr>
              <a:t>6</a:t>
            </a:r>
            <a:endParaRPr lang="ru-RU" b="1">
              <a:solidFill>
                <a:srgbClr val="FF00FF"/>
              </a:solidFill>
            </a:endParaRPr>
          </a:p>
        </p:txBody>
      </p:sp>
      <p:sp>
        <p:nvSpPr>
          <p:cNvPr id="283709" name="Text Box 61"/>
          <p:cNvSpPr txBox="1">
            <a:spLocks noChangeArrowheads="1"/>
          </p:cNvSpPr>
          <p:nvPr/>
        </p:nvSpPr>
        <p:spPr bwMode="auto">
          <a:xfrm>
            <a:off x="7620000" y="13716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00FF"/>
                </a:solidFill>
              </a:rPr>
              <a:t>7</a:t>
            </a:r>
            <a:endParaRPr lang="ru-RU" sz="2000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3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3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83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83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83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83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83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83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83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3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3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3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3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3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3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283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0" dur="500"/>
                                        <p:tgtEl>
                                          <p:spTgt spid="283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3" dur="500"/>
                                        <p:tgtEl>
                                          <p:spTgt spid="283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283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1" dur="500"/>
                                        <p:tgtEl>
                                          <p:spTgt spid="283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83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83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83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83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83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83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83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83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83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83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83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83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83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83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83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83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83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83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83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83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83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83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 tmFilter="0,0; .5, 1; 1, 1"/>
                                        <p:tgtEl>
                                          <p:spTgt spid="283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83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83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83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83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 tmFilter="0,0; .5, 1; 1, 1"/>
                                        <p:tgtEl>
                                          <p:spTgt spid="283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994"/>
            <a:ext cx="9143999" cy="6861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05000"/>
            <a:ext cx="8429684" cy="3667140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«Если мы будем сегодня учить так, как учили вчера, мы украдем у наших детей завтра».</a:t>
            </a:r>
          </a:p>
          <a:p>
            <a:pPr algn="r"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itchFamily="18"/>
                <a:ea typeface="Lucida Sans Unicode" pitchFamily="2"/>
                <a:cs typeface="Tahoma" pitchFamily="2"/>
              </a:rPr>
              <a:t>Джон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/>
                <a:ea typeface="Lucida Sans Unicode" pitchFamily="2"/>
                <a:cs typeface="Tahoma" pitchFamily="2"/>
              </a:rPr>
              <a:t>Дьюи</a:t>
            </a:r>
            <a:endParaRPr lang="ru-RU" dirty="0" smtClean="0">
              <a:solidFill>
                <a:srgbClr val="7030A0"/>
              </a:solidFill>
              <a:latin typeface="Times New Roman" pitchFamily="18"/>
              <a:ea typeface="Lucida Sans Unicode" pitchFamily="2"/>
              <a:cs typeface="Tahoma" pitchFamily="2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0724152">
            <a:off x="357158" y="2176953"/>
            <a:ext cx="8286808" cy="1861152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solidFill>
                  <a:srgbClr val="7030A0"/>
                </a:solidFill>
                <a:latin typeface="Ariston" pitchFamily="66" charset="0"/>
                <a:ea typeface="Verdana" pitchFamily="34" charset="0"/>
                <a:cs typeface="Verdana" pitchFamily="34" charset="0"/>
              </a:rPr>
              <a:t>Спасибо за внимание!</a:t>
            </a:r>
            <a:endParaRPr lang="ru-RU" sz="5400" b="1" dirty="0">
              <a:solidFill>
                <a:srgbClr val="7030A0"/>
              </a:solidFill>
              <a:latin typeface="Ariston" pitchFamily="66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9" y="438150"/>
            <a:ext cx="7615262" cy="457200"/>
          </a:xfrm>
        </p:spPr>
        <p:txBody>
          <a:bodyPr/>
          <a:lstStyle/>
          <a:p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Единое образовательное пространство</a:t>
            </a:r>
            <a:endParaRPr lang="ru-RU" sz="2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18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единого образовательного пространства, формируемого на основе гармоничной взаимосвязи образовательных стандартов с возможностями дополнительного образования и предназначенного для разностороннего развития личности каждого ребенка в доступных ему видах деятельности для постепенного появления у него потребности и способностей к творческому саморазвитию, социальной самореализации и профессионального самоопределения.</a:t>
            </a:r>
          </a:p>
          <a:p>
            <a:pPr algn="just"/>
            <a:r>
              <a:rPr lang="ru-RU" sz="18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Сохранить угасающие традиции, противостоять деструктивной действительности.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785926"/>
            <a:ext cx="8643998" cy="4097349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Его структура включает медико-психологическую службу</a:t>
            </a:r>
          </a:p>
          <a:p>
            <a:pPr>
              <a:buFont typeface="Wingdings 2" pitchFamily="18" charset="2"/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для диагностики детей; службу социально-</a:t>
            </a:r>
          </a:p>
          <a:p>
            <a:pPr>
              <a:buFont typeface="Wingdings 2" pitchFamily="18" charset="2"/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педагогической реабилитации “проблемных”</a:t>
            </a:r>
          </a:p>
          <a:p>
            <a:pPr>
              <a:buFont typeface="Wingdings 2" pitchFamily="18" charset="2"/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детей; службу работы с одаренными детьми; службу</a:t>
            </a:r>
          </a:p>
          <a:p>
            <a:pPr>
              <a:buFont typeface="Wingdings 2" pitchFamily="18" charset="2"/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культурно-информационных связей и общения;</a:t>
            </a:r>
          </a:p>
          <a:p>
            <a:pPr algn="just">
              <a:buFont typeface="Wingdings 2" pitchFamily="18" charset="2"/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дополнительное образование и т. д.</a:t>
            </a:r>
            <a:endParaRPr lang="ru-RU" sz="2000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Единое образовательное пространство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7" y="438150"/>
            <a:ext cx="7543824" cy="457200"/>
          </a:xfrm>
        </p:spPr>
        <p:txBody>
          <a:bodyPr/>
          <a:lstStyle/>
          <a:p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Единое образовательное пространство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357298"/>
            <a:ext cx="8286808" cy="489110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Требования ФГОС нового поколения предполагают: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«…активную роль всех участников образовательного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процесса в формировании компетентной личности; …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обеспечение перехода в образовании … от простой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ретрансляции знаний к развитию творческих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способностей обучающихся, раскрытию своих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возможностей» и предусматривают составление и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внедрение «…программ развития у обучающихся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универсальных учебных действий».</a:t>
            </a:r>
          </a:p>
          <a:p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Активное образовательное пространство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429684" cy="4748226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замечательно тем, что обеспечивает каждого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ребенка возможностью выбора различных видов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деятельности (учебной, художественной, спортивной,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профилированной и др.), включением в них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посредством диалога и самореализацией учащихся на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принципах взаимообогащения, взаимоуважения,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сотрудничества учителей, учеников, родителей и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администрации, т.е. позитивным опытом совместной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деятельности детей и взрослых.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powerpoint-template-24 14">
      <a:dk1>
        <a:srgbClr val="4D4D4D"/>
      </a:dk1>
      <a:lt1>
        <a:srgbClr val="FFFFFF"/>
      </a:lt1>
      <a:dk2>
        <a:srgbClr val="4D4D4D"/>
      </a:dk2>
      <a:lt2>
        <a:srgbClr val="888888"/>
      </a:lt2>
      <a:accent1>
        <a:srgbClr val="9E9E9E"/>
      </a:accent1>
      <a:accent2>
        <a:srgbClr val="BEBEBE"/>
      </a:accent2>
      <a:accent3>
        <a:srgbClr val="FFFFFF"/>
      </a:accent3>
      <a:accent4>
        <a:srgbClr val="404040"/>
      </a:accent4>
      <a:accent5>
        <a:srgbClr val="CCCCCC"/>
      </a:accent5>
      <a:accent6>
        <a:srgbClr val="ACACAC"/>
      </a:accent6>
      <a:hlink>
        <a:srgbClr val="BDD006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617180"/>
        </a:lt2>
        <a:accent1>
          <a:srgbClr val="85919F"/>
        </a:accent1>
        <a:accent2>
          <a:srgbClr val="96A3AF"/>
        </a:accent2>
        <a:accent3>
          <a:srgbClr val="FFFFFF"/>
        </a:accent3>
        <a:accent4>
          <a:srgbClr val="404040"/>
        </a:accent4>
        <a:accent5>
          <a:srgbClr val="C2C7CD"/>
        </a:accent5>
        <a:accent6>
          <a:srgbClr val="87939E"/>
        </a:accent6>
        <a:hlink>
          <a:srgbClr val="AFB9C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C8C8C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F200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D000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397AF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3892F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FFC90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FFA21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BDD00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381</TotalTime>
  <Words>1630</Words>
  <Application>Microsoft Office PowerPoint</Application>
  <PresentationFormat>Экран (4:3)</PresentationFormat>
  <Paragraphs>325</Paragraphs>
  <Slides>58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powerpoint-template</vt:lpstr>
      <vt:lpstr>Создание единого образовательного пространства </vt:lpstr>
      <vt:lpstr>Образовательная среда</vt:lpstr>
      <vt:lpstr>Функции ОС:</vt:lpstr>
      <vt:lpstr> Три взаимосвязанных компонента ОС:</vt:lpstr>
      <vt:lpstr>Единое образовательное пространство</vt:lpstr>
      <vt:lpstr>Единое образовательное пространство</vt:lpstr>
      <vt:lpstr>Единое образовательное пространство</vt:lpstr>
      <vt:lpstr>Единое образовательное пространство</vt:lpstr>
      <vt:lpstr>Активное образовательное пространство</vt:lpstr>
      <vt:lpstr>Задачи:</vt:lpstr>
      <vt:lpstr>Задачи:</vt:lpstr>
      <vt:lpstr>Реализация требований ФГОС:</vt:lpstr>
      <vt:lpstr>Модель взаимодействия участников образовательного процесса</vt:lpstr>
      <vt:lpstr>Единое образовательное пространство</vt:lpstr>
      <vt:lpstr>Презентация PowerPoint</vt:lpstr>
      <vt:lpstr>Создание единого образовательного пространства.</vt:lpstr>
      <vt:lpstr>Основные компоненты ИОС:</vt:lpstr>
      <vt:lpstr>Функции ИОС:</vt:lpstr>
      <vt:lpstr>Педагогический потенциал информационно-образовательной среды</vt:lpstr>
      <vt:lpstr>Создание единого образовательного пространства.</vt:lpstr>
      <vt:lpstr>Психолого-педагогическое направление</vt:lpstr>
      <vt:lpstr>Формы работы:</vt:lpstr>
      <vt:lpstr>Методы работы:</vt:lpstr>
      <vt:lpstr>Презентация PowerPoint</vt:lpstr>
      <vt:lpstr>Создание единого образовательного пространства.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Создание единого образовательного пространства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характеристики досуга</vt:lpstr>
      <vt:lpstr>Презентация PowerPoint</vt:lpstr>
      <vt:lpstr>Презентация PowerPoint</vt:lpstr>
      <vt:lpstr>Внеурочная работа</vt:lpstr>
      <vt:lpstr>Виды прогулок: </vt:lpstr>
      <vt:lpstr>Самоподготовка и ее функции: </vt:lpstr>
      <vt:lpstr>Виды дидактических игр:</vt:lpstr>
      <vt:lpstr> Назначение дидактических игр: </vt:lpstr>
      <vt:lpstr> Методические  указания к проведению дидактических игр и занимательных упражнений:  </vt:lpstr>
      <vt:lpstr>Построение фигур из счетных палочек.</vt:lpstr>
      <vt:lpstr>Назови слова со звуком Ш</vt:lpstr>
      <vt:lpstr>Кто быстрее запишет слова</vt:lpstr>
      <vt:lpstr>Презентация PowerPoint</vt:lpstr>
      <vt:lpstr>Сосчитай геометрические фигуры</vt:lpstr>
      <vt:lpstr>Игра четвёртый лишний</vt:lpstr>
      <vt:lpstr>Игра четвёртый лишний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единого образовательного пространства</dc:title>
  <dc:creator>Elena</dc:creator>
  <cp:lastModifiedBy>Макс</cp:lastModifiedBy>
  <cp:revision>68</cp:revision>
  <dcterms:created xsi:type="dcterms:W3CDTF">2019-04-04T01:49:09Z</dcterms:created>
  <dcterms:modified xsi:type="dcterms:W3CDTF">2019-04-20T04:39:23Z</dcterms:modified>
</cp:coreProperties>
</file>