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809" r:id="rId2"/>
    <p:sldMasterId id="2147483915" r:id="rId3"/>
    <p:sldMasterId id="2147483987" r:id="rId4"/>
    <p:sldMasterId id="2147483999" r:id="rId5"/>
  </p:sldMasterIdLst>
  <p:notesMasterIdLst>
    <p:notesMasterId r:id="rId80"/>
  </p:notesMasterIdLst>
  <p:sldIdLst>
    <p:sldId id="421" r:id="rId6"/>
    <p:sldId id="420" r:id="rId7"/>
    <p:sldId id="315" r:id="rId8"/>
    <p:sldId id="316" r:id="rId9"/>
    <p:sldId id="317" r:id="rId10"/>
    <p:sldId id="318" r:id="rId11"/>
    <p:sldId id="319" r:id="rId12"/>
    <p:sldId id="292" r:id="rId13"/>
    <p:sldId id="286" r:id="rId14"/>
    <p:sldId id="285" r:id="rId15"/>
    <p:sldId id="283" r:id="rId16"/>
    <p:sldId id="293" r:id="rId17"/>
    <p:sldId id="296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20" r:id="rId29"/>
    <p:sldId id="321" r:id="rId30"/>
    <p:sldId id="363" r:id="rId31"/>
    <p:sldId id="322" r:id="rId32"/>
    <p:sldId id="365" r:id="rId33"/>
    <p:sldId id="364" r:id="rId34"/>
    <p:sldId id="366" r:id="rId35"/>
    <p:sldId id="367" r:id="rId36"/>
    <p:sldId id="368" r:id="rId37"/>
    <p:sldId id="369" r:id="rId38"/>
    <p:sldId id="370" r:id="rId39"/>
    <p:sldId id="372" r:id="rId40"/>
    <p:sldId id="392" r:id="rId41"/>
    <p:sldId id="419" r:id="rId42"/>
    <p:sldId id="394" r:id="rId43"/>
    <p:sldId id="395" r:id="rId44"/>
    <p:sldId id="396" r:id="rId45"/>
    <p:sldId id="397" r:id="rId46"/>
    <p:sldId id="398" r:id="rId47"/>
    <p:sldId id="399" r:id="rId48"/>
    <p:sldId id="400" r:id="rId49"/>
    <p:sldId id="401" r:id="rId50"/>
    <p:sldId id="402" r:id="rId51"/>
    <p:sldId id="403" r:id="rId52"/>
    <p:sldId id="404" r:id="rId53"/>
    <p:sldId id="405" r:id="rId54"/>
    <p:sldId id="406" r:id="rId55"/>
    <p:sldId id="407" r:id="rId56"/>
    <p:sldId id="408" r:id="rId57"/>
    <p:sldId id="409" r:id="rId58"/>
    <p:sldId id="410" r:id="rId59"/>
    <p:sldId id="411" r:id="rId60"/>
    <p:sldId id="412" r:id="rId61"/>
    <p:sldId id="413" r:id="rId62"/>
    <p:sldId id="414" r:id="rId63"/>
    <p:sldId id="415" r:id="rId64"/>
    <p:sldId id="416" r:id="rId65"/>
    <p:sldId id="417" r:id="rId66"/>
    <p:sldId id="418" r:id="rId67"/>
    <p:sldId id="374" r:id="rId68"/>
    <p:sldId id="334" r:id="rId69"/>
    <p:sldId id="360" r:id="rId70"/>
    <p:sldId id="333" r:id="rId71"/>
    <p:sldId id="361" r:id="rId72"/>
    <p:sldId id="362" r:id="rId73"/>
    <p:sldId id="375" r:id="rId74"/>
    <p:sldId id="379" r:id="rId75"/>
    <p:sldId id="376" r:id="rId76"/>
    <p:sldId id="377" r:id="rId77"/>
    <p:sldId id="423" r:id="rId78"/>
    <p:sldId id="422" r:id="rId79"/>
  </p:sldIdLst>
  <p:sldSz cx="9144000" cy="6858000" type="screen4x3"/>
  <p:notesSz cx="7315200" cy="96012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 autoAdjust="0"/>
    <p:restoredTop sz="86658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tableStyles" Target="tableStyle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E5F63DAD-7F4A-42EC-95DA-91AC646DF16D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BF44CB5-0BA5-4E73-9B1A-814673140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95640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AF350-E793-4B08-A978-F1097BC04ED5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A83B1-663B-4D0C-98C2-7024D8DBC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9412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139BC-1349-4BDA-BEBB-9826180BA453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791B5-649F-4B87-9E7A-84AFCDB6B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4516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07483-CA79-45BF-8D67-DE5C9B6C7CE8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1F04A-4256-4B18-B125-EA9E95CA0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9265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890F9-2CBF-447C-B286-F613E11778D3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8F67-59C3-4B0C-8C9D-D76FDA099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2984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B0658-AFDB-41FB-BB5E-2DF11B9D6AA8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8AE97-C44E-4CB2-9D65-129C3DFB9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8304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E7E83-F8E6-4A1C-93F2-954D4F1C6B73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C44D6-7931-41FB-ACE2-08166B342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4559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37776-D9B8-4CB1-8958-9EDDBF4EC2C8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2112-E0C3-45CB-A447-E204F9EFC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950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2A88B-2061-49BE-97B4-397BA9D76690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4EBCC-129C-4271-A662-1AA7620275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776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CFDF6-6EDD-43DB-9439-D976370B9F78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88F72-4825-44D6-9C9B-D3D92027F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74749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52504-A33A-4FB0-B4FF-DA7A48978619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6FD8-4177-4269-8B7F-695613DA8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48228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1309C-FD0A-4019-A234-352870C1023D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E1557-31D1-4B31-A627-99D21EB72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8089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3AE49-5665-484A-AB5B-328FFBB52687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32F86-8BC0-42CF-A79E-AD0A53E7E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9917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160E-FA47-4478-BD4F-FB6916835930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6350E-C159-4678-9603-E26FE4817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52226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C30FA-FC8F-4E5E-BBED-0DD66F54AFD7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BAAD2-BBC5-4383-8313-EBED69BAB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405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A01C2-2862-464C-A706-409CD4D84800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8D8F1-2AB1-4B52-82AA-E0908E89E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3485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D2ED8-36DF-4B51-8708-7E33B1FA43C8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851F9-6ED5-4716-9574-46C7F7991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11970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DB910-DB40-46B7-9686-228DAC0A3428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B88C0-BC00-4560-85B6-3174833C6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67384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BFFC8-774C-4557-B5F5-C76D5E91DD95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3CA22-F018-43B2-A447-63F66FD12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595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9F8D-AE2B-47C0-9DA9-8A690440DC15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3D3BF-B6E7-424B-9795-3943A8E7A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12657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FD0F4-1F30-471A-A768-56359D311772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12520-5DA2-4387-9517-8E7CC45EF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71717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9B809-9277-4C46-BDAE-6BC9B5366FD1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A553B-D66F-4F4C-A232-9463B599DF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4427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F5FF-54C1-4EAF-8CA0-6E5E6BC2A6A8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F901D-AABC-4258-9502-3F05271A0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2163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80F88-1F39-48C4-A767-6EBF6040DA1B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FEA53-5AFC-4690-AAEF-FDAF50E56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8318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BE332-B9CE-4B4D-8436-4013B5D945B2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1100C-B3C5-46E6-B120-BB37DC130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92817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19DC2-974F-47F1-A5F3-08CA1213CA87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B4FEA-B3CD-4ADB-9E34-0F4BE21BE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2263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1E326-A05D-460A-9B4E-77F41C7628F6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569A7-B119-4AE1-84FD-0AEB1C375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67693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223ED-27C0-4E5D-9CE1-945A5E907E4D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1E856-F28C-4A49-B6F5-7FB1BDF40F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09800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EAF350-E793-4B08-A978-F1097BC04ED5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1F1A83B1-663B-4D0C-98C2-7024D8DBC9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F3AE49-5665-484A-AB5B-328FFBB52687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23032F86-8BC0-42CF-A79E-AD0A53E7E7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880F88-1F39-48C4-A767-6EBF6040DA1B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1FEA53-5AFC-4690-AAEF-FDAF50E56D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08550F-76EC-4B6C-81AD-6000F4480597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D59A0-57D3-4878-9C79-AAE543A2FE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235585-08C8-40F3-831B-A5782D8CE192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49FA283-316A-45F4-BD3D-96A4C135C3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90F008-0C7F-41EF-B78E-C3D3AF35B75C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E6EFC7-3257-4C9D-A3B6-D9636D1F4A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8550F-76EC-4B6C-81AD-6000F4480597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D59A0-57D3-4878-9C79-AAE543A2F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24730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C85517-11E9-4CF5-88C5-D704D4D3F88A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484E50-DA51-4B85-97A6-0D6B3E696C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F55E01-5018-4DAD-B58A-0026F241AC39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454940-DEBF-4620-A85F-259D69C4A8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D580E7-5438-4CEA-A5E5-A54F5FEA9E0E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71C66-D84B-4E16-8104-66625324B0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139BC-1349-4BDA-BEBB-9826180BA453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791B5-649F-4B87-9E7A-84AFCDB6BC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C07483-CA79-45BF-8D67-DE5C9B6C7CE8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31F04A-4256-4B18-B125-EA9E95CA02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AD2ED8-36DF-4B51-8708-7E33B1FA43C8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851F9-6ED5-4716-9574-46C7F7991D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ADB910-DB40-46B7-9686-228DAC0A3428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CB88C0-BC00-4560-85B6-3174833C62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BBFFC8-774C-4557-B5F5-C76D5E91DD95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3CA22-F018-43B2-A447-63F66FD122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BA9F8D-AE2B-47C0-9DA9-8A690440DC15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03D3BF-B6E7-424B-9795-3943A8E7A0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9FD0F4-1F30-471A-A768-56359D311772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12520-5DA2-4387-9517-8E7CC45EF6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35585-08C8-40F3-831B-A5782D8CE192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FA283-316A-45F4-BD3D-96A4C135C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74082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B9B809-9277-4C46-BDAE-6BC9B5366FD1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0A553B-D66F-4F4C-A232-9463B599DF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DCF5FF-54C1-4EAF-8CA0-6E5E6BC2A6A8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DF901D-AABC-4258-9502-3F05271A00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ABE332-B9CE-4B4D-8436-4013B5D945B2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B1100C-B3C5-46E6-B120-BB37DC1303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19DC2-974F-47F1-A5F3-08CA1213CA87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1B4FEA-B3CD-4ADB-9E34-0F4BE21BE9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51E326-A05D-460A-9B4E-77F41C7628F6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C569A7-B119-4AE1-84FD-0AEB1C375A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0223ED-27C0-4E5D-9CE1-945A5E907E4D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21E856-F28C-4A49-B6F5-7FB1BDF40F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F008-0C7F-41EF-B78E-C3D3AF35B75C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6EFC7-3257-4C9D-A3B6-D9636D1F4A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386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85517-11E9-4CF5-88C5-D704D4D3F88A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84E50-DA51-4B85-97A6-0D6B3E696C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6519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55E01-5018-4DAD-B58A-0026F241AC39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54940-DEBF-4620-A85F-259D69C4A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7459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580E7-5438-4CEA-A5E5-A54F5FEA9E0E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71C66-D84B-4E16-8104-66625324B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404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2A58FD-DD4C-47A8-A135-CEFE55E7AA0C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9F1A2E-E5BB-4432-A725-A3135EBFC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43" r:id="rId4"/>
    <p:sldLayoutId id="2147483974" r:id="rId5"/>
    <p:sldLayoutId id="2147483944" r:id="rId6"/>
    <p:sldLayoutId id="2147483945" r:id="rId7"/>
    <p:sldLayoutId id="2147483975" r:id="rId8"/>
    <p:sldLayoutId id="2147483946" r:id="rId9"/>
    <p:sldLayoutId id="2147483947" r:id="rId10"/>
    <p:sldLayoutId id="214748394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17667F8-C2C1-4EAA-B24F-B737D5C0CFE3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C27B8E1-BB24-4635-BCA1-0DDF604E0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100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101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7E78631-03BE-479D-BBD0-C338887DD86D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7A4A4585-4F73-43AD-B420-096E08AF7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05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63" r:id="rId2"/>
    <p:sldLayoutId id="2147483985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86" r:id="rId9"/>
    <p:sldLayoutId id="2147483969" r:id="rId10"/>
    <p:sldLayoutId id="21474839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C2A58FD-DD4C-47A8-A135-CEFE55E7AA0C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A9F1A2E-E5BB-4432-A725-A3135EBFC4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2A58FD-DD4C-47A8-A135-CEFE55E7AA0C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A9F1A2E-E5BB-4432-A725-A3135EBFC4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3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file:///G:\&#1087;&#1086;&#1078;&#1072;&#1088;&#1082;&#1072;.mp4" TargetMode="External"/><Relationship Id="rId2" Type="http://schemas.openxmlformats.org/officeDocument/2006/relationships/slideLayout" Target="../slideLayouts/slideLayout35.xml"/><Relationship Id="rId1" Type="http://schemas.openxmlformats.org/officeDocument/2006/relationships/video" Target="file:///G:\&#1087;&#1086;&#1078;&#1072;&#1088;&#1082;&#1072;.mp4" TargetMode="Externa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pos=7&amp;img_url=https://www.litres.ru/static/bookimages/35/05/10/35051014.bin.dir/35051014.cover.jpg&amp;text=%D1%81%D0%BA%D0%B0%D1%87%D0%B0%D1%82%D1%8C+%D1%8F%D1%80%D0%BA%D0%B8%D0%B5+%D0%BE%D0%B1%D0%BB%D0%BE%D0%B6%D0%BA%D0%B8+%D0%BA%D0%BD%D0%B8%D0%B3+%D0%BE+%D0%BF%D1%80%D0%BE%D1%84%D0%B5%D1%81%D1%81%D0%B8%D1%8F%D1%85+%D0%B8+%D1%82%D1%80%D1%83%D0%B4%D0%B5&amp;rpt=simage&amp;lr=101847&amp;source=wiz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s://yandex.ru/images/search?pos=26&amp;img_url=https://img1.labirint.ru/books/446121/coverbig.jpg&amp;text=%D1%81%D0%BA%D0%B0%D1%87%D0%B0%D1%82%D1%8C+%D1%8F%D1%80%D0%BA%D0%B8%D0%B5+%D0%BE%D0%B1%D0%BB%D0%BE%D0%B6%D0%BA%D0%B8+%D0%BA%D0%BD%D0%B8%D0%B3+%D0%BE+%D0%BF%D1%80%D0%BE%D1%84%D0%B5%D1%81%D1%81%D0%B8%D1%8F%D1%85+%D0%B8+%D1%82%D1%80%D1%83%D0%B4%D0%B5&amp;rpt=simage&amp;lr=101847&amp;source=wiz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psearch&amp;uinfo=sw-1007-sh-506-fw-774-fh-448-pd-1&amp;p=10&amp;text=%D0%B8%D0%B3%D1%80%D1%8B%20%D0%BD%D0%B0%D1%80%D0%BE%D0%B4%D0%BE%D0%B2%20%D1%81%D0%B5%D0%B2%D0%B5%D1%80%D0%B0&amp;noreask=1&amp;pos=304&amp;rpt=simage&amp;lr=11230&amp;img_url=http://img-fotki.yandex.ru/get/6108/140303438.26/0_7772f_5affe2a5_L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4.xml"/><Relationship Id="rId1" Type="http://schemas.openxmlformats.org/officeDocument/2006/relationships/video" Target="file:///G:\&#1101;&#1088;&#1075;&#1099;&#1088;&#1086;&#1085;.mp4" TargetMode="External"/><Relationship Id="rId5" Type="http://schemas.openxmlformats.org/officeDocument/2006/relationships/image" Target="../media/image25.png"/><Relationship Id="rId4" Type="http://schemas.microsoft.com/office/2007/relationships/media" Target="file:///G:\&#1101;&#1088;&#1075;&#1099;&#1088;&#1086;&#1085;.mp4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0.jpeg"/><Relationship Id="rId4" Type="http://schemas.openxmlformats.org/officeDocument/2006/relationships/hyperlink" Target="http://images.yandex.ru/yandsearch?source=psearch&amp;uinfo=sw-1007-sh-506-fw-774-fh-448-pd-1&amp;p=20&amp;text=%D0%B8%D0%B3%D1%80%D1%8B%20%D0%BD%D0%B0%D1%80%D0%BE%D0%B4%D0%BE%D0%B2%20%D1%81%D0%B5%D0%B2%D0%B5%D1%80%D0%B0&amp;noreask=1&amp;pos=620&amp;rpt=simage&amp;lr=11230&amp;img_url=http://semyarossii.ru/images/stories/S-og_shkola/081/image001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psearch&amp;p=5&amp;text=%D0%B8%D0%B3%D1%80%D1%8B%20%D0%BD%D0%B0%D1%80%D0%BE%D0%B4%D0%BE%D0%B2%20%D1%81%D0%B5%D0%B2%D0%B5%D1%80%D0%B0&amp;noreask=1&amp;pos=169&amp;lr=11230&amp;rpt=simage&amp;uinfo=sw-1007-sh-506-fw-774-fh-448-pd-1&amp;img_url=http://www.webpark.ru/uploads54/101224/siberias_13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8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8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8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0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1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VID-20181225-WA0008.mp4" TargetMode="External"/><Relationship Id="rId6" Type="http://schemas.openxmlformats.org/officeDocument/2006/relationships/image" Target="../media/image25.png"/><Relationship Id="rId5" Type="http://schemas.microsoft.com/office/2007/relationships/media" Target="file:///G:\VID-20181225-WA0008.mp4" TargetMode="External"/><Relationship Id="rId4" Type="http://schemas.openxmlformats.org/officeDocument/2006/relationships/image" Target="../media/image123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eg"/><Relationship Id="rId3" Type="http://schemas.openxmlformats.org/officeDocument/2006/relationships/image" Target="../media/image125.jpeg"/><Relationship Id="rId7" Type="http://schemas.openxmlformats.org/officeDocument/2006/relationships/image" Target="../media/image129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8.jpeg"/><Relationship Id="rId5" Type="http://schemas.openxmlformats.org/officeDocument/2006/relationships/image" Target="../media/image127.jpeg"/><Relationship Id="rId10" Type="http://schemas.openxmlformats.org/officeDocument/2006/relationships/image" Target="../media/image132.jpeg"/><Relationship Id="rId4" Type="http://schemas.openxmlformats.org/officeDocument/2006/relationships/image" Target="../media/image126.jpeg"/><Relationship Id="rId9" Type="http://schemas.openxmlformats.org/officeDocument/2006/relationships/image" Target="../media/image131.jpeg"/></Relationships>
</file>

<file path=ppt/slides/_rels/slide7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8458200" cy="122237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>Профессиональная ориентация </a:t>
            </a:r>
            <a:br>
              <a:rPr lang="ru-RU" dirty="0" smtClean="0"/>
            </a:br>
            <a:r>
              <a:rPr lang="ru-RU" dirty="0" smtClean="0"/>
              <a:t>детей и подростков, </a:t>
            </a:r>
            <a:br>
              <a:rPr lang="ru-RU" dirty="0" smtClean="0"/>
            </a:br>
            <a:r>
              <a:rPr lang="ru-RU" dirty="0" smtClean="0"/>
              <a:t>имеющих ограниченные возможности здоровья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&amp;Kcy;&amp;acy;&amp;kcy; &amp;vcy;&amp;ycy;&amp;bcy;&amp;rcy;&amp;acy;&amp;tcy;&amp;softcy; &amp;pcy;&amp;rcy;&amp;ocy;&amp;fcy;&amp;iecy;&amp;scy;&amp;scy;&amp;icy;&amp;yucy;"/>
          <p:cNvPicPr>
            <a:picLocks noGrp="1"/>
          </p:cNvPicPr>
          <p:nvPr>
            <p:ph idx="4294967295"/>
          </p:nvPr>
        </p:nvPicPr>
        <p:blipFill>
          <a:blip r:embed="rId2" cstate="email">
            <a:extLst/>
          </a:blip>
          <a:srcRect/>
          <a:stretch>
            <a:fillRect/>
          </a:stretch>
        </p:blipFill>
        <p:spPr>
          <a:xfrm>
            <a:off x="2214546" y="3214686"/>
            <a:ext cx="5086350" cy="2990850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216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Трудовое обучение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686800" cy="5643562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endParaRPr lang="ru-RU" sz="20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spcBef>
                <a:spcPct val="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Классы для детей с ЛУО</a:t>
            </a:r>
          </a:p>
          <a:p>
            <a:pPr marL="0" indent="0" eaLnBrk="1" hangingPunct="1">
              <a:spcBef>
                <a:spcPct val="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1-4 класс</a:t>
            </a:r>
          </a:p>
          <a:p>
            <a:pPr marL="0" indent="0" eaLnBrk="1" hangingPunct="1">
              <a:spcBef>
                <a:spcPct val="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Занимательный ручной труд </a:t>
            </a:r>
          </a:p>
          <a:p>
            <a:pPr marL="0" indent="0" eaLnBrk="1" hangingPunct="1">
              <a:spcBef>
                <a:spcPct val="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Предметно-практическая деятельность (ФГОС)</a:t>
            </a:r>
          </a:p>
          <a:p>
            <a:pPr marL="0" indent="0" eaLnBrk="1" hangingPunct="1">
              <a:spcBef>
                <a:spcPct val="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5-11 класс</a:t>
            </a:r>
          </a:p>
          <a:p>
            <a:pPr marL="0" indent="0" eaLnBrk="1" hangingPunct="1">
              <a:spcBef>
                <a:spcPct val="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Профильный труд</a:t>
            </a:r>
          </a:p>
          <a:p>
            <a:pPr marL="0" lvl="1" indent="0" eaLnBrk="1" hangingPunct="1">
              <a:spcBef>
                <a:spcPct val="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Швейное </a:t>
            </a:r>
            <a:r>
              <a:rPr lang="ru-RU" altLang="ru-RU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дело</a:t>
            </a:r>
            <a:r>
              <a:rPr lang="ru-RU" alt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и      </a:t>
            </a:r>
            <a:r>
              <a:rPr lang="ru-RU" altLang="ru-RU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Столярное дело</a:t>
            </a:r>
            <a:r>
              <a:rPr lang="ru-RU" alt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1" indent="0" algn="ctr" eaLnBrk="1" hangingPunct="1">
              <a:spcBef>
                <a:spcPts val="60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alt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Классы для детей с ТМНР</a:t>
            </a:r>
          </a:p>
          <a:p>
            <a:pPr marL="0" lvl="1" indent="0" eaLnBrk="1" hangingPunct="1">
              <a:spcBef>
                <a:spcPts val="0"/>
              </a:spcBef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alt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1-4 классы</a:t>
            </a:r>
          </a:p>
          <a:p>
            <a:pPr marL="0" indent="0" eaLnBrk="1" hangingPunct="1"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Ручное творчество и конструирование</a:t>
            </a:r>
          </a:p>
          <a:p>
            <a:pPr marL="0" indent="0" eaLnBrk="1" hangingPunct="1"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alt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5-6 классы</a:t>
            </a:r>
          </a:p>
          <a:p>
            <a:pPr marL="0" indent="0" eaLnBrk="1" hangingPunct="1">
              <a:buClr>
                <a:srgbClr val="FFC000"/>
              </a:buClr>
              <a:buFont typeface="Wingdings 2" pitchFamily="18" charset="2"/>
              <a:buNone/>
              <a:defRPr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Конструирование , основы прикладного труда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класс</a:t>
            </a: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Прикладной профильный труд</a:t>
            </a:r>
          </a:p>
          <a:p>
            <a:pPr algn="just"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Обслуживающий труд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 трудового  обучения 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304800" y="1928813"/>
            <a:ext cx="8686800" cy="4151312"/>
          </a:xfrm>
        </p:spPr>
        <p:txBody>
          <a:bodyPr/>
          <a:lstStyle/>
          <a:p>
            <a:pPr algn="just" eaLnBrk="1" hangingPunct="1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коррекция недостатков общего психического развития ребенка с ограниченными возможностями;</a:t>
            </a:r>
          </a:p>
          <a:p>
            <a:pPr algn="just" eaLnBrk="1" hangingPunct="1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сознательного и прочного усвоения учащимися сообщаемых на трудовых занятиях сведений, навыков и умений;</a:t>
            </a:r>
          </a:p>
          <a:p>
            <a:pPr algn="just" eaLnBrk="1" hangingPunct="1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умений и навыков применения полученных знаний в практической деятельности;</a:t>
            </a:r>
          </a:p>
          <a:p>
            <a:pPr algn="just" eaLnBrk="1" hangingPunct="1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социально-трудовая адаптация выпускников.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8578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Социально-трудовая адаптация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304800" y="1071563"/>
            <a:ext cx="8686800" cy="578643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altLang="ru-RU" sz="4000" b="1" i="1" dirty="0" smtClean="0">
                <a:solidFill>
                  <a:schemeClr val="accent2"/>
                </a:solidFill>
                <a:latin typeface="Monotype Corsiva" pitchFamily="66" charset="0"/>
              </a:rPr>
              <a:t>направления работы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altLang="ru-RU" b="1" dirty="0" smtClean="0"/>
          </a:p>
        </p:txBody>
      </p:sp>
      <p:sp>
        <p:nvSpPr>
          <p:cNvPr id="6" name="Овал 5"/>
          <p:cNvSpPr/>
          <p:nvPr/>
        </p:nvSpPr>
        <p:spPr>
          <a:xfrm>
            <a:off x="285720" y="4643446"/>
            <a:ext cx="3571900" cy="1357322"/>
          </a:xfrm>
          <a:prstGeom prst="ellipse">
            <a:avLst/>
          </a:prstGeom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 жизни</a:t>
            </a:r>
          </a:p>
        </p:txBody>
      </p:sp>
      <p:sp>
        <p:nvSpPr>
          <p:cNvPr id="7" name="Овал 6"/>
          <p:cNvSpPr/>
          <p:nvPr/>
        </p:nvSpPr>
        <p:spPr>
          <a:xfrm>
            <a:off x="4786314" y="4572008"/>
            <a:ext cx="3714776" cy="1500198"/>
          </a:xfrm>
          <a:prstGeom prst="ellipse">
            <a:avLst/>
          </a:prstGeom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Культура поведения </a:t>
            </a:r>
            <a:endParaRPr lang="ru-RU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</a:t>
            </a:r>
            <a:r>
              <a:rPr lang="ru-RU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обществе</a:t>
            </a:r>
          </a:p>
        </p:txBody>
      </p:sp>
      <p:sp>
        <p:nvSpPr>
          <p:cNvPr id="5" name="Овал 4"/>
          <p:cNvSpPr/>
          <p:nvPr/>
        </p:nvSpPr>
        <p:spPr>
          <a:xfrm>
            <a:off x="4714876" y="2000240"/>
            <a:ext cx="4000528" cy="1357322"/>
          </a:xfrm>
          <a:prstGeom prst="ellipse">
            <a:avLst/>
          </a:prstGeom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Профессиональное самоопределение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3276600" y="1587500"/>
            <a:ext cx="757238" cy="587375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429125" y="1571625"/>
            <a:ext cx="785813" cy="714375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hape 22"/>
          <p:cNvCxnSpPr>
            <a:endCxn id="6" idx="6"/>
          </p:cNvCxnSpPr>
          <p:nvPr/>
        </p:nvCxnSpPr>
        <p:spPr>
          <a:xfrm rot="5400000">
            <a:off x="2268125" y="3303983"/>
            <a:ext cx="3607619" cy="428628"/>
          </a:xfrm>
          <a:prstGeom prst="curvedConnector2">
            <a:avLst/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285720" y="2000240"/>
            <a:ext cx="3714776" cy="1571636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002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Правовая социализация</a:t>
            </a:r>
          </a:p>
        </p:txBody>
      </p:sp>
      <p:cxnSp>
        <p:nvCxnSpPr>
          <p:cNvPr id="17" name="Shape 16"/>
          <p:cNvCxnSpPr/>
          <p:nvPr/>
        </p:nvCxnSpPr>
        <p:spPr>
          <a:xfrm rot="16200000" flipH="1">
            <a:off x="2768192" y="3303985"/>
            <a:ext cx="3607619" cy="428628"/>
          </a:xfrm>
          <a:prstGeom prst="curvedConnector2">
            <a:avLst/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686800" cy="8382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Профессиональное самоопределение воспитанников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508954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endParaRPr lang="ru-RU" sz="2400" b="1" i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400" b="1" i="1" dirty="0" smtClean="0">
                <a:solidFill>
                  <a:srgbClr val="FF0000"/>
                </a:solidFill>
              </a:rPr>
              <a:t>Цель: </a:t>
            </a:r>
            <a:r>
              <a:rPr lang="ru-RU" sz="2400" b="1" i="1" dirty="0" smtClean="0">
                <a:solidFill>
                  <a:schemeClr val="accent2"/>
                </a:solidFill>
              </a:rPr>
              <a:t>приобретение знаний и умений, необходимых при выборе профессии. 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sz="1400" b="1" i="1" dirty="0" smtClean="0">
              <a:solidFill>
                <a:srgbClr val="FF000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400" b="1" i="1" dirty="0" smtClean="0">
                <a:solidFill>
                  <a:srgbClr val="FF0000"/>
                </a:solidFill>
              </a:rPr>
              <a:t>Задачи: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ru-RU" sz="2400" b="1" i="1" dirty="0" smtClean="0">
                <a:solidFill>
                  <a:schemeClr val="accent2"/>
                </a:solidFill>
              </a:rPr>
              <a:t>обогащение представлений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400" b="1" i="1" dirty="0">
                <a:solidFill>
                  <a:schemeClr val="accent2"/>
                </a:solidFill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</a:rPr>
              <a:t>    детей о мире профессии;</a:t>
            </a:r>
          </a:p>
          <a:p>
            <a:pPr algn="just" eaLnBrk="1" hangingPunct="1">
              <a:buFont typeface="Wingdings" pitchFamily="2" charset="2"/>
              <a:buChar char="v"/>
              <a:defRPr/>
            </a:pPr>
            <a:r>
              <a:rPr lang="ru-RU" sz="2400" b="1" i="1" dirty="0" smtClean="0">
                <a:solidFill>
                  <a:schemeClr val="accent2"/>
                </a:solidFill>
              </a:rPr>
              <a:t>выявление интересов, склонностей и способностей;</a:t>
            </a:r>
          </a:p>
          <a:p>
            <a:pPr algn="just" eaLnBrk="1" hangingPunct="1">
              <a:buFont typeface="Wingdings" pitchFamily="2" charset="2"/>
              <a:buChar char="v"/>
              <a:defRPr/>
            </a:pPr>
            <a:r>
              <a:rPr lang="ru-RU" sz="2400" b="1" i="1" dirty="0" smtClean="0">
                <a:solidFill>
                  <a:schemeClr val="accent2"/>
                </a:solidFill>
              </a:rPr>
              <a:t>развитие у воспитанников свойств личности, необходимых для самостоятельной трудовой деятельности;</a:t>
            </a:r>
          </a:p>
          <a:p>
            <a:pPr algn="just" eaLnBrk="1" hangingPunct="1">
              <a:buFont typeface="Wingdings" pitchFamily="2" charset="2"/>
              <a:buChar char="v"/>
              <a:defRPr/>
            </a:pPr>
            <a:r>
              <a:rPr lang="ru-RU" sz="2400" b="1" i="1" dirty="0" smtClean="0">
                <a:solidFill>
                  <a:schemeClr val="accent2"/>
                </a:solidFill>
              </a:rPr>
              <a:t>формирование представлений о реальном применении полученных знаний, умений.</a:t>
            </a:r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32772" name="Рисунок 3" descr="F:\На стенд\стенд\111\DSC_01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3" y="2068513"/>
            <a:ext cx="3500437" cy="207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Методы и приемы работы по профориентации в начальных классах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928802"/>
            <a:ext cx="4410076" cy="4395798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«В МИРЕ ПРОФЕССИЙ»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НА СВЕТЕ МНОГО </a:t>
            </a:r>
          </a:p>
          <a:p>
            <a:pPr>
              <a:buNone/>
            </a:pPr>
            <a:r>
              <a:rPr lang="ru-RU" sz="2400" b="1" dirty="0" smtClean="0"/>
              <a:t>  ПРОФЕССИЙ РАЗНЫХ,</a:t>
            </a:r>
          </a:p>
          <a:p>
            <a:pPr>
              <a:buNone/>
            </a:pPr>
            <a:r>
              <a:rPr lang="ru-RU" sz="2400" b="1" dirty="0" smtClean="0"/>
              <a:t>     И ВСЕ ОНИ ЛЮДЯМ НУЖНЫ.</a:t>
            </a:r>
          </a:p>
          <a:p>
            <a:pPr>
              <a:buNone/>
            </a:pPr>
            <a:r>
              <a:rPr lang="ru-RU" sz="2400" b="1" dirty="0" smtClean="0"/>
              <a:t>ОТ САМЫХ ПРОСТЫХ </a:t>
            </a:r>
          </a:p>
          <a:p>
            <a:pPr>
              <a:buNone/>
            </a:pPr>
            <a:r>
              <a:rPr lang="ru-RU" sz="2400" b="1" dirty="0" smtClean="0"/>
              <a:t>  И ДО САМЫХ ВАЖНЫХ,</a:t>
            </a:r>
          </a:p>
          <a:p>
            <a:pPr>
              <a:buNone/>
            </a:pPr>
            <a:r>
              <a:rPr lang="ru-RU" sz="2400" b="1" dirty="0" smtClean="0"/>
              <a:t>     ВСЕ ОНИ В ЖИЗНИ ВАЖНЫ.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026" name="Picture 2" descr="G:\педсовет труд\4350151f-f1be-48ba-a751-80bf0649c2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714875" y="1838325"/>
            <a:ext cx="4210050" cy="42481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Знакомство с профессиями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7553348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Беседы о профессиях</a:t>
            </a:r>
          </a:p>
          <a:p>
            <a:r>
              <a:rPr lang="ru-RU" dirty="0" smtClean="0"/>
              <a:t>Чтение художественных произведений</a:t>
            </a:r>
          </a:p>
          <a:p>
            <a:r>
              <a:rPr lang="ru-RU" dirty="0" smtClean="0"/>
              <a:t>Рассматривание иллюстраций</a:t>
            </a:r>
          </a:p>
          <a:p>
            <a:r>
              <a:rPr lang="ru-RU" dirty="0" smtClean="0"/>
              <a:t>Дидактические игры</a:t>
            </a:r>
          </a:p>
          <a:p>
            <a:r>
              <a:rPr lang="ru-RU" dirty="0" smtClean="0"/>
              <a:t>Загадки</a:t>
            </a:r>
          </a:p>
          <a:p>
            <a:r>
              <a:rPr lang="ru-RU" dirty="0" err="1" smtClean="0"/>
              <a:t>Физминутки</a:t>
            </a:r>
            <a:endParaRPr lang="ru-RU" dirty="0" smtClean="0"/>
          </a:p>
          <a:p>
            <a:r>
              <a:rPr lang="ru-RU" dirty="0" smtClean="0"/>
              <a:t>Экскурсии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Picture 2" descr="G:\педсовет труд\20190201_1709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4214818"/>
            <a:ext cx="4037573" cy="22711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Физминутки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Мы в профессии играли               </a:t>
            </a:r>
          </a:p>
          <a:p>
            <a:pPr>
              <a:buNone/>
            </a:pPr>
            <a:r>
              <a:rPr lang="ru-RU" b="1" dirty="0" smtClean="0"/>
              <a:t>В миг мы лётчиками стали!          </a:t>
            </a:r>
          </a:p>
          <a:p>
            <a:pPr>
              <a:buNone/>
            </a:pPr>
            <a:r>
              <a:rPr lang="ru-RU" b="1" dirty="0" smtClean="0"/>
              <a:t>В самолёте полетали                      </a:t>
            </a:r>
          </a:p>
          <a:p>
            <a:pPr>
              <a:buNone/>
            </a:pPr>
            <a:r>
              <a:rPr lang="ru-RU" b="1" dirty="0" smtClean="0"/>
              <a:t>И шофёрами вдруг стали!             </a:t>
            </a:r>
          </a:p>
          <a:p>
            <a:pPr>
              <a:buNone/>
            </a:pPr>
            <a:r>
              <a:rPr lang="ru-RU" b="1" dirty="0" smtClean="0"/>
              <a:t>Руль теперь в руках у нас            </a:t>
            </a:r>
          </a:p>
          <a:p>
            <a:pPr>
              <a:buNone/>
            </a:pPr>
            <a:r>
              <a:rPr lang="ru-RU" b="1" dirty="0" smtClean="0"/>
              <a:t>Быстро едем, просто класс!         </a:t>
            </a:r>
          </a:p>
          <a:p>
            <a:pPr>
              <a:buNone/>
            </a:pPr>
            <a:r>
              <a:rPr lang="ru-RU" b="1" dirty="0" smtClean="0"/>
              <a:t>А теперь на стройке мы                </a:t>
            </a:r>
          </a:p>
          <a:p>
            <a:pPr>
              <a:buNone/>
            </a:pPr>
            <a:r>
              <a:rPr lang="ru-RU" b="1" dirty="0" smtClean="0"/>
              <a:t>Кладём ровно кирпичи.               </a:t>
            </a:r>
          </a:p>
          <a:p>
            <a:pPr>
              <a:buNone/>
            </a:pPr>
            <a:r>
              <a:rPr lang="ru-RU" b="1" dirty="0" smtClean="0"/>
              <a:t>Раз- кирпич и два, и три              </a:t>
            </a:r>
          </a:p>
          <a:p>
            <a:pPr>
              <a:buNone/>
            </a:pPr>
            <a:r>
              <a:rPr lang="ru-RU" b="1" dirty="0" smtClean="0"/>
              <a:t>Строим дом мы, посмотри! 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      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Ну-ка, дайте нам продукты </a:t>
            </a:r>
          </a:p>
          <a:p>
            <a:pPr>
              <a:buNone/>
            </a:pPr>
            <a:r>
              <a:rPr lang="ru-RU" b="1" dirty="0" smtClean="0"/>
              <a:t>Мясо, яйца, сухофрукты </a:t>
            </a:r>
          </a:p>
          <a:p>
            <a:pPr>
              <a:buNone/>
            </a:pPr>
            <a:r>
              <a:rPr lang="ru-RU" b="1" dirty="0" smtClean="0"/>
              <a:t>И получится тогда</a:t>
            </a:r>
          </a:p>
          <a:p>
            <a:pPr>
              <a:buNone/>
            </a:pPr>
            <a:r>
              <a:rPr lang="ru-RU" b="1" dirty="0" smtClean="0"/>
              <a:t>Очень вкусная еда. </a:t>
            </a:r>
          </a:p>
          <a:p>
            <a:pPr>
              <a:buNone/>
            </a:pPr>
            <a:r>
              <a:rPr lang="ru-RU" b="1" dirty="0" smtClean="0"/>
              <a:t>На педаль нажали смело </a:t>
            </a:r>
          </a:p>
          <a:p>
            <a:pPr>
              <a:buNone/>
            </a:pPr>
            <a:r>
              <a:rPr lang="ru-RU" b="1" dirty="0" smtClean="0"/>
              <a:t>Посмотрели вправо, влево </a:t>
            </a:r>
          </a:p>
          <a:p>
            <a:pPr>
              <a:buNone/>
            </a:pPr>
            <a:r>
              <a:rPr lang="ru-RU" b="1" dirty="0" smtClean="0"/>
              <a:t>И поехали вперед</a:t>
            </a:r>
          </a:p>
          <a:p>
            <a:pPr>
              <a:buNone/>
            </a:pPr>
            <a:r>
              <a:rPr lang="ru-RU" b="1" dirty="0" smtClean="0"/>
              <a:t>К тем, кто нас, конечно, ждет</a:t>
            </a:r>
          </a:p>
          <a:p>
            <a:pPr>
              <a:buNone/>
            </a:pPr>
            <a:r>
              <a:rPr lang="ru-RU" b="1" dirty="0" smtClean="0"/>
              <a:t>Быстро голову помыли </a:t>
            </a:r>
          </a:p>
          <a:p>
            <a:pPr>
              <a:buNone/>
            </a:pPr>
            <a:r>
              <a:rPr lang="ru-RU" b="1" dirty="0" smtClean="0"/>
              <a:t>Расчесали, посушили  </a:t>
            </a:r>
            <a:r>
              <a:rPr lang="ru-RU" b="1" smtClean="0"/>
              <a:t>и т.д.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7" name="Picture 2" descr="G:\педсовет труд\item_314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5143512"/>
            <a:ext cx="1727592" cy="1214446"/>
          </a:xfrm>
          <a:prstGeom prst="rect">
            <a:avLst/>
          </a:prstGeom>
          <a:noFill/>
        </p:spPr>
      </p:pic>
      <p:pic>
        <p:nvPicPr>
          <p:cNvPr id="1028" name="Picture 4" descr="G:\педсовет труд\img_5710aea90bf6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72396" y="4929198"/>
            <a:ext cx="1428760" cy="1812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Профессия библиотекарь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3" descr="G:\педсовет труд\20190131_1228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1" y="1142984"/>
            <a:ext cx="4429157" cy="2491402"/>
          </a:xfrm>
          <a:prstGeom prst="rect">
            <a:avLst/>
          </a:prstGeom>
          <a:noFill/>
        </p:spPr>
      </p:pic>
      <p:pic>
        <p:nvPicPr>
          <p:cNvPr id="6" name="Picture 4" descr="G:\педсовет труд\20190131_1228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3714752"/>
            <a:ext cx="4978404" cy="2800353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214942" y="1285860"/>
            <a:ext cx="37147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 книжном море он бескрайнем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Настоящий капитан.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Отыскать любую книжку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Помогает быстро нам!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074" name="Picture 2" descr="G:\педсовет труд\s12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" y="4643446"/>
            <a:ext cx="2032762" cy="138905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ПРОФЕССИЯ ПОВАР</a:t>
            </a:r>
            <a:endParaRPr lang="ru-RU" dirty="0"/>
          </a:p>
        </p:txBody>
      </p:sp>
      <p:pic>
        <p:nvPicPr>
          <p:cNvPr id="2050" name="Picture 2" descr="G:\педсовет труд\20190128_1132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57158" y="3429000"/>
            <a:ext cx="4191000" cy="2357692"/>
          </a:xfrm>
          <a:prstGeom prst="rect">
            <a:avLst/>
          </a:prstGeom>
          <a:noFill/>
        </p:spPr>
      </p:pic>
      <p:pic>
        <p:nvPicPr>
          <p:cNvPr id="2051" name="Picture 3" descr="G:\педсовет труд\20190128_1133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285860"/>
            <a:ext cx="4486276" cy="252353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1357298"/>
            <a:ext cx="371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Скажите, кто так вкусно 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Готовит щи капустные, 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Пахучие котлеты,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Салаты, винегреты,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Все завтраки, обеды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4099" name="Picture 3" descr="G:\педсовет труд\povar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4429132"/>
            <a:ext cx="1764925" cy="1800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ПРОФЕССИЯ врач</a:t>
            </a:r>
            <a:endParaRPr lang="ru-RU" dirty="0"/>
          </a:p>
        </p:txBody>
      </p:sp>
      <p:pic>
        <p:nvPicPr>
          <p:cNvPr id="3074" name="Picture 2" descr="G:\педсовет труд\20190128_1137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214422"/>
            <a:ext cx="4445030" cy="2500330"/>
          </a:xfrm>
          <a:prstGeom prst="rect">
            <a:avLst/>
          </a:prstGeom>
          <a:noFill/>
        </p:spPr>
      </p:pic>
      <p:pic>
        <p:nvPicPr>
          <p:cNvPr id="3075" name="Picture 3" descr="G:\педсовет труд\20190128_1138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62435" y="3857628"/>
            <a:ext cx="4724403" cy="2657477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786314" y="1428736"/>
            <a:ext cx="414340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Кто у постели больного сидит?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 как лечиться он всем говорит.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Кто болен — он капли предложит принять.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Тому, кто здоров, — разрешит погулять.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5122" name="Picture 2" descr="G:\педсовет труд\green-drawing-bottle-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4143380"/>
            <a:ext cx="2471359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1042974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План:</a:t>
            </a:r>
            <a:endParaRPr lang="ru-RU" b="1" dirty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285750" y="1052736"/>
            <a:ext cx="8686800" cy="5519514"/>
          </a:xfrm>
        </p:spPr>
        <p:txBody>
          <a:bodyPr/>
          <a:lstStyle/>
          <a:p>
            <a:pPr algn="just" eaLnBrk="1" hangingPunct="1">
              <a:spcBef>
                <a:spcPts val="1000"/>
              </a:spcBef>
              <a:buClr>
                <a:schemeClr val="accent2"/>
              </a:buClr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</a:t>
            </a:r>
            <a:r>
              <a:rPr lang="ru-RU" alt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с детьми и подростками, имеющими ограниченные возможности здоровья. </a:t>
            </a: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(Гилева Н.Г.)</a:t>
            </a:r>
          </a:p>
          <a:p>
            <a:pPr algn="just" eaLnBrk="1" hangingPunct="1">
              <a:spcBef>
                <a:spcPts val="1000"/>
              </a:spcBef>
              <a:buClr>
                <a:schemeClr val="accent2"/>
              </a:buClr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«Мир профессий» – методы и приемы работы по профориентации в начальных классах. </a:t>
            </a: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(Хомичук Е.А.)</a:t>
            </a:r>
          </a:p>
          <a:p>
            <a:pPr algn="just" eaLnBrk="1" hangingPunct="1">
              <a:spcBef>
                <a:spcPts val="1000"/>
              </a:spcBef>
              <a:buClr>
                <a:schemeClr val="accent2"/>
              </a:buClr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профориентации на уроках русского языка и чтения. </a:t>
            </a: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(Шатило Е.С.)</a:t>
            </a:r>
          </a:p>
          <a:p>
            <a:pPr algn="just" eaLnBrk="1" hangingPunct="1">
              <a:spcBef>
                <a:spcPts val="1000"/>
              </a:spcBef>
              <a:buClr>
                <a:schemeClr val="accent2"/>
              </a:buClr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регионального компонента в работе по профориентации. </a:t>
            </a: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(Юрченко Н.Е., Струкова И.В.)</a:t>
            </a:r>
          </a:p>
          <a:p>
            <a:pPr algn="just" eaLnBrk="1" hangingPunct="1">
              <a:spcBef>
                <a:spcPts val="1000"/>
              </a:spcBef>
              <a:buClr>
                <a:schemeClr val="accent2"/>
              </a:buClr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«Где родился, там и пригодился» - работа по профориентации в старших классах для детей с ТМНР. </a:t>
            </a: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(Собровина Н.В.)</a:t>
            </a:r>
          </a:p>
          <a:p>
            <a:pPr algn="just" eaLnBrk="1" hangingPunct="1">
              <a:spcBef>
                <a:spcPts val="1000"/>
              </a:spcBef>
              <a:buClr>
                <a:schemeClr val="accent2"/>
              </a:buClr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«Психологи рекомендуют…» </a:t>
            </a: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(Истомина А.С.)</a:t>
            </a:r>
          </a:p>
          <a:p>
            <a:pPr algn="just" eaLnBrk="1" hangingPunct="1">
              <a:spcBef>
                <a:spcPts val="1000"/>
              </a:spcBef>
              <a:buClr>
                <a:schemeClr val="accent2"/>
              </a:buClr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«Презентация профессии «швея» - работа по профориентации в старших классах. </a:t>
            </a: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(Денисенко Е.Г.)</a:t>
            </a:r>
          </a:p>
        </p:txBody>
      </p:sp>
    </p:spTree>
    <p:extLst>
      <p:ext uri="{BB962C8B-B14F-4D97-AF65-F5344CB8AC3E}">
        <p14:creationId xmlns:p14="http://schemas.microsoft.com/office/powerpoint/2010/main" xmlns="" val="98521935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ПРОФЕССИЯ ПОЖАРНЫЙ</a:t>
            </a:r>
            <a:endParaRPr lang="ru-RU" dirty="0"/>
          </a:p>
        </p:txBody>
      </p:sp>
      <p:pic>
        <p:nvPicPr>
          <p:cNvPr id="4098" name="Picture 2" descr="G:\педсовет труд\20170505_1101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285860"/>
            <a:ext cx="4191000" cy="2357438"/>
          </a:xfrm>
          <a:prstGeom prst="rect">
            <a:avLst/>
          </a:prstGeom>
          <a:noFill/>
        </p:spPr>
      </p:pic>
      <p:pic>
        <p:nvPicPr>
          <p:cNvPr id="4099" name="Picture 3" descr="C:\РАБОТА\ФОТО\пожарка\20170505_1058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8" y="1357298"/>
            <a:ext cx="2795614" cy="4969980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57158" y="4000504"/>
            <a:ext cx="31432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Если вьётся пламя, 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Дым валит столбом,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“01” мы наберем,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Его на помощь позовем.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пожарка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1472" y="500042"/>
            <a:ext cx="8061379" cy="6046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поварята</a:t>
            </a:r>
            <a:endParaRPr lang="ru-RU" dirty="0"/>
          </a:p>
        </p:txBody>
      </p:sp>
      <p:pic>
        <p:nvPicPr>
          <p:cNvPr id="21506" name="Picture 2" descr="G:\педсовет труд\20190109_1503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928802"/>
            <a:ext cx="4191000" cy="3712383"/>
          </a:xfrm>
          <a:prstGeom prst="rect">
            <a:avLst/>
          </a:prstGeom>
          <a:noFill/>
        </p:spPr>
      </p:pic>
      <p:pic>
        <p:nvPicPr>
          <p:cNvPr id="21507" name="Picture 3" descr="G:\педсовет труд\20190109_1514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3857628"/>
            <a:ext cx="4406394" cy="2759884"/>
          </a:xfrm>
          <a:prstGeom prst="rect">
            <a:avLst/>
          </a:prstGeom>
          <a:noFill/>
        </p:spPr>
      </p:pic>
      <p:pic>
        <p:nvPicPr>
          <p:cNvPr id="2050" name="Picture 2" descr="G:\педсовет труд\20190202_1537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4" y="1214422"/>
            <a:ext cx="4454410" cy="2505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Смастерили сами своими руками</a:t>
            </a:r>
            <a:endParaRPr lang="ru-RU" dirty="0"/>
          </a:p>
        </p:txBody>
      </p:sp>
      <p:pic>
        <p:nvPicPr>
          <p:cNvPr id="1026" name="Picture 2" descr="G:\педсовет труд\20190201_1405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625122" y="1554163"/>
            <a:ext cx="8046155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428604"/>
            <a:ext cx="8686800" cy="8382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ru-RU" sz="32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Работа по профориентации на уроках русского языка и </a:t>
            </a:r>
            <a:r>
              <a:rPr lang="ru-RU" sz="3200" b="1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чтения</a:t>
            </a:r>
            <a:endParaRPr lang="ru-RU" sz="32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https://www.maam.ru/upload/blogs/detsad-242509-1459598457.jpg"/>
          <p:cNvPicPr/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1928794" y="1571612"/>
            <a:ext cx="6786610" cy="5081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s://im0-tub-ru.yandex.net/i?id=e0381d5489a6858cf629e62c058614c0&amp;n=13">
            <a:hlinkClick r:id="rId4"/>
          </p:cNvPr>
          <p:cNvPicPr>
            <a:picLocks noChangeAspect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 rot="20377793">
            <a:off x="734123" y="4527108"/>
            <a:ext cx="1810800" cy="208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https://im0-tub-ru.yandex.net/i?id=6c6d4592ec9cf8215fb32f35f2238e25&amp;n=13">
            <a:hlinkClick r:id="rId6"/>
          </p:cNvPr>
          <p:cNvPicPr>
            <a:picLocks noGrp="1"/>
          </p:cNvPicPr>
          <p:nvPr>
            <p:ph idx="1"/>
          </p:nvPr>
        </p:nvPicPr>
        <p:blipFill>
          <a:blip r:embed="rId7" cstate="email">
            <a:extLst/>
          </a:blip>
          <a:srcRect/>
          <a:stretch>
            <a:fillRect/>
          </a:stretch>
        </p:blipFill>
        <p:spPr>
          <a:xfrm rot="20353430">
            <a:off x="596142" y="1325073"/>
            <a:ext cx="1811173" cy="2082264"/>
          </a:xfrm>
          <a:effectLst>
            <a:softEdge rad="112500"/>
          </a:effectLst>
        </p:spPr>
      </p:pic>
      <p:pic>
        <p:nvPicPr>
          <p:cNvPr id="10" name="Рисунок 9" descr="https://www.maam.ru/upload/blogs/detsad-242509-1459598476.jpg"/>
          <p:cNvPicPr>
            <a:picLocks noChangeAspect="1"/>
          </p:cNvPicPr>
          <p:nvPr/>
        </p:nvPicPr>
        <p:blipFill>
          <a:blip r:embed="rId8" cstate="email">
            <a:lum bright="10000" contrast="10000"/>
            <a:extLst/>
          </a:blip>
          <a:srcRect/>
          <a:stretch>
            <a:fillRect/>
          </a:stretch>
        </p:blipFill>
        <p:spPr bwMode="auto">
          <a:xfrm rot="20180229">
            <a:off x="555728" y="2919095"/>
            <a:ext cx="1810800" cy="208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214438"/>
            <a:ext cx="8686800" cy="5643562"/>
          </a:xfrm>
        </p:spPr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r>
              <a:rPr lang="ru-RU" sz="3600" b="1" u="sng" dirty="0" smtClean="0">
                <a:solidFill>
                  <a:schemeClr val="accent2">
                    <a:lumMod val="75000"/>
                  </a:schemeClr>
                </a:solidFill>
              </a:rPr>
              <a:t>Словарные слова:</a:t>
            </a:r>
          </a:p>
          <a:p>
            <a:pPr algn="ctr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1600" b="1" u="sng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ГЕНТ,   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ДВ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КАТ,   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ДМ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СТРАТ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Р, БУ</a:t>
            </a:r>
            <a:r>
              <a:rPr lang="ru-RU" sz="2800" b="1" dirty="0" smtClean="0">
                <a:solidFill>
                  <a:srgbClr val="FF0000"/>
                </a:solidFill>
              </a:rPr>
              <a:t>Х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ГАЛТ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Р,   Д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РЕКТ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Р,   Ж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НДАРМ,   З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ВЕД</a:t>
            </a:r>
            <a:r>
              <a:rPr lang="ru-RU" sz="2800" b="1" dirty="0" smtClean="0">
                <a:solidFill>
                  <a:srgbClr val="FF0000"/>
                </a:solidFill>
              </a:rPr>
              <a:t>УЮ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ЩИЙ,   К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МИ</a:t>
            </a:r>
            <a:r>
              <a:rPr lang="ru-RU" sz="2800" b="1" dirty="0" smtClean="0">
                <a:solidFill>
                  <a:srgbClr val="FF0000"/>
                </a:solidFill>
              </a:rPr>
              <a:t>СС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АР, К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НСТРУКТ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Р,   К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СМ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НАВТ,   ПОВ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Р, П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Л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ЦЕЙСКИЙ,   П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ЧТ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Л</a:t>
            </a:r>
            <a:r>
              <a:rPr lang="ru-RU" sz="2800" b="1" dirty="0" smtClean="0">
                <a:solidFill>
                  <a:srgbClr val="FF0000"/>
                </a:solidFill>
              </a:rPr>
              <a:t>ЬО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Н,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 ПР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ВЕЦ,   С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КР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ТАРЬ,   СЛЕС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РЬ,   ТОК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РЬ,  ТРЕН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Р,  УЧИТ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ЛЬ, 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РУРГ,   ШВ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Я.</a:t>
            </a:r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85728"/>
            <a:ext cx="8686800" cy="8382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ru-RU" sz="32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Работа по профориентации на уроках русского языка и </a:t>
            </a:r>
            <a:r>
              <a:rPr lang="ru-RU" sz="3200" b="1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чтения</a:t>
            </a:r>
            <a:endParaRPr lang="ru-RU" sz="32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1231901" y="2060575"/>
            <a:ext cx="214312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7453312" y="2062163"/>
            <a:ext cx="214313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821362" y="2062163"/>
            <a:ext cx="214313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205162" y="2062163"/>
            <a:ext cx="214313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421062" y="4005263"/>
            <a:ext cx="214313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6499225" y="4005263"/>
            <a:ext cx="214313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133725" y="4652963"/>
            <a:ext cx="214313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076825" y="4652963"/>
            <a:ext cx="214313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445250" y="4652963"/>
            <a:ext cx="214313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700337" y="5287963"/>
            <a:ext cx="214313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4365625" y="5300663"/>
            <a:ext cx="214313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5786437" y="5300663"/>
            <a:ext cx="214313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5653088" y="5876925"/>
            <a:ext cx="214312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4068763" y="5975350"/>
            <a:ext cx="214312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149351" y="2771775"/>
            <a:ext cx="214312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3394075" y="2722563"/>
            <a:ext cx="214313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4999037" y="2703513"/>
            <a:ext cx="214313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8388351" y="2771775"/>
            <a:ext cx="214312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2987675" y="3360738"/>
            <a:ext cx="214313" cy="7143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6804819" y="3340894"/>
            <a:ext cx="214313" cy="7302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5653087" y="3341688"/>
            <a:ext cx="214313" cy="7143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99001">
              <a:srgbClr val="FFEAD7"/>
            </a:gs>
            <a:gs pos="99001">
              <a:srgbClr val="FFE2C6"/>
            </a:gs>
            <a:gs pos="99001">
              <a:srgbClr val="FFDAB7"/>
            </a:gs>
            <a:gs pos="100000">
              <a:srgbClr val="FFE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00CC"/>
                </a:solidFill>
              </a:rPr>
              <a:t>Использование Регионального компонента  в работе по профориентации</a:t>
            </a:r>
            <a:endParaRPr lang="ru-RU" sz="3200" dirty="0">
              <a:solidFill>
                <a:srgbClr val="0000CC"/>
              </a:solidFill>
            </a:endParaRPr>
          </a:p>
        </p:txBody>
      </p:sp>
      <p:pic>
        <p:nvPicPr>
          <p:cNvPr id="1026" name="Picture 2" descr="F:\Педсовет - ФОТО\ярмарка\IMG_20181207_1234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1714488"/>
            <a:ext cx="3394472" cy="4525962"/>
          </a:xfrm>
          <a:prstGeom prst="rect">
            <a:avLst/>
          </a:prstGeom>
          <a:noFill/>
        </p:spPr>
      </p:pic>
      <p:pic>
        <p:nvPicPr>
          <p:cNvPr id="1027" name="Picture 3" descr="F:\Педсовет - ФОТО\ярмарка\IMG_20181207_12353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40" y="1500174"/>
            <a:ext cx="1890000" cy="2520000"/>
          </a:xfrm>
          <a:prstGeom prst="rect">
            <a:avLst/>
          </a:prstGeom>
          <a:noFill/>
        </p:spPr>
      </p:pic>
      <p:pic>
        <p:nvPicPr>
          <p:cNvPr id="1028" name="Picture 4" descr="F:\Педсовет - ФОТО\ярмарка\IMG_20181207_12352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1500174"/>
            <a:ext cx="1857388" cy="2520000"/>
          </a:xfrm>
          <a:prstGeom prst="rect">
            <a:avLst/>
          </a:prstGeom>
          <a:noFill/>
        </p:spPr>
      </p:pic>
      <p:pic>
        <p:nvPicPr>
          <p:cNvPr id="1029" name="Picture 5" descr="F:\Педсовет - ФОТО\ярмарка\IMG_20181207_12451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15140" y="4071942"/>
            <a:ext cx="1890000" cy="2520000"/>
          </a:xfrm>
          <a:prstGeom prst="rect">
            <a:avLst/>
          </a:prstGeom>
          <a:noFill/>
        </p:spPr>
      </p:pic>
      <p:pic>
        <p:nvPicPr>
          <p:cNvPr id="1030" name="Picture 6" descr="F:\Педсовет - ФОТО\ярмарка\IMG_20181207_12451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34" y="4071942"/>
            <a:ext cx="1890000" cy="252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rgbClr val="FFE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00CC"/>
                </a:solidFill>
              </a:rPr>
              <a:t>Использование Регионального компонента  в работе по профориентации</a:t>
            </a:r>
            <a:endParaRPr lang="ru-RU" sz="3200" dirty="0">
              <a:solidFill>
                <a:srgbClr val="0000CC"/>
              </a:solidFill>
            </a:endParaRPr>
          </a:p>
        </p:txBody>
      </p:sp>
      <p:pic>
        <p:nvPicPr>
          <p:cNvPr id="46083" name="Picture 5" descr="E:\Screenshot_20190124-1522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52563"/>
            <a:ext cx="295275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6" descr="E:\Screenshot_20190124-152243.jpg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275" y="4149725"/>
            <a:ext cx="29527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7" descr="E:\Screenshot_20190124-152303.jpg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484313"/>
            <a:ext cx="29527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8" descr="E:\Screenshot_20190124-152345.jpg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221163"/>
            <a:ext cx="29527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4" descr="E:\Screenshot_20190124-152329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771800" y="2204864"/>
            <a:ext cx="3930969" cy="2904549"/>
          </a:xfrm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1800" b="1" i="1" dirty="0" smtClean="0">
                <a:solidFill>
                  <a:srgbClr val="0000CC"/>
                </a:solidFill>
                <a:latin typeface="Georgia" pitchFamily="18" charset="0"/>
              </a:rPr>
              <a:t>«</a:t>
            </a:r>
            <a:r>
              <a:rPr lang="ru-RU" altLang="ru-RU" sz="2000" b="1" i="1" dirty="0" smtClean="0">
                <a:solidFill>
                  <a:srgbClr val="0000CC"/>
                </a:solidFill>
                <a:latin typeface="Georgia" pitchFamily="18" charset="0"/>
              </a:rPr>
              <a:t>Игра – это искра, зажигающая огонек пытливости и любознательности»</a:t>
            </a:r>
            <a:r>
              <a:rPr lang="ru-RU" altLang="ru-RU" sz="2000" b="1" dirty="0" smtClean="0">
                <a:solidFill>
                  <a:srgbClr val="0000CC"/>
                </a:solidFill>
                <a:latin typeface="Georgia" pitchFamily="18" charset="0"/>
              </a:rPr>
              <a:t>, – писал В.А. Сухомлинский. </a:t>
            </a:r>
            <a:endParaRPr lang="ru-RU" altLang="ru-RU" sz="2000" b="1" dirty="0" smtClean="0">
              <a:solidFill>
                <a:srgbClr val="0000CC"/>
              </a:solidFill>
            </a:endParaRPr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У малочисленных народов Севера, не было детских садов и школ для организованного общественного воспитания , дети вместе с родителями делили все трудности, обусловленные кочевым образом жизни.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Суровые жизненные условия Севера, трудная промысловая деятельность требовали, чтобы уже с шести – семилетнего возраста они активно развивали у детей важнейшие физические качества и воспитывали специфические двигательные навыки. С этого возрастного периода дети не только привлекались к хозяйственной помощи родителям, но и велось специальное обучение и воспитание их как будущих кормильцев семьи. В связи с тем, что охотнику, преследующему зверя, приходилось проходить несколько десятков километров в день, оленеводу, собирающему стадо, пробегать по тундре не меньшее расстояние, следовало развивать необходимые для этого физические качества. Непосредственными средствами такого развития являлись разнообразные народные подвижные игры.</a:t>
            </a:r>
          </a:p>
          <a:p>
            <a:pPr marL="0" indent="0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dirty="0" smtClean="0">
                <a:solidFill>
                  <a:schemeClr val="tx2"/>
                </a:solidFill>
                <a:latin typeface="Times New Roman" pitchFamily="18" charset="0"/>
                <a:cs typeface="Calibri" pitchFamily="34" charset="0"/>
              </a:rPr>
              <a:t>      Именно через игру осуществлялось воспитание и приобщение детей к трудовым традициям семьи.</a:t>
            </a:r>
            <a:endParaRPr lang="ru-RU" altLang="ru-RU" sz="1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420688" y="1052513"/>
            <a:ext cx="8229600" cy="1223962"/>
          </a:xfrm>
        </p:spPr>
        <p:txBody>
          <a:bodyPr/>
          <a:lstStyle/>
          <a:p>
            <a:pPr algn="ctr"/>
            <a:r>
              <a:rPr lang="ru-RU" alt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«Игры народов Севера»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113" y="476250"/>
            <a:ext cx="8229600" cy="3240088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 </a:t>
            </a:r>
            <a:endParaRPr lang="ru-RU" dirty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ru-RU" dirty="0" smtClean="0"/>
          </a:p>
        </p:txBody>
      </p:sp>
      <p:pic>
        <p:nvPicPr>
          <p:cNvPr id="48132" name="Picture 2" descr="http://img-fotki.yandex.ru/get/6108/140303438.26/0_7772f_5affe2a5_L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636838"/>
            <a:ext cx="2411413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86800" cy="442915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и подростками, имеющими ограниченные возможности здоровья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491880" y="3789040"/>
            <a:ext cx="5480670" cy="2088232"/>
          </a:xfrm>
        </p:spPr>
        <p:txBody>
          <a:bodyPr/>
          <a:lstStyle/>
          <a:p>
            <a:pPr marL="0" indent="0" algn="r" eaLnBrk="1" hangingPunct="1">
              <a:buNone/>
            </a:pPr>
            <a:r>
              <a:rPr lang="ru-RU" altLang="ru-RU" sz="2000" b="1" i="1" dirty="0" smtClean="0"/>
              <a:t>Когда человек не знает, </a:t>
            </a:r>
          </a:p>
          <a:p>
            <a:pPr marL="0" indent="0" algn="r" eaLnBrk="1" hangingPunct="1">
              <a:buNone/>
            </a:pPr>
            <a:r>
              <a:rPr lang="ru-RU" altLang="ru-RU" sz="2000" b="1" i="1" dirty="0" smtClean="0"/>
              <a:t>к какой пристани он держит путь, </a:t>
            </a:r>
          </a:p>
          <a:p>
            <a:pPr marL="0" indent="0" algn="r" eaLnBrk="1" hangingPunct="1">
              <a:buNone/>
            </a:pPr>
            <a:r>
              <a:rPr lang="ru-RU" altLang="ru-RU" sz="2000" b="1" i="1" dirty="0" smtClean="0"/>
              <a:t>для него ни один ветер не будет попутным…</a:t>
            </a:r>
          </a:p>
          <a:p>
            <a:pPr marL="0" indent="0" algn="r" eaLnBrk="1" hangingPunct="1">
              <a:buNone/>
            </a:pPr>
            <a:r>
              <a:rPr lang="ru-RU" altLang="ru-RU" sz="2000" b="1" i="1" dirty="0" smtClean="0"/>
              <a:t>Сенека </a:t>
            </a:r>
          </a:p>
        </p:txBody>
      </p:sp>
      <p:pic>
        <p:nvPicPr>
          <p:cNvPr id="1028" name="Picture 4" descr="E:\hello_html_m7277ff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74" b="99516" l="0" r="100000">
                        <a14:foregroundMark x1="16400" y1="26886" x2="60000" y2="22340"/>
                        <a14:foregroundMark x1="60700" y1="22534" x2="68700" y2="45068"/>
                        <a14:foregroundMark x1="16300" y1="27273" x2="23500" y2="40135"/>
                        <a14:foregroundMark x1="25100" y1="41779" x2="24600" y2="50870"/>
                        <a14:foregroundMark x1="25100" y1="34816" x2="60500" y2="41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51194">
            <a:off x="533048" y="3068960"/>
            <a:ext cx="3384376" cy="349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95324"/>
          </a:xfrm>
        </p:spPr>
        <p:txBody>
          <a:bodyPr/>
          <a:lstStyle/>
          <a:p>
            <a:r>
              <a:rPr lang="ru-RU" altLang="ru-RU" i="1" dirty="0" smtClean="0">
                <a:solidFill>
                  <a:srgbClr val="C00000"/>
                </a:solidFill>
              </a:rPr>
              <a:t>Минутка перевоплощения….</a:t>
            </a:r>
          </a:p>
        </p:txBody>
      </p:sp>
      <p:pic>
        <p:nvPicPr>
          <p:cNvPr id="8" name="эргырон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4414" y="1610897"/>
            <a:ext cx="6858048" cy="5143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mtClean="0"/>
              <a:t>Метание аркана на снег.</a:t>
            </a:r>
          </a:p>
        </p:txBody>
      </p:sp>
      <p:pic>
        <p:nvPicPr>
          <p:cNvPr id="512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46200" y="1935163"/>
            <a:ext cx="6451600" cy="43894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u="sng" dirty="0" smtClean="0"/>
              <a:t>Метание аркана на снег и метание аркана на дальность</a:t>
            </a:r>
            <a:endParaRPr lang="ru-RU" u="sng" dirty="0"/>
          </a:p>
        </p:txBody>
      </p:sp>
      <p:sp>
        <p:nvSpPr>
          <p:cNvPr id="52227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7200" algn="just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Играют зимой на стойбище. Каждый имеет аркан. В игре принимают участие мальчики в возрасте 9-13 лет, взрослые мужчины и даже старики. Все участники встают в линию и по очереди кидают аркан (</a:t>
            </a:r>
            <a:r>
              <a:rPr lang="ru-RU" altLang="ru-RU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тынзей</a:t>
            </a:r>
            <a:r>
              <a:rPr lang="ru-RU" alt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), чтобы он, пролетев по воздуху, приземлился на снег. Петля должна лечь на снег в форме круга, а остальная часть аркана – в виде точной прямой линии. Побеждает тот, кому удастся лучше всех.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07375" cy="1268413"/>
          </a:xfrm>
        </p:spPr>
        <p:txBody>
          <a:bodyPr/>
          <a:lstStyle/>
          <a:p>
            <a:pPr algn="ctr"/>
            <a:r>
              <a:rPr lang="ru-RU" altLang="ru-RU" sz="4000" b="1" u="sng" smtClean="0"/>
              <a:t>Прыжки через нарты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850" y="1557338"/>
            <a:ext cx="3462338" cy="5040312"/>
          </a:xfrm>
        </p:spPr>
        <p:txBody>
          <a:bodyPr>
            <a:normAutofit/>
          </a:bodyPr>
          <a:lstStyle/>
          <a:p>
            <a:pPr marL="0" indent="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совершаются двумя ногами вместе, сначала в одном направлении, затем в обратном, пока хватает сил. Хорошие прыгуны перепрыгивают через 30 и больше нарт без отдыха.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900" dirty="0" smtClean="0"/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53252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284663" y="1989138"/>
            <a:ext cx="4479925" cy="3965575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7946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u="sng" dirty="0" smtClean="0"/>
              <a:t>Перетягивание палки</a:t>
            </a: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1277937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Палку перетягивают сидя, упершись, друг в друга ступнями ног (или доску, или бревно). Для палки часто используют кусочек хорея. Побеждает тот, кому удается перетянуть соперника. Лучше всего, если один из участников перебрасывает другого через себя.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276" name="Picture 3" descr="C:\Users\1\Desktop\Новая папка\iCA84637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3400425"/>
            <a:ext cx="4105275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4" descr="http://semyarossii.ru/images/stories/S-og_shkola/081/image00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429000"/>
            <a:ext cx="426720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nibler.ru/uploads/posts/2010-12/1292997354_siberian_deer_13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1000108"/>
            <a:ext cx="7345362" cy="4895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685801"/>
            <a:ext cx="8176422" cy="5243529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детей инвалидов</a:t>
            </a:r>
          </a:p>
          <a:p>
            <a:pPr algn="ctr">
              <a:buNone/>
            </a:pP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России составляет </a:t>
            </a:r>
          </a:p>
          <a:p>
            <a:pPr algn="ctr">
              <a:buNone/>
            </a:pP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7245 </a:t>
            </a:r>
          </a:p>
          <a:p>
            <a:pPr algn="ctr">
              <a:buNone/>
            </a:pP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( 0,9-1% ) </a:t>
            </a:r>
          </a:p>
          <a:p>
            <a:pPr algn="ctr">
              <a:buNone/>
            </a:pP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всего населения страны.</a:t>
            </a:r>
            <a:endParaRPr lang="ru-RU" sz="5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75" y="3214688"/>
            <a:ext cx="285750" cy="1057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58371" name="Заголовок 1"/>
          <p:cNvSpPr>
            <a:spLocks noGrp="1"/>
          </p:cNvSpPr>
          <p:nvPr>
            <p:ph type="ctrTitle"/>
          </p:nvPr>
        </p:nvSpPr>
        <p:spPr>
          <a:xfrm>
            <a:off x="762000" y="2060575"/>
            <a:ext cx="7772400" cy="5072063"/>
          </a:xfrm>
        </p:spPr>
        <p:txBody>
          <a:bodyPr/>
          <a:lstStyle/>
          <a:p>
            <a:pPr eaLnBrk="1" hangingPunct="1"/>
            <a:r>
              <a:rPr lang="ru-RU" altLang="ru-RU" sz="8000" b="1" smtClean="0"/>
              <a:t>«Где родился, там </a:t>
            </a:r>
            <a:r>
              <a:rPr lang="en-US" altLang="ru-RU" sz="8000" b="1" smtClean="0"/>
              <a:t/>
            </a:r>
            <a:br>
              <a:rPr lang="en-US" altLang="ru-RU" sz="8000" b="1" smtClean="0"/>
            </a:br>
            <a:r>
              <a:rPr lang="ru-RU" altLang="ru-RU" sz="8000" b="1" smtClean="0"/>
              <a:t>и пригодился» </a:t>
            </a:r>
            <a:r>
              <a:rPr lang="ru-RU" altLang="ru-RU" sz="7200" b="1" smtClean="0"/>
              <a:t/>
            </a:r>
            <a:br>
              <a:rPr lang="ru-RU" altLang="ru-RU" sz="7200" b="1" smtClean="0"/>
            </a:br>
            <a:endParaRPr lang="ru-RU" altLang="ru-RU" sz="7200" b="1" smtClean="0"/>
          </a:p>
        </p:txBody>
      </p:sp>
      <p:sp>
        <p:nvSpPr>
          <p:cNvPr id="58372" name="Заголовок 1"/>
          <p:cNvSpPr txBox="1">
            <a:spLocks/>
          </p:cNvSpPr>
          <p:nvPr/>
        </p:nvSpPr>
        <p:spPr bwMode="auto">
          <a:xfrm>
            <a:off x="214282" y="357166"/>
            <a:ext cx="86868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Franklin Gothic Medium" pitchFamily="34" charset="0"/>
              </a:rPr>
              <a:t>Работа по профориентации в старших классах для детей с ТМНР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O:\ДОКЛАД\Новая папка\x_a63994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5" y="260647"/>
            <a:ext cx="3936435" cy="2952327"/>
          </a:xfrm>
          <a:prstGeom prst="rect">
            <a:avLst/>
          </a:prstGeom>
          <a:noFill/>
        </p:spPr>
      </p:pic>
      <p:pic>
        <p:nvPicPr>
          <p:cNvPr id="5" name="Picture 2" descr="O:\ДОКЛАД\Новая папка\PkAErySP0bk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2263" y="260647"/>
            <a:ext cx="4114579" cy="2952327"/>
          </a:xfrm>
          <a:prstGeom prst="rect">
            <a:avLst/>
          </a:prstGeom>
          <a:noFill/>
        </p:spPr>
      </p:pic>
      <p:pic>
        <p:nvPicPr>
          <p:cNvPr id="6" name="Picture 3" descr="O:\ДОКЛАД\Новая папка\x_5dce221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34285" y="3571876"/>
            <a:ext cx="4075956" cy="2882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O:\ДОКЛАД\Новая папка\x_7aa1e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312" y="329314"/>
            <a:ext cx="3905058" cy="6124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O:\ДОКЛАД\Новая папка\x_381d5f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8024" y="297735"/>
            <a:ext cx="3888432" cy="615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42974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виды 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работы: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285750" y="1500188"/>
            <a:ext cx="8686800" cy="5072062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анализ результатов медико-психологического обследования (в связи с наличием у подростков на основе главного дефекта в развитии различных нарушений в психическом здоровье);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психолого-педагогическое обследование (поскольку в процессе обучения, воспитания, развития у этих детей возникают специфические трудности);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социально-психологическое консультирование, помогающее подростку с ОВЗ включаться как в малые группы, так и в более широкое социальное окружение.</a:t>
            </a:r>
          </a:p>
          <a:p>
            <a:pPr algn="just" eaLnBrk="1" hangingPunct="1">
              <a:buFont typeface="Wingdings" pitchFamily="2" charset="2"/>
              <a:buChar char="Ø"/>
            </a:pPr>
            <a:endParaRPr lang="ru-RU" altLang="ru-RU" sz="2800" b="1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O:\ДОКЛАД\Новая папка\20170214_0916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428604"/>
            <a:ext cx="4643470" cy="3417243"/>
          </a:xfrm>
          <a:prstGeom prst="rect">
            <a:avLst/>
          </a:prstGeom>
          <a:noFill/>
        </p:spPr>
      </p:pic>
      <p:pic>
        <p:nvPicPr>
          <p:cNvPr id="4" name="Picture 2" descr="O:\ДОКЛАД\Новая папка\20171214_09573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67944" y="2996952"/>
            <a:ext cx="4680520" cy="3381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Владелец\Desktop\Новая папка (2)\Ж диск\Seagate Backup Plus Drive\ФОТО\с планшета\20160122_10163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328345"/>
            <a:ext cx="4032448" cy="2812624"/>
          </a:xfrm>
          <a:prstGeom prst="rect">
            <a:avLst/>
          </a:prstGeom>
          <a:noFill/>
        </p:spPr>
      </p:pic>
      <p:pic>
        <p:nvPicPr>
          <p:cNvPr id="17412" name="Picture 4" descr="C:\Users\Владелец\Desktop\Новая папка (2)\Ж диск\Seagate Backup Plus Drive\ФОТО\с планшета\20160309_11031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75755" y="3356992"/>
            <a:ext cx="4317300" cy="2880319"/>
          </a:xfrm>
          <a:prstGeom prst="rect">
            <a:avLst/>
          </a:prstGeom>
          <a:noFill/>
        </p:spPr>
      </p:pic>
      <p:pic>
        <p:nvPicPr>
          <p:cNvPr id="6" name="Picture 2" descr="O:\ДОКЛАД\Новая папка\20181026_1026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467543" y="404664"/>
            <a:ext cx="3816424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Владелец\Desktop\Новая папка (2)\Ж диск\Seagate Backup Plus Drive\ФОТО\Новая папка (2)\ТБ на СБО\20170221_0944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984" y="312053"/>
            <a:ext cx="4358858" cy="2949185"/>
          </a:xfrm>
          <a:prstGeom prst="rect">
            <a:avLst/>
          </a:prstGeom>
          <a:noFill/>
        </p:spPr>
      </p:pic>
      <p:pic>
        <p:nvPicPr>
          <p:cNvPr id="16387" name="Picture 3" descr="C:\Users\Владелец\Desktop\Новая папка (2)\Ж диск\Seagate Backup Plus Drive\ФОТО\с планшета\20160318_09414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3500438"/>
            <a:ext cx="4392488" cy="3000396"/>
          </a:xfrm>
          <a:prstGeom prst="rect">
            <a:avLst/>
          </a:prstGeom>
          <a:noFill/>
        </p:spPr>
      </p:pic>
      <p:pic>
        <p:nvPicPr>
          <p:cNvPr id="5" name="Picture 2" descr="O:\ДОКЛАД\Новая папка\20180319_10030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-787559" y="1644759"/>
            <a:ext cx="6072228" cy="3639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O:\ДОКЛАД\Новая папка\20170504_1149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786314" y="3500438"/>
            <a:ext cx="4019204" cy="3013364"/>
          </a:xfrm>
          <a:prstGeom prst="rect">
            <a:avLst/>
          </a:prstGeom>
          <a:noFill/>
        </p:spPr>
      </p:pic>
      <p:pic>
        <p:nvPicPr>
          <p:cNvPr id="1027" name="Picture 3" descr="O:\ДОКЛАД\Новая папка\20170209_12031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332656"/>
            <a:ext cx="4680520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O:\ДОКЛАД\Новая папка\20180305_09050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572000" y="3357562"/>
            <a:ext cx="4247804" cy="3187931"/>
          </a:xfrm>
          <a:prstGeom prst="rect">
            <a:avLst/>
          </a:prstGeom>
          <a:noFill/>
        </p:spPr>
      </p:pic>
      <p:pic>
        <p:nvPicPr>
          <p:cNvPr id="2051" name="Picture 3" descr="O:\ДОКЛАД\Новая папка\20181026_0907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332656"/>
            <a:ext cx="4285260" cy="35249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O:\ДОКЛАД\Новая папка\20181130_1108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260648"/>
            <a:ext cx="5040560" cy="3833196"/>
          </a:xfrm>
          <a:prstGeom prst="rect">
            <a:avLst/>
          </a:prstGeom>
          <a:noFill/>
        </p:spPr>
      </p:pic>
      <p:pic>
        <p:nvPicPr>
          <p:cNvPr id="4" name="Picture 3" descr="C:\Users\Владелец\Desktop\Новая папка (2)\Ж диск\Seagate Backup Plus Drive\ФОТО\Новая папка (2)\ИКТ на СБО\20170127_11562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3286124"/>
            <a:ext cx="4586287" cy="3359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104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Буклет\ДОКЛАД\ГИЛЕВА\20161025_0941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620688"/>
            <a:ext cx="4176464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Владелец\AppData\Local\Microsoft\Windows\Temporary Internet Files\Content.Word\20180310_123123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3397474" y="1651198"/>
            <a:ext cx="5184575" cy="3987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F:\ФОТО\ФОТО\Школа\10 А\20161025_09314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208" y="404664"/>
            <a:ext cx="837126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Владелец\Desktop\Новая папка (2)\Ж диск\Seagate Backup Plus Drive\ФОТО\с планшета\20160205_09243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332656"/>
            <a:ext cx="4968552" cy="3602926"/>
          </a:xfrm>
          <a:prstGeom prst="rect">
            <a:avLst/>
          </a:prstGeom>
          <a:noFill/>
        </p:spPr>
      </p:pic>
      <p:pic>
        <p:nvPicPr>
          <p:cNvPr id="5" name="Picture 2" descr="C:\Users\Владелец\Desktop\Новая папка (2)\Ж диск\Seagate Backup Plus Drive\ФОТО\с планшета\20160309_120444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 rot="5400000">
            <a:off x="4420506" y="2140334"/>
            <a:ext cx="4767484" cy="38884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9890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Владелец\Desktop\Новая папка (2)\Ж диск\Seagate Backup Plus Drive\ФОТО\с планшета\20160309_1254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3779912" y="1412776"/>
            <a:ext cx="5688632" cy="3816424"/>
          </a:xfrm>
          <a:prstGeom prst="rect">
            <a:avLst/>
          </a:prstGeom>
          <a:noFill/>
        </p:spPr>
      </p:pic>
      <p:pic>
        <p:nvPicPr>
          <p:cNvPr id="18436" name="Picture 4" descr="C:\Users\Владелец\Desktop\Новая папка (2)\Ж диск\Seagate Backup Plus Drive\ФОТО\с планшета\20160518_11462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-432556" y="1376774"/>
            <a:ext cx="5688632" cy="38884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O:\ДОКЛАД\Новая папка\20170206_1104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332656"/>
            <a:ext cx="4675960" cy="3673922"/>
          </a:xfrm>
          <a:prstGeom prst="rect">
            <a:avLst/>
          </a:prstGeom>
          <a:noFill/>
        </p:spPr>
      </p:pic>
      <p:pic>
        <p:nvPicPr>
          <p:cNvPr id="14339" name="Picture 3" descr="C:\Users\Владелец\Desktop\Новая папка (2)\Ж диск\Seagate Backup Plus Drive\ФОТО\с планшета\20160312_11024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0" y="2909438"/>
            <a:ext cx="4841098" cy="3519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140016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ПРИНЦИПЫ 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профконсультационной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работы: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285750" y="2286000"/>
            <a:ext cx="8686800" cy="3286125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проявление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эмпатии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, рефлексии, приятие;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толерантность по отношению к лицам с ОВЗ;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открытость к восприятию;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готовность к работе со специалистами смежных областей (дефектологами, психиатрами, педиатрами, невропатологами и др.)</a:t>
            </a:r>
          </a:p>
          <a:p>
            <a:pPr algn="just" eaLnBrk="1" hangingPunct="1">
              <a:buFont typeface="Wingdings" pitchFamily="2" charset="2"/>
              <a:buChar char="Ø"/>
            </a:pPr>
            <a:endParaRPr lang="ru-RU" altLang="ru-RU" sz="2800" b="1" dirty="0" smtClean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F:\ФОТО\ФОТО\Школа\10 А\20160930_17151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071810"/>
            <a:ext cx="4392488" cy="345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ФОТО\ФОТО\Школа\10 А\20160930_12180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7166"/>
            <a:ext cx="4320480" cy="342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780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F:\ФОТО\ФОТО\Школа\10 А\20160930_1737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357686" y="3143248"/>
            <a:ext cx="4487844" cy="336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F:\ФОТО\ФОТО\Школа\10 А\20160930_17405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500042"/>
            <a:ext cx="4680520" cy="35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868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ТО\ФОТО\Школа\10 А\20160926_16221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3143248"/>
            <a:ext cx="4572032" cy="344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ФОТО\ФОТО\Школа\10 А\20160930_11585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357166"/>
            <a:ext cx="4709318" cy="350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O:\ДОКЛАД\Новая папка\20170504_11455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9019" y="687404"/>
            <a:ext cx="3326933" cy="2495200"/>
          </a:xfrm>
          <a:prstGeom prst="rect">
            <a:avLst/>
          </a:prstGeom>
          <a:noFill/>
        </p:spPr>
      </p:pic>
      <p:pic>
        <p:nvPicPr>
          <p:cNvPr id="1028" name="Picture 4" descr="O:\ДОКЛАД\Новая папка\20181023_09580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4271" y="3500438"/>
            <a:ext cx="3974853" cy="2822871"/>
          </a:xfrm>
          <a:prstGeom prst="rect">
            <a:avLst/>
          </a:prstGeom>
          <a:noFill/>
        </p:spPr>
      </p:pic>
      <p:pic>
        <p:nvPicPr>
          <p:cNvPr id="3074" name="Picture 2" descr="F:\ФОТО\ФОТО\Школа\10 А\20161129_11190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357166"/>
            <a:ext cx="3912708" cy="285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O:\ДОКЛАД\Новая папка\20181018_09544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50618" y="4437112"/>
            <a:ext cx="1822831" cy="1367123"/>
          </a:xfrm>
          <a:prstGeom prst="rect">
            <a:avLst/>
          </a:prstGeom>
          <a:noFill/>
        </p:spPr>
      </p:pic>
      <p:pic>
        <p:nvPicPr>
          <p:cNvPr id="3075" name="Picture 3" descr="F:\ФОТО\ФОТО\Школа\10 А\20170209_09170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28604"/>
            <a:ext cx="4195698" cy="599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O:\ДОКЛАД\Новая папка\20181112_0956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285752"/>
            <a:ext cx="3960440" cy="2857496"/>
          </a:xfrm>
          <a:prstGeom prst="rect">
            <a:avLst/>
          </a:prstGeom>
          <a:noFill/>
        </p:spPr>
      </p:pic>
      <p:pic>
        <p:nvPicPr>
          <p:cNvPr id="5123" name="Picture 3" descr="O:\ДОКЛАД\Новая папка\20181115_0953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285752"/>
            <a:ext cx="4026019" cy="2857496"/>
          </a:xfrm>
          <a:prstGeom prst="rect">
            <a:avLst/>
          </a:prstGeom>
          <a:noFill/>
        </p:spPr>
      </p:pic>
      <p:pic>
        <p:nvPicPr>
          <p:cNvPr id="5125" name="Picture 5" descr="C:\Users\Владелец\Desktop\Новая папка (2)\Ж диск\Seagate Backup Plus Drive\ФОТО\Новая папка (2)\ТБ на СБО\20170221_09284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3373236"/>
            <a:ext cx="3888432" cy="2936084"/>
          </a:xfrm>
          <a:prstGeom prst="rect">
            <a:avLst/>
          </a:prstGeom>
          <a:noFill/>
        </p:spPr>
      </p:pic>
      <p:pic>
        <p:nvPicPr>
          <p:cNvPr id="5126" name="Picture 6" descr="C:\Users\Владелец\Desktop\Новая папка (2)\Ж диск\Seagate Backup Plus Drive\ФОТО\Новая папка (2)\Уборка помещения\20170214_10041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44008" y="3373236"/>
            <a:ext cx="4007790" cy="2936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O:\ДОКЛАД\Новая папка\20181206_0914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458818" y="1325886"/>
            <a:ext cx="6029188" cy="4032448"/>
          </a:xfrm>
          <a:prstGeom prst="rect">
            <a:avLst/>
          </a:prstGeom>
          <a:noFill/>
        </p:spPr>
      </p:pic>
      <p:pic>
        <p:nvPicPr>
          <p:cNvPr id="3074" name="Picture 2" descr="O:\ДОКЛАД\Новая папка\20180319_10005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310542"/>
            <a:ext cx="3816424" cy="2902434"/>
          </a:xfrm>
          <a:prstGeom prst="rect">
            <a:avLst/>
          </a:prstGeom>
          <a:noFill/>
        </p:spPr>
      </p:pic>
      <p:pic>
        <p:nvPicPr>
          <p:cNvPr id="8" name="Picture 2" descr="O:\ДОКЛАД\Новая папка\20181123_11521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5232384" y="2984639"/>
            <a:ext cx="2927701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O:\ДОКЛАД\Новая папка\IMG-20190128-WA00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 rot="10800000">
            <a:off x="429534" y="3429000"/>
            <a:ext cx="4358489" cy="2905924"/>
          </a:xfrm>
          <a:prstGeom prst="rect">
            <a:avLst/>
          </a:prstGeom>
          <a:noFill/>
        </p:spPr>
      </p:pic>
      <p:pic>
        <p:nvPicPr>
          <p:cNvPr id="11267" name="Picture 3" descr="O:\ДОКЛАД\Новая папка\IMG-20190128-WA00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357166"/>
            <a:ext cx="4392488" cy="2928934"/>
          </a:xfrm>
          <a:prstGeom prst="rect">
            <a:avLst/>
          </a:prstGeom>
          <a:noFill/>
        </p:spPr>
      </p:pic>
      <p:pic>
        <p:nvPicPr>
          <p:cNvPr id="11268" name="Picture 4" descr="C:\Users\Владелец\Desktop\Новая папка (2)\Ж диск\Seagate Backup Plus Drive\ФОТО\Новая папка (2)\Уборка помещения\20180201_0930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3902160" y="1598510"/>
            <a:ext cx="6056274" cy="3573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O:\ДОКЛАД\Новая папка\IMG-20190128-WA002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118427" y="904189"/>
            <a:ext cx="4083587" cy="2846666"/>
          </a:xfrm>
          <a:prstGeom prst="rect">
            <a:avLst/>
          </a:prstGeom>
          <a:noFill/>
        </p:spPr>
      </p:pic>
      <p:pic>
        <p:nvPicPr>
          <p:cNvPr id="10244" name="Picture 4" descr="O:\ДОКЛАД\Новая папка\IMG-20190128-WA002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5044228" y="760260"/>
            <a:ext cx="4212736" cy="3284984"/>
          </a:xfrm>
          <a:prstGeom prst="rect">
            <a:avLst/>
          </a:prstGeom>
          <a:noFill/>
        </p:spPr>
      </p:pic>
      <p:pic>
        <p:nvPicPr>
          <p:cNvPr id="10243" name="Picture 3" descr="O:\ДОКЛАД\Новая папка\IMG-20190128-WA0020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57422" y="3214686"/>
            <a:ext cx="439248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Владелец\Desktop\Новая папка (2)\Ж диск\Seagate Backup Plus Drive\ФОТО\с планшета\20160325_0904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1" y="357165"/>
            <a:ext cx="4128949" cy="3096712"/>
          </a:xfrm>
          <a:prstGeom prst="rect">
            <a:avLst/>
          </a:prstGeom>
          <a:noFill/>
        </p:spPr>
      </p:pic>
      <p:pic>
        <p:nvPicPr>
          <p:cNvPr id="19459" name="Picture 3" descr="C:\Users\Владелец\Desktop\Новая папка (2)\Ж диск\Seagate Backup Plus Drive\ФОТО\с планшета\20160517_09545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1857364"/>
            <a:ext cx="3858760" cy="3456384"/>
          </a:xfrm>
          <a:prstGeom prst="rect">
            <a:avLst/>
          </a:prstGeom>
          <a:noFill/>
        </p:spPr>
      </p:pic>
      <p:pic>
        <p:nvPicPr>
          <p:cNvPr id="4098" name="Picture 2" descr="O:\ДОКЛАД\Новая папка\20181012_10553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3645024"/>
            <a:ext cx="4104456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O:\ДОКЛАД\Новая папка\IMG_20180912_0959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3342884" y="3500438"/>
            <a:ext cx="5466275" cy="3076497"/>
          </a:xfrm>
          <a:prstGeom prst="rect">
            <a:avLst/>
          </a:prstGeom>
          <a:noFill/>
        </p:spPr>
      </p:pic>
      <p:pic>
        <p:nvPicPr>
          <p:cNvPr id="8195" name="Picture 3" descr="O:\ДОКЛАД\Новая папка\IMG_20180912_10021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3996" y="476672"/>
            <a:ext cx="4696076" cy="3595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125728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формы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работы: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214313" y="1785938"/>
            <a:ext cx="8686800" cy="4714875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профессионально – ориентационные беседы;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занятия в кружках, мастерских;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экскурсии на предприятия, в профессиональные учебные учреждения, в службу занятости;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встречи со специалистами;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участие в «днях открытых дверей»;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участие в конкурсах, выставках, ярмарках изделий;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использование средств массовой агитации: стендов, стенгазет, фотоальбомов и прочего.</a:t>
            </a:r>
          </a:p>
          <a:p>
            <a:pPr algn="just" eaLnBrk="1" hangingPunct="1">
              <a:buFont typeface="Wingdings" pitchFamily="2" charset="2"/>
              <a:buChar char="Ø"/>
            </a:pPr>
            <a:endParaRPr lang="ru-RU" altLang="ru-RU" sz="2800" b="1" dirty="0" smtClean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O:\ДОКЛАД\Новая папка\IMG-20190128-WA000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8758" y="313824"/>
            <a:ext cx="3927950" cy="2971160"/>
          </a:xfrm>
          <a:prstGeom prst="rect">
            <a:avLst/>
          </a:prstGeom>
          <a:noFill/>
        </p:spPr>
      </p:pic>
      <p:pic>
        <p:nvPicPr>
          <p:cNvPr id="9220" name="Picture 4" descr="O:\ДОКЛАД\Новая папка\IMG-20190128-WA001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332656"/>
            <a:ext cx="3998216" cy="2952328"/>
          </a:xfrm>
          <a:prstGeom prst="rect">
            <a:avLst/>
          </a:prstGeom>
          <a:noFill/>
        </p:spPr>
      </p:pic>
      <p:pic>
        <p:nvPicPr>
          <p:cNvPr id="9219" name="Picture 3" descr="O:\ДОКЛАД\Новая папка\IMG-20190128-WA001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99792" y="3429000"/>
            <a:ext cx="4104456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Владелец\Desktop\Новая папка\IMG-20190203-WA0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1785926"/>
            <a:ext cx="4662486" cy="3657600"/>
          </a:xfrm>
          <a:prstGeom prst="rect">
            <a:avLst/>
          </a:prstGeom>
          <a:noFill/>
        </p:spPr>
      </p:pic>
      <p:pic>
        <p:nvPicPr>
          <p:cNvPr id="1026" name="Picture 2" descr="C:\Users\Владелец\Desktop\Новая папка\IMG-20190203-WA000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-750143" y="1607343"/>
            <a:ext cx="5786478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ладелец\Desktop\Новая папка\IMG-20190203-WA0003.jpg"/>
          <p:cNvPicPr>
            <a:picLocks noChangeAspect="1" noChangeArrowheads="1"/>
          </p:cNvPicPr>
          <p:nvPr/>
        </p:nvPicPr>
        <p:blipFill>
          <a:blip r:embed="rId3" cstate="email">
            <a:lum contrast="40000"/>
          </a:blip>
          <a:srcRect r="-943"/>
          <a:stretch>
            <a:fillRect/>
          </a:stretch>
        </p:blipFill>
        <p:spPr bwMode="auto">
          <a:xfrm>
            <a:off x="357158" y="357166"/>
            <a:ext cx="8537304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>
          <a:xfrm rot="20442669">
            <a:off x="529271" y="247014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Психологи рекомендуют…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G:\IMG-20190128-WA00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419100"/>
            <a:ext cx="6191250" cy="601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СИТУАЦИЯ 1 «УСТРОЙСТВО НА РАБОТУ»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3971" name="Picture 2" descr="F:\картинки для педсовета\прием 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4313" y="1357313"/>
            <a:ext cx="5819775" cy="4143375"/>
          </a:xfrm>
          <a:noFill/>
        </p:spPr>
      </p:pic>
      <p:pic>
        <p:nvPicPr>
          <p:cNvPr id="83972" name="Picture 3" descr="F:\картинки для педсовета\прием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6" y="3429000"/>
            <a:ext cx="3429024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СИТУАЦИЯ 1 «УСТРОЙСТВО НА РАБОТУ»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357313"/>
            <a:ext cx="8686800" cy="4722812"/>
          </a:xfrm>
        </p:spPr>
        <p:txBody>
          <a:bodyPr/>
          <a:lstStyle/>
          <a:p>
            <a:pPr indent="0" algn="just">
              <a:buFont typeface="Wingdings 2" pitchFamily="18" charset="2"/>
              <a:buNone/>
              <a:defRPr/>
            </a:pP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Совет №1.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Сбор документов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Обычно это стандартный перечень, включающий в себя:</a:t>
            </a:r>
          </a:p>
          <a:p>
            <a:pPr lvl="2" indent="0" algn="just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Паспорт;</a:t>
            </a:r>
          </a:p>
          <a:p>
            <a:pPr lvl="2" indent="0" algn="just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Диплом об образовании;</a:t>
            </a:r>
          </a:p>
          <a:p>
            <a:pPr lvl="2" indent="0" algn="just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Трудовая книжка (если она есть на руках);</a:t>
            </a:r>
          </a:p>
          <a:p>
            <a:pPr lvl="2" indent="0" algn="just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Копия резюме;</a:t>
            </a:r>
          </a:p>
          <a:p>
            <a:pPr lvl="2" indent="0" algn="just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Сертификаты и иные документы, подтверждающие окончание курсов.</a:t>
            </a:r>
          </a:p>
          <a:p>
            <a:pPr indent="0" algn="just">
              <a:spcBef>
                <a:spcPts val="600"/>
              </a:spcBef>
              <a:buFont typeface="Wingdings 2" pitchFamily="18" charset="2"/>
              <a:buNone/>
              <a:defRPr/>
            </a:pP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Совет №2.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Внешний вид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собеседование необходимо приходить в деловом костюме. Оттенки одежды, предпочтительные для собеседования –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серые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белые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 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темно-синие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Нельзя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надевать спортивный костюм, джинсы, блузки и майки, не способные полностью прикрыть живот, мини-юбки.</a:t>
            </a: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Необходимо привести в порядок обувь, определить аромат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парфюма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Необходимо сделать  аккуратный маникюр без ярких тонов, грязи под ногтями и торчащей кутикулы. </a:t>
            </a:r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СИТУАЦИЯ 1 «УСТРОЙСТВО НА РАБОТУ»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57313"/>
            <a:ext cx="8686800" cy="4722812"/>
          </a:xfrm>
        </p:spPr>
        <p:txBody>
          <a:bodyPr/>
          <a:lstStyle/>
          <a:p>
            <a:pPr indent="0" algn="just">
              <a:buFont typeface="Wingdings 2" pitchFamily="18" charset="2"/>
              <a:buNone/>
              <a:defRPr/>
            </a:pP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Совет №3.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Построение маршрута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Необходимо заранее продумать схему передвижения и определить время с учетом запаса. Прибыть на собеседование нужно на 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15 минут ранее назначенного времени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Совет №4.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Рассказ о себе на собеседовании</a:t>
            </a: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Очень часто на собеседовании задают один и тот же вопрос «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Расскажите немного о себе?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с целью понять, насколько человек способен предложить себя, находить контакт и правильно подавать информацию. </a:t>
            </a: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в рассказе о себе нужно сообщить, о своем хобби, увлечении, психологическую составляющую характера, свои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успехи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неудачи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Все повествование должно занимать 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не более 3 минут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Совет №5.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Список вопросов</a:t>
            </a: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Необходимо продумать свои вопросы заранее и уточнить ту информацию, которая может быть интересна в процессе беседы. </a:t>
            </a: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Совет №6.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Позитивное настроение</a:t>
            </a:r>
          </a:p>
          <a:p>
            <a:pPr indent="0" algn="just">
              <a:buFont typeface="Wingdings 2" pitchFamily="18" charset="2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Важно создать правильный настрой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 Бодрое состояние духа и приятные эмоции быстрее приведут к положительному результату, чем нервозность.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Ситуация 2 «УВОЛЬНЕНИЕ»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ru-RU" altLang="ru-RU" dirty="0" smtClean="0"/>
          </a:p>
        </p:txBody>
      </p:sp>
      <p:pic>
        <p:nvPicPr>
          <p:cNvPr id="39940" name="Picture 4" descr="F:\картинки для педсовета\увольнение 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0" y="2500306"/>
            <a:ext cx="4667863" cy="407196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938" name="Picture 2" descr="F:\картинки для педсовета\увольнение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214422"/>
            <a:ext cx="4646320" cy="3093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Ситуация 2 «УВОЛЬНЕНИЕ»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7" name="Содержимое 2"/>
          <p:cNvSpPr>
            <a:spLocks noGrp="1"/>
          </p:cNvSpPr>
          <p:nvPr>
            <p:ph idx="1"/>
          </p:nvPr>
        </p:nvSpPr>
        <p:spPr>
          <a:xfrm>
            <a:off x="304800" y="1285875"/>
            <a:ext cx="8686800" cy="4794250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Не поддавайтесь панике.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Отдавшись на волю чувств, можно наделать массу глупостей — от постановки собственной подписи на бумагах без прочтения до высказывания абсолютно лишних и вредных слов в адрес уже бывшего руководства. Если все-таки эмоции взяли  верх, сделать паузу и попросить несколько минут на осмысление услышанного в одиночестве. Выпейте воды.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Попробуйте провести переговоры.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Вы уже ничего не теряете. Выясните реальные причины увольнения (это необходимо для вашего дальнейшего профессионального развития), обсудите возможность соблюдения всех правовых процедур, проясните ситуацию с размером итоговых выплат. Если вы планируете расстаться по-хорошему, обязательно попросите рекомендательное письмо на бланке организации.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Не применяйте угроз.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Не устраивать истерики, не пытаться отомстить, не унижайтесь перед начальником. Это трата времени и нервов. 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Не стоит опускаться до мелких бытовых краж и вредительства – принципиальный работодатель способен защитить свои интересы многими путями. Помните, что результаты вашего труда принадлежат компании, в которой вы работали. Поэтому удалять рекомендуется только личные файлы, не относящиеся непосредственно к работе. Это же касается копирования баз данных. </a:t>
            </a:r>
          </a:p>
          <a:p>
            <a:pPr>
              <a:buFont typeface="Wingdings 2" pitchFamily="18" charset="2"/>
              <a:buNone/>
            </a:pP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Ситуация 3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«выговор от начальника»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091" name="Picture 3" descr="E:\Истомина - материалы\ситуация ошибки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643050"/>
            <a:ext cx="5372100" cy="3162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2" name="Picture 4" descr="E:\Истомина - материалы\ситуация ошибки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76600" y="3284538"/>
            <a:ext cx="5602288" cy="322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364333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ГКОУ для детей-сирот и детей, оставшихся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без попечения родителей, обучающихся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по адаптированным образовательным программам </a:t>
            </a:r>
            <a:r>
              <a:rPr lang="ru-RU" dirty="0" smtClean="0">
                <a:solidFill>
                  <a:srgbClr val="C00000"/>
                </a:solidFill>
              </a:rPr>
              <a:t>«Магаданская областная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школа-интернат»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3143248"/>
            <a:ext cx="8686800" cy="3515570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 воспитанников, в возрасте от 9 до 20 лет</a:t>
            </a:r>
          </a:p>
          <a:p>
            <a:pPr marL="0" indent="0" algn="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 лет и старше – 6 чел.)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чел. (52,2%) – инвалиды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 чел. – дети-инвалиды, </a:t>
            </a:r>
          </a:p>
          <a:p>
            <a:pPr marL="0" indent="0" algn="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чел. – инвалиды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группы)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Ситуация 3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«выговор от начальника»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15" name="Объект 1"/>
          <p:cNvSpPr>
            <a:spLocks noGrp="1"/>
          </p:cNvSpPr>
          <p:nvPr>
            <p:ph idx="1"/>
          </p:nvPr>
        </p:nvSpPr>
        <p:spPr>
          <a:xfrm>
            <a:off x="214282" y="1714488"/>
            <a:ext cx="8686800" cy="5357849"/>
          </a:xfrm>
        </p:spPr>
        <p:txBody>
          <a:bodyPr/>
          <a:lstStyle/>
          <a:p>
            <a:pPr marL="360000" lvl="1" indent="-342900" algn="just">
              <a:spcBef>
                <a:spcPts val="60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Необходимо лично сообщить о допущенной вами ошибке.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 медлите с сообщением об ошибке, если она может иметь серьезные последствия.</a:t>
            </a:r>
          </a:p>
          <a:p>
            <a:pPr marL="360000" algn="just">
              <a:spcBef>
                <a:spcPts val="60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Смиритесь с мыслью, что вам придется понести наказание.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Осознавая это, вы наверняка сможете одержать верх над страхом быть наказанным.</a:t>
            </a:r>
          </a:p>
          <a:p>
            <a:pPr marL="360000" algn="just">
              <a:spcBef>
                <a:spcPts val="60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Настройтесь на непростой разговор.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Успокойтесь, соберитесь с мыслями. Недопустимо перекладывать свою вину на других сотрудников. </a:t>
            </a:r>
          </a:p>
          <a:p>
            <a:pPr marL="360000" algn="just">
              <a:spcBef>
                <a:spcPts val="60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Признавайте свою вину и не соглашайтесь отвечать за чужие ошибки. </a:t>
            </a:r>
          </a:p>
          <a:p>
            <a:pPr marL="360000" algn="just">
              <a:spcBef>
                <a:spcPts val="60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Объясните в деталях, как вы собираетесь исправлять ошибку.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Заранее продумайте, какие быстрые и эффективные способы устранить последствия ошибки (если это возможно в принципе) вы готовы предложить. </a:t>
            </a:r>
          </a:p>
          <a:p>
            <a:pPr marL="360000" algn="just">
              <a:spcBef>
                <a:spcPts val="60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Попросите дать вам совет, если действительно нуждаетесь в нем.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Постарайтесь объективно оценить свои возможности. </a:t>
            </a:r>
          </a:p>
          <a:p>
            <a:pPr marL="360000" algn="just">
              <a:spcBef>
                <a:spcPts val="60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Не берите на себя обязательств, которые не сможете выполнить. </a:t>
            </a:r>
          </a:p>
          <a:p>
            <a:pPr marL="360000" algn="just">
              <a:spcBef>
                <a:spcPts val="60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Воспринимайте сложившуюся ситуацию как возможность приобрести полезный опыт. 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600"/>
              </a:spcBef>
              <a:buFont typeface="Wingdings 2" pitchFamily="18" charset="2"/>
              <a:buNone/>
            </a:pP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Ситуация 4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«просьба о повышении зарплаты»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F:\Истомина - материалы\зарплата 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1571612"/>
            <a:ext cx="4092058" cy="3214710"/>
          </a:xfrm>
          <a:prstGeom prst="rect">
            <a:avLst/>
          </a:prstGeom>
          <a:noFill/>
        </p:spPr>
      </p:pic>
      <p:pic>
        <p:nvPicPr>
          <p:cNvPr id="6" name="VID-20181225-WA0008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7686" y="3107529"/>
            <a:ext cx="4333884" cy="325041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video>
              <p:cMediaNode vol="80000">
                <p:cTn id="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Объект 2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4722827"/>
          </a:xfrm>
        </p:spPr>
        <p:txBody>
          <a:bodyPr/>
          <a:lstStyle/>
          <a:p>
            <a:pPr algn="ctr">
              <a:spcBef>
                <a:spcPts val="600"/>
              </a:spcBef>
              <a:buNone/>
            </a:pP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Ошибки:</a:t>
            </a:r>
          </a:p>
          <a:p>
            <a:pPr algn="just">
              <a:spcBef>
                <a:spcPts val="45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Приводить расплывчатые аргументы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Очень важно правильно привести аргументы, которые характеризуют вас как ценного работника. Нужно приводить конкретные факты, указывающие на то, что вы принесли пользу компании. </a:t>
            </a:r>
          </a:p>
          <a:p>
            <a:pPr algn="just">
              <a:spcBef>
                <a:spcPts val="45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Напоминать, что у коллеги заплата выше вашей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Не рекомендуется говорить о том, что у кого-то из коллег зарплата выше, а вы работаете в этой компании дольше. Не следует ссылаться на личные проблемы: ипотека, кредиты, рождение второго ребенка и т.п. </a:t>
            </a:r>
          </a:p>
          <a:p>
            <a:pPr algn="just">
              <a:spcBef>
                <a:spcPts val="45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Мямлить, краснеть и извиняться.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Необходимо  говорить уверенным голосом. Не нужно повышать тон или пытаться доказать свою правоту,. </a:t>
            </a:r>
          </a:p>
          <a:p>
            <a:pPr algn="just">
              <a:spcBef>
                <a:spcPts val="45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Жадничать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Не надо просить повысить зарплату в 2-3 раза. </a:t>
            </a:r>
          </a:p>
          <a:p>
            <a:pPr algn="just">
              <a:spcBef>
                <a:spcPts val="45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Выбрать неподходящее время.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Выбрать правильно время для переговоров с начальником – половина успеха. Самый подходящий момент – обратиться с просьбой после того, как начальник сам отметил, как вы хорошо справились со сложным заданием или проделали большой объем работы. Большая ошибка заводить разговор о повышении зарплаты в присутствии других сотрудников или остановив его в коридоре, когда начальник спешит куда-то.</a:t>
            </a:r>
          </a:p>
          <a:p>
            <a:pPr algn="just">
              <a:buNone/>
            </a:pPr>
            <a:endParaRPr lang="ru-RU" altLang="ru-RU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Ситуация 4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«просьба о повышении зарплаты»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2DB68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00364" y="2714620"/>
            <a:ext cx="316835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ПРОФЕССИЯ</a:t>
            </a:r>
            <a:b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ШВЕЯ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5" name="Picture 5" descr="C:\ЛЕНОЧКА\фото-школа\DSC_00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240" y="260648"/>
            <a:ext cx="2093461" cy="1729897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HeroicExtremeLeftFacing"/>
            <a:lightRig rig="threePt" dir="t"/>
          </a:scene3d>
        </p:spPr>
      </p:pic>
      <p:pic>
        <p:nvPicPr>
          <p:cNvPr id="6" name="Picture 5" descr="C:\Users\Dns\Desktop\фото педсовет\20181206_09284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653136"/>
            <a:ext cx="2074390" cy="2204864"/>
          </a:xfrm>
          <a:prstGeom prst="flowChartAlternateProcess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</p:pic>
      <p:pic>
        <p:nvPicPr>
          <p:cNvPr id="7" name="Picture 3" descr="C:\Users\Dns\Desktop\Новая папка\IMG-20190117-WA00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20272" y="4221088"/>
            <a:ext cx="1836204" cy="2448272"/>
          </a:xfrm>
          <a:prstGeom prst="flowChartAlternateProcess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</p:pic>
      <p:pic>
        <p:nvPicPr>
          <p:cNvPr id="8" name="Picture 3" descr="C:\Users\Dns\Desktop\Новая папка\20180131_09525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6314" y="214290"/>
            <a:ext cx="1872208" cy="2026088"/>
          </a:xfrm>
          <a:prstGeom prst="round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9" name="Picture 2" descr="C:\Users\Dns\Desktop\Новая папка\20180131_09524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0298" y="214290"/>
            <a:ext cx="1728192" cy="1862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10" name="Picture 2" descr="C:\Users\Dns\Desktop\фото педсовет\20181206_09312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42844" y="223242"/>
            <a:ext cx="2428892" cy="2637660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12500"/>
          </a:effectLst>
          <a:scene3d>
            <a:camera prst="perspectiveContrastingRightFacing"/>
            <a:lightRig rig="threePt" dir="t"/>
          </a:scene3d>
        </p:spPr>
      </p:pic>
      <p:pic>
        <p:nvPicPr>
          <p:cNvPr id="11" name="Picture 4" descr="C:\Users\Dns\Desktop\Новая папка\IMG-20190117-WA0016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020272" y="2348880"/>
            <a:ext cx="1904781" cy="1728192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</p:pic>
      <p:pic>
        <p:nvPicPr>
          <p:cNvPr id="1026" name="Picture 2" descr="F:\фото педсовет\DSC_0010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771800" y="4149080"/>
            <a:ext cx="3744416" cy="248696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6" descr="C:\ЛЕНОЧКА\фото-школа\школа 2\20180321_092554.jpg"/>
          <p:cNvPicPr>
            <a:picLocks noChangeAspect="1" noChangeArrowheads="1"/>
          </p:cNvPicPr>
          <p:nvPr/>
        </p:nvPicPr>
        <p:blipFill>
          <a:blip r:embed="rId10" cstate="email">
            <a:lum/>
          </a:blip>
          <a:srcRect/>
          <a:stretch>
            <a:fillRect/>
          </a:stretch>
        </p:blipFill>
        <p:spPr bwMode="auto">
          <a:xfrm>
            <a:off x="611560" y="2852936"/>
            <a:ext cx="1657549" cy="1673414"/>
          </a:xfrm>
          <a:prstGeom prst="round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571480"/>
            <a:ext cx="8686800" cy="4429156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b="1" i="1" dirty="0" smtClean="0"/>
              <a:t>Когда человек не знает, </a:t>
            </a:r>
            <a:br>
              <a:rPr lang="ru-RU" altLang="ru-RU" b="1" i="1" dirty="0" smtClean="0"/>
            </a:br>
            <a:r>
              <a:rPr lang="ru-RU" altLang="ru-RU" b="1" i="1" dirty="0" smtClean="0"/>
              <a:t>к какой пристани он держит путь, </a:t>
            </a:r>
            <a:br>
              <a:rPr lang="ru-RU" altLang="ru-RU" b="1" i="1" dirty="0" smtClean="0"/>
            </a:br>
            <a:r>
              <a:rPr lang="ru-RU" altLang="ru-RU" b="1" i="1" dirty="0" smtClean="0"/>
              <a:t>для него ни один ветер не будет попутным…</a:t>
            </a:r>
            <a:br>
              <a:rPr lang="ru-RU" altLang="ru-RU" b="1" i="1" dirty="0" smtClean="0"/>
            </a:br>
            <a:r>
              <a:rPr lang="ru-RU" altLang="ru-RU" b="1" i="1" dirty="0" smtClean="0"/>
              <a:t> </a:t>
            </a:r>
            <a:br>
              <a:rPr lang="ru-RU" altLang="ru-RU" b="1" i="1" dirty="0" smtClean="0"/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428992" y="3143248"/>
            <a:ext cx="5480670" cy="640092"/>
          </a:xfrm>
        </p:spPr>
        <p:txBody>
          <a:bodyPr/>
          <a:lstStyle/>
          <a:p>
            <a:pPr marL="0" indent="0" algn="r" eaLnBrk="1" hangingPunct="1">
              <a:buNone/>
            </a:pPr>
            <a:r>
              <a:rPr lang="ru-RU" altLang="ru-RU" b="1" i="1" dirty="0" smtClean="0"/>
              <a:t>Сенека</a:t>
            </a:r>
          </a:p>
        </p:txBody>
      </p:sp>
      <p:pic>
        <p:nvPicPr>
          <p:cNvPr id="1028" name="Picture 4" descr="E:\hello_html_m7277ff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74" b="99516" l="0" r="100000">
                        <a14:foregroundMark x1="16400" y1="26886" x2="60000" y2="22340"/>
                        <a14:foregroundMark x1="60700" y1="22534" x2="68700" y2="45068"/>
                        <a14:foregroundMark x1="16300" y1="27273" x2="23500" y2="40135"/>
                        <a14:foregroundMark x1="25100" y1="41779" x2="24600" y2="50870"/>
                        <a14:foregroundMark x1="25100" y1="34816" x2="60500" y2="41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51194">
            <a:off x="485109" y="2630532"/>
            <a:ext cx="3772422" cy="39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357158" y="2000240"/>
            <a:ext cx="8553450" cy="4000500"/>
          </a:xfrm>
        </p:spPr>
        <p:txBody>
          <a:bodyPr/>
          <a:lstStyle/>
          <a:p>
            <a:pPr marL="539750" indent="-457200" algn="just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условиях </a:t>
            </a:r>
            <a:r>
              <a:rPr lang="ru-RU" alt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интернатного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учреждения, где семья заменена учреждением;</a:t>
            </a:r>
          </a:p>
          <a:p>
            <a:pPr marL="539750" indent="-457200" algn="just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условиях «социального сиротства»;</a:t>
            </a:r>
          </a:p>
          <a:p>
            <a:pPr marL="539750" indent="-457200" algn="just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ситуации ограниченной социальной активности, недостаточного включения ребенка                    в различные виды практической деятельности;</a:t>
            </a:r>
          </a:p>
          <a:p>
            <a:pPr marL="539750" indent="-457200" algn="just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условиях ограниченных сфер реализации усвоенных социальных норм и социального опыта.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1357299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деформированный процесс социализации: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Социальная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адаптация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285750" y="1714500"/>
            <a:ext cx="8686800" cy="4160838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процесс вхождения ребенка </a:t>
            </a:r>
          </a:p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социальную среду, усвоение им социального опыта, освоение и приобретение социальных связей; т.е. </a:t>
            </a:r>
            <a:r>
              <a:rPr lang="ru-RU" altLang="ru-RU" sz="4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 интеграции человека </a:t>
            </a:r>
          </a:p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4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общество.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2448</TotalTime>
  <Words>1592</Words>
  <Application>Microsoft Office PowerPoint</Application>
  <PresentationFormat>Экран (4:3)</PresentationFormat>
  <Paragraphs>221</Paragraphs>
  <Slides>74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74</vt:i4>
      </vt:variant>
    </vt:vector>
  </HeadingPairs>
  <TitlesOfParts>
    <vt:vector size="79" baseType="lpstr">
      <vt:lpstr>Трек</vt:lpstr>
      <vt:lpstr>Тема Office</vt:lpstr>
      <vt:lpstr>Поток</vt:lpstr>
      <vt:lpstr>1_Трек</vt:lpstr>
      <vt:lpstr>1_Тема Office</vt:lpstr>
      <vt:lpstr>Профессиональная ориентация  детей и подростков,  имеющих ограниченные возможности здоровья </vt:lpstr>
      <vt:lpstr>План:</vt:lpstr>
      <vt:lpstr>СПЕЦИФИКА профориентационной работы  с детьми и подростками, имеющими ограниченные возможности здоровья </vt:lpstr>
      <vt:lpstr>виды   профориентационной работы:</vt:lpstr>
      <vt:lpstr>ПРИНЦИПЫ   профконсультационной работы:</vt:lpstr>
      <vt:lpstr>формы   профориентационной работы:</vt:lpstr>
      <vt:lpstr>ГКОУ для детей-сирот и детей, оставшихся  без попечения родителей, обучающихся  по адаптированным образовательным программам «Магаданская областная  школа-интернат» </vt:lpstr>
      <vt:lpstr>деформированный процесс социализации:</vt:lpstr>
      <vt:lpstr>Социальная адаптация –  </vt:lpstr>
      <vt:lpstr>Трудовое обучение</vt:lpstr>
      <vt:lpstr>задачи  трудового  обучения :</vt:lpstr>
      <vt:lpstr>Социально-трудовая адаптация</vt:lpstr>
      <vt:lpstr>Профессиональное самоопределение воспитанников</vt:lpstr>
      <vt:lpstr>Методы и приемы работы по профориентации в начальных классах</vt:lpstr>
      <vt:lpstr>Знакомство с профессиями</vt:lpstr>
      <vt:lpstr>Физминутки</vt:lpstr>
      <vt:lpstr>Профессия библиотекарь </vt:lpstr>
      <vt:lpstr>ПРОФЕССИЯ ПОВАР</vt:lpstr>
      <vt:lpstr>ПРОФЕССИЯ врач</vt:lpstr>
      <vt:lpstr>ПРОФЕССИЯ ПОЖАРНЫЙ</vt:lpstr>
      <vt:lpstr>Слайд 21</vt:lpstr>
      <vt:lpstr>поварята</vt:lpstr>
      <vt:lpstr>Смастерили сами своими руками</vt:lpstr>
      <vt:lpstr>Слайд 24</vt:lpstr>
      <vt:lpstr>Слайд 25</vt:lpstr>
      <vt:lpstr>Использование Регионального компонента  в работе по профориентации</vt:lpstr>
      <vt:lpstr>Использование Регионального компонента  в работе по профориентации</vt:lpstr>
      <vt:lpstr>«Игра – это искра, зажигающая огонек пытливости и любознательности», – писал В.А. Сухомлинский. </vt:lpstr>
      <vt:lpstr>«Игры народов Севера»</vt:lpstr>
      <vt:lpstr>Минутка перевоплощения….</vt:lpstr>
      <vt:lpstr>Метание аркана на снег.</vt:lpstr>
      <vt:lpstr>Метание аркана на снег и метание аркана на дальность</vt:lpstr>
      <vt:lpstr>Прыжки через нарты</vt:lpstr>
      <vt:lpstr>Перетягивание палки</vt:lpstr>
      <vt:lpstr>Слайд 35</vt:lpstr>
      <vt:lpstr>Слайд 36</vt:lpstr>
      <vt:lpstr>«Где родился, там  и пригодился»  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Психологи рекомендуют…</vt:lpstr>
      <vt:lpstr>СИТУАЦИЯ 1 «УСТРОЙСТВО НА РАБОТУ»</vt:lpstr>
      <vt:lpstr>СИТУАЦИЯ 1 «УСТРОЙСТВО НА РАБОТУ»</vt:lpstr>
      <vt:lpstr>СИТУАЦИЯ 1 «УСТРОЙСТВО НА РАБОТУ»</vt:lpstr>
      <vt:lpstr>Ситуация 2 «УВОЛЬНЕНИЕ»</vt:lpstr>
      <vt:lpstr>Ситуация 2 «УВОЛЬНЕНИЕ»</vt:lpstr>
      <vt:lpstr>Ситуация 3  «выговор от начальника»</vt:lpstr>
      <vt:lpstr>Ситуация 3  «выговор от начальника»</vt:lpstr>
      <vt:lpstr>Ситуация 4  «просьба о повышении зарплаты»</vt:lpstr>
      <vt:lpstr>Ситуация 4  «просьба о повышении зарплаты»</vt:lpstr>
      <vt:lpstr>ПРОФЕССИЯ ШВЕЯ</vt:lpstr>
      <vt:lpstr>Когда человек не знает,  к какой пристани он держит путь,  для него ни один ветер не будет попутным…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МОГКОУ для обучающихся, воспитанников с ограниченными возможностями здоровья «Специальная (коррекционная) школа-интернат VIII вида»  для детей-сирот  и детей, оставшихся  без попечения родителей»</dc:title>
  <dc:creator>User</dc:creator>
  <cp:lastModifiedBy>Максим Дворянкин</cp:lastModifiedBy>
  <cp:revision>232</cp:revision>
  <dcterms:created xsi:type="dcterms:W3CDTF">2014-12-13T06:27:06Z</dcterms:created>
  <dcterms:modified xsi:type="dcterms:W3CDTF">2019-02-13T03:59:16Z</dcterms:modified>
</cp:coreProperties>
</file>