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0" r:id="rId3"/>
    <p:sldId id="258" r:id="rId4"/>
    <p:sldId id="275" r:id="rId5"/>
    <p:sldId id="276" r:id="rId6"/>
    <p:sldId id="277" r:id="rId7"/>
    <p:sldId id="306" r:id="rId8"/>
    <p:sldId id="307" r:id="rId9"/>
    <p:sldId id="278" r:id="rId10"/>
    <p:sldId id="279" r:id="rId11"/>
    <p:sldId id="283" r:id="rId12"/>
    <p:sldId id="284" r:id="rId13"/>
    <p:sldId id="264" r:id="rId14"/>
    <p:sldId id="285" r:id="rId15"/>
    <p:sldId id="286" r:id="rId16"/>
    <p:sldId id="301" r:id="rId17"/>
    <p:sldId id="302" r:id="rId18"/>
    <p:sldId id="303" r:id="rId19"/>
    <p:sldId id="265" r:id="rId20"/>
    <p:sldId id="287" r:id="rId21"/>
    <p:sldId id="304" r:id="rId22"/>
    <p:sldId id="309" r:id="rId23"/>
    <p:sldId id="310" r:id="rId24"/>
    <p:sldId id="311" r:id="rId25"/>
    <p:sldId id="29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66" r:id="rId36"/>
    <p:sldId id="280" r:id="rId37"/>
    <p:sldId id="308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1337" y="-2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1B9A-FD86-4EAD-AC45-E98CEF3E0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4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7BC60-2418-42EE-AE89-9F6CAD0F3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04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C9BAC-BCC2-4564-A6DD-D7FCCCF20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33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9B316-6DCC-49FE-9F54-FF2369B35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90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411E1-49A4-489E-9892-4C4FA8C3C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543F-8498-4CD5-82BB-8D5E2AB06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4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E3034-113F-4BB4-930B-68E079F30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3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4ED2A-27E3-42CF-8FC3-46547885F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33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DCCB2-0C5F-4715-9D1D-56F01AC0D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49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5BF92-3464-441C-B212-C81AAB8E8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93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8F1FC-DCF4-4F41-B39F-43B9772E3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05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37C0748-FFEA-4301-9BE8-FDFEA6A5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51" name="Объект 2"/>
          <p:cNvSpPr>
            <a:spLocks noGrp="1"/>
          </p:cNvSpPr>
          <p:nvPr>
            <p:ph idx="1"/>
          </p:nvPr>
        </p:nvSpPr>
        <p:spPr>
          <a:xfrm>
            <a:off x="971550" y="1600200"/>
            <a:ext cx="7715250" cy="452596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800" b="1" dirty="0" smtClean="0">
                <a:solidFill>
                  <a:schemeClr val="accent6">
                    <a:lumMod val="75000"/>
                  </a:schemeClr>
                </a:solidFill>
                <a:latin typeface="Matilda" charset="0"/>
              </a:rPr>
              <a:t>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Matilda" charset="0"/>
              </a:rPr>
              <a:t>Индивидуальный и дифференцированный подход в обучении младших школьников</a:t>
            </a:r>
            <a:endParaRPr lang="ru-RU" sz="4400" dirty="0" smtClean="0">
              <a:latin typeface="Matilda" charset="0"/>
            </a:endParaRPr>
          </a:p>
          <a:p>
            <a:pPr marL="0" indent="0" algn="ctr">
              <a:buFontTx/>
              <a:buNone/>
              <a:defRPr/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Picture 2" descr="http://2.bp.blogspot.com/-elQEoX8MK1g/Up-vColTjmI/AAAAAAAABDU/MxZGDmCJOXo/s1600/%25D0%25B1%25D0%25BB%25D0%25BE%25D0%25B3+%25D1%2581%25D0%25B0%25D0%25BC%25D0%25BE%25D0%25B5+%25D0%25B2%25D0%25B0%25D0%25B6%25D0%25BD%25D0%25BE%25D0%25B5+%25D0%259A%25D0%259E%25D0%259B%25D0%259E%25D0%2591%25D0%259E%25D0%259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643063"/>
            <a:ext cx="590550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Elena\Desktop\8\428834_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571625"/>
            <a:ext cx="6572250" cy="485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Elena\Desktop\8\0ab0ce475a185623b57933410deed69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22250"/>
            <a:ext cx="4500562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chemeClr val="tx1"/>
                </a:solidFill>
              </a:rPr>
              <a:t>Коррекционно-развивающие занятия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125538"/>
            <a:ext cx="8229600" cy="452596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Для детей со слабой моторикой элементы букв прописываем сначала крупно, затем в нужном размере.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340" name="Picture 2" descr="http://static4.read.ru/images/illustrations/128731166331597184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000250"/>
            <a:ext cx="2773363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http://img1.liveinternet.ru/images/attach/b/4/103/514/103514811_y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3" b="11111"/>
          <a:stretch>
            <a:fillRect/>
          </a:stretch>
        </p:blipFill>
        <p:spPr bwMode="auto">
          <a:xfrm>
            <a:off x="5643563" y="2643188"/>
            <a:ext cx="3000375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Elena\Desktop\8\1_0f9a37b5b0a9d93a5f3cb91366606d35_1407098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85750"/>
            <a:ext cx="4910137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Elena\Desktop\8\ph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113" y="642938"/>
            <a:ext cx="614203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3"/>
          <p:cNvSpPr>
            <a:spLocks noChangeArrowheads="1"/>
          </p:cNvSpPr>
          <p:nvPr/>
        </p:nvSpPr>
        <p:spPr bwMode="auto">
          <a:xfrm>
            <a:off x="1714500" y="676275"/>
            <a:ext cx="5572125" cy="4324350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63500" cmpd="thickThin">
            <a:solidFill>
              <a:srgbClr val="C0504D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ru-RU" altLang="ru-RU" sz="2000"/>
              <a:t>ябл        ко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2000"/>
              <a:t>         яг        ды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2000"/>
              <a:t>         р        бина</a:t>
            </a:r>
          </a:p>
          <a:p>
            <a:pPr algn="ctr" eaLnBrk="1" hangingPunct="1">
              <a:spcAft>
                <a:spcPts val="1000"/>
              </a:spcAft>
            </a:pPr>
            <a:r>
              <a:rPr lang="ru-RU" altLang="ru-RU" sz="2000"/>
              <a:t>      з        мл       ника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2000"/>
              <a:t>        м       лина</a:t>
            </a:r>
          </a:p>
          <a:p>
            <a:pPr algn="ctr" eaLnBrk="1" hangingPunct="1">
              <a:spcAft>
                <a:spcPts val="1000"/>
              </a:spcAft>
            </a:pPr>
            <a:r>
              <a:rPr lang="ru-RU" altLang="ru-RU" sz="2000"/>
              <a:t>    см       род       на</a:t>
            </a:r>
          </a:p>
          <a:p>
            <a:pPr eaLnBrk="1" hangingPunct="1"/>
            <a:endParaRPr lang="ru-RU" altLang="ru-RU"/>
          </a:p>
        </p:txBody>
      </p:sp>
      <p:sp>
        <p:nvSpPr>
          <p:cNvPr id="17411" name="AutoShape 4"/>
          <p:cNvSpPr>
            <a:spLocks noChangeArrowheads="1"/>
          </p:cNvSpPr>
          <p:nvPr/>
        </p:nvSpPr>
        <p:spPr bwMode="auto">
          <a:xfrm>
            <a:off x="4357688" y="1857375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3929063" y="2214563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AutoShape 4"/>
          <p:cNvSpPr>
            <a:spLocks noChangeArrowheads="1"/>
          </p:cNvSpPr>
          <p:nvPr/>
        </p:nvSpPr>
        <p:spPr bwMode="auto">
          <a:xfrm>
            <a:off x="3857625" y="2643188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4" name="AutoShape 4"/>
          <p:cNvSpPr>
            <a:spLocks noChangeArrowheads="1"/>
          </p:cNvSpPr>
          <p:nvPr/>
        </p:nvSpPr>
        <p:spPr bwMode="auto">
          <a:xfrm>
            <a:off x="3786188" y="3571875"/>
            <a:ext cx="352425" cy="214313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5" name="AutoShape 4"/>
          <p:cNvSpPr>
            <a:spLocks noChangeArrowheads="1"/>
          </p:cNvSpPr>
          <p:nvPr/>
        </p:nvSpPr>
        <p:spPr bwMode="auto">
          <a:xfrm>
            <a:off x="4714875" y="3071813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6" name="AutoShape 4"/>
          <p:cNvSpPr>
            <a:spLocks noChangeArrowheads="1"/>
          </p:cNvSpPr>
          <p:nvPr/>
        </p:nvSpPr>
        <p:spPr bwMode="auto">
          <a:xfrm>
            <a:off x="3929063" y="3071813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7" name="AutoShape 4"/>
          <p:cNvSpPr>
            <a:spLocks noChangeArrowheads="1"/>
          </p:cNvSpPr>
          <p:nvPr/>
        </p:nvSpPr>
        <p:spPr bwMode="auto">
          <a:xfrm>
            <a:off x="4000500" y="3929063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8" name="AutoShape 4"/>
          <p:cNvSpPr>
            <a:spLocks noChangeArrowheads="1"/>
          </p:cNvSpPr>
          <p:nvPr/>
        </p:nvSpPr>
        <p:spPr bwMode="auto">
          <a:xfrm>
            <a:off x="4857750" y="3929063"/>
            <a:ext cx="352425" cy="238125"/>
          </a:xfrm>
          <a:prstGeom prst="flowChartConnector">
            <a:avLst/>
          </a:prstGeom>
          <a:solidFill>
            <a:srgbClr val="FFFFFF"/>
          </a:solidFill>
          <a:ln w="31750">
            <a:solidFill>
              <a:srgbClr val="C0504D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AutoShape 3"/>
          <p:cNvSpPr>
            <a:spLocks noChangeArrowheads="1"/>
          </p:cNvSpPr>
          <p:nvPr/>
        </p:nvSpPr>
        <p:spPr bwMode="auto">
          <a:xfrm rot="16200000">
            <a:off x="2893220" y="-607219"/>
            <a:ext cx="5072062" cy="6715125"/>
          </a:xfrm>
          <a:prstGeom prst="flowChartDelay">
            <a:avLst/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0000FF"/>
            </a:solidFill>
            <a:miter lim="800000"/>
            <a:headEnd/>
            <a:tailEnd/>
          </a:ln>
          <a:effectLst>
            <a:outerShdw dist="107763" dir="13500000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  <a:defRPr/>
            </a:pPr>
            <a:r>
              <a:rPr lang="ru-RU" sz="1100">
                <a:latin typeface="Calibri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spcAft>
                <a:spcPts val="1000"/>
              </a:spcAft>
              <a:defRPr/>
            </a:pPr>
            <a:endParaRPr lang="ru-RU" sz="1100">
              <a:latin typeface="Calibri" pitchFamily="34" charset="0"/>
            </a:endParaRPr>
          </a:p>
          <a:p>
            <a:pPr>
              <a:spcAft>
                <a:spcPts val="1000"/>
              </a:spcAft>
              <a:defRPr/>
            </a:pPr>
            <a:r>
              <a:rPr lang="ru-RU" sz="1100">
                <a:latin typeface="Calibri" pitchFamily="34" charset="0"/>
              </a:rPr>
              <a:t>                                          </a:t>
            </a:r>
          </a:p>
          <a:p>
            <a:pPr>
              <a:spcAft>
                <a:spcPts val="1000"/>
              </a:spcAft>
              <a:defRPr/>
            </a:pPr>
            <a:endParaRPr lang="ru-RU" sz="1100">
              <a:latin typeface="Calibri" pitchFamily="34" charset="0"/>
            </a:endParaRPr>
          </a:p>
          <a:p>
            <a:pPr>
              <a:spcAft>
                <a:spcPts val="1000"/>
              </a:spcAft>
              <a:defRPr/>
            </a:pPr>
            <a:endParaRPr lang="ru-RU" sz="1100">
              <a:latin typeface="Calibri" pitchFamily="34" charset="0"/>
            </a:endParaRPr>
          </a:p>
          <a:p>
            <a:pPr>
              <a:spcAft>
                <a:spcPts val="1000"/>
              </a:spcAft>
              <a:defRPr/>
            </a:pPr>
            <a:endParaRPr lang="ru-RU" sz="1100">
              <a:latin typeface="Calibri" pitchFamily="34" charset="0"/>
            </a:endParaRPr>
          </a:p>
          <a:p>
            <a:pPr>
              <a:spcAft>
                <a:spcPts val="1000"/>
              </a:spcAft>
              <a:defRPr/>
            </a:pPr>
            <a:r>
              <a:rPr lang="ru-RU" sz="1100">
                <a:latin typeface="Calibri" pitchFamily="34" charset="0"/>
              </a:rPr>
              <a:t>                                                                                                         </a:t>
            </a:r>
          </a:p>
          <a:p>
            <a:pPr>
              <a:spcAft>
                <a:spcPts val="1000"/>
              </a:spcAft>
              <a:defRPr/>
            </a:pPr>
            <a:r>
              <a:rPr lang="ru-RU" sz="1100">
                <a:latin typeface="Calibri" pitchFamily="34" charset="0"/>
              </a:rPr>
              <a:t>                       </a:t>
            </a:r>
          </a:p>
          <a:p>
            <a:pPr>
              <a:defRPr/>
            </a:pPr>
            <a:endParaRPr lang="ru-RU"/>
          </a:p>
        </p:txBody>
      </p:sp>
      <p:pic>
        <p:nvPicPr>
          <p:cNvPr id="18435" name="Рисунок 3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857625"/>
            <a:ext cx="183038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857625" y="857250"/>
            <a:ext cx="3286125" cy="2928938"/>
          </a:xfrm>
          <a:prstGeom prst="cloudCallout">
            <a:avLst>
              <a:gd name="adj1" fmla="val -33231"/>
              <a:gd name="adj2" fmla="val 69065"/>
            </a:avLst>
          </a:prstGeom>
          <a:solidFill>
            <a:srgbClr val="CCE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 з         ма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 м        роз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 к         ток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 к         ньки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сн        жинка</a:t>
            </a:r>
          </a:p>
          <a:p>
            <a:pPr eaLnBrk="1" hangingPunct="1">
              <a:spcAft>
                <a:spcPts val="1000"/>
              </a:spcAft>
            </a:pPr>
            <a:r>
              <a:rPr lang="ru-RU" altLang="ru-RU" sz="1600"/>
              <a:t>       сн        говик</a:t>
            </a:r>
            <a:endParaRPr lang="ru-RU" altLang="ru-RU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929188" y="1428750"/>
            <a:ext cx="300037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4929188" y="2143125"/>
            <a:ext cx="300037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39" name="AutoShape 5"/>
          <p:cNvSpPr>
            <a:spLocks noChangeArrowheads="1"/>
          </p:cNvSpPr>
          <p:nvPr/>
        </p:nvSpPr>
        <p:spPr bwMode="auto">
          <a:xfrm>
            <a:off x="4929188" y="2428875"/>
            <a:ext cx="300037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0" name="AutoShape 5"/>
          <p:cNvSpPr>
            <a:spLocks noChangeArrowheads="1"/>
          </p:cNvSpPr>
          <p:nvPr/>
        </p:nvSpPr>
        <p:spPr bwMode="auto">
          <a:xfrm>
            <a:off x="5000625" y="2857500"/>
            <a:ext cx="300038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1" name="AutoShape 5"/>
          <p:cNvSpPr>
            <a:spLocks noChangeArrowheads="1"/>
          </p:cNvSpPr>
          <p:nvPr/>
        </p:nvSpPr>
        <p:spPr bwMode="auto">
          <a:xfrm>
            <a:off x="5000625" y="3286125"/>
            <a:ext cx="300038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2" name="AutoShape 5"/>
          <p:cNvSpPr>
            <a:spLocks noChangeArrowheads="1"/>
          </p:cNvSpPr>
          <p:nvPr/>
        </p:nvSpPr>
        <p:spPr bwMode="auto">
          <a:xfrm>
            <a:off x="4929188" y="1785938"/>
            <a:ext cx="300037" cy="187325"/>
          </a:xfrm>
          <a:prstGeom prst="star8">
            <a:avLst>
              <a:gd name="adj" fmla="val 3825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3" descr="Конструктор сл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1409700"/>
            <a:ext cx="27463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9"/>
          <p:cNvSpPr>
            <a:spLocks noChangeArrowheads="1"/>
          </p:cNvSpPr>
          <p:nvPr/>
        </p:nvSpPr>
        <p:spPr bwMode="auto">
          <a:xfrm>
            <a:off x="1571625" y="214313"/>
            <a:ext cx="6072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179388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altLang="ru-RU" sz="1200" b="1"/>
              <a:t>                            </a:t>
            </a:r>
            <a:r>
              <a:rPr lang="ru-RU" altLang="ru-RU" sz="2000" b="1"/>
              <a:t>Игра «Собери слова»</a:t>
            </a:r>
            <a:endParaRPr lang="ru-RU" altLang="ru-RU" sz="2000"/>
          </a:p>
          <a:p>
            <a:pPr algn="ctr"/>
            <a:r>
              <a:rPr lang="ru-RU" altLang="ru-RU" sz="2000"/>
              <a:t>Собери слова из левой части со словами со второй.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chemeClr val="tx1"/>
                </a:solidFill>
              </a:rPr>
              <a:t>Математические представления</a:t>
            </a:r>
            <a:endParaRPr lang="ru-RU" altLang="ru-RU" sz="3600" smtClean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88" y="1000125"/>
            <a:ext cx="7143750" cy="4651375"/>
          </a:xfrm>
        </p:spPr>
        <p:txBody>
          <a:bodyPr/>
          <a:lstStyle/>
          <a:p>
            <a:pPr>
              <a:defRPr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При решении примеров слабые учащиеся пользуются счётными палочками, а сильные пользуются числовым рядом (опора на зрительное восприятие)</a:t>
            </a:r>
          </a:p>
          <a:p>
            <a:pPr eaLnBrk="1" hangingPunct="1">
              <a:buFontTx/>
              <a:buNone/>
              <a:defRPr/>
            </a:pP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913" y="1125538"/>
            <a:ext cx="7056437" cy="273526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«Все наши замыслы, 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все поиски и построения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превращаются в прах,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если у ученика нет желания учиться»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4581525"/>
            <a:ext cx="4960938" cy="17526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Василий Андреевич Сухомлинский</a:t>
            </a: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Elena\Desktop\8\2e5b5bf210ca8f759b80f29faac663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571500"/>
            <a:ext cx="638175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Elena\Desktop\8\aec7f8a3958b44da24e35b7df69153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714375"/>
            <a:ext cx="4348163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WORKER\РИСУНКИ\головоломки\раскрась по  шифру\дворе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85750"/>
            <a:ext cx="4548188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WORKER\РИСУНКИ\математика\1 - 10\буратино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57188"/>
            <a:ext cx="290353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D:\WORKER\РИСУНКИ\математика\1 - 20\корова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974850"/>
            <a:ext cx="3357562" cy="43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WORKER\РИСУНКИ\математика\геометрические фигуры\штриховка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357188"/>
            <a:ext cx="463232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ЛЕНА\МО 2016-2017\Отчет по самообразованию январь 2018\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571625"/>
            <a:ext cx="57531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tx1"/>
                </a:solidFill>
              </a:rPr>
              <a:t>Окружающий природный мир</a:t>
            </a:r>
            <a:br>
              <a:rPr lang="ru-RU" altLang="ru-RU" sz="3600" b="1" smtClean="0">
                <a:solidFill>
                  <a:schemeClr val="tx1"/>
                </a:solidFill>
              </a:rPr>
            </a:br>
            <a:r>
              <a:rPr lang="ru-RU" altLang="ru-RU" sz="3600" b="1" smtClean="0">
                <a:solidFill>
                  <a:schemeClr val="tx1"/>
                </a:solidFill>
              </a:rPr>
              <a:t>Окружающий социальный мир</a:t>
            </a:r>
            <a:br>
              <a:rPr lang="ru-RU" altLang="ru-RU" sz="3600" b="1" smtClean="0">
                <a:solidFill>
                  <a:schemeClr val="tx1"/>
                </a:solidFill>
              </a:rPr>
            </a:br>
            <a:r>
              <a:rPr lang="ru-RU" altLang="ru-RU" sz="3600" b="1" smtClean="0">
                <a:solidFill>
                  <a:schemeClr val="tx1"/>
                </a:solidFill>
              </a:rPr>
              <a:t>Человек  Домоводство</a:t>
            </a:r>
            <a:endParaRPr lang="ru-RU" altLang="ru-RU" sz="3600" smtClean="0"/>
          </a:p>
        </p:txBody>
      </p:sp>
      <p:pic>
        <p:nvPicPr>
          <p:cNvPr id="27651" name="Picture 2" descr="C:\Users\Elena\Desktop\8\b0961debd8474e88a509714416f11fa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2125" y="1857375"/>
            <a:ext cx="3203575" cy="4525963"/>
          </a:xfrm>
          <a:noFill/>
        </p:spPr>
      </p:pic>
      <p:pic>
        <p:nvPicPr>
          <p:cNvPr id="27652" name="Picture 3" descr="C:\Users\Elena\Desktop\8\rebusy-dlja-detej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643063"/>
            <a:ext cx="27527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Elena\Desktop\8\hello_html_m1a9445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214313"/>
            <a:ext cx="6762750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C:\Users\Elena\Desktop\8\image003_1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85750"/>
            <a:ext cx="4643437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Elena\Desktop\8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5750"/>
            <a:ext cx="638175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692150"/>
            <a:ext cx="7200900" cy="12954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chemeClr val="tx1"/>
                </a:solidFill>
              </a:rPr>
              <a:t>Понятие «индивидуальное обучение»</a:t>
            </a:r>
            <a:r>
              <a:rPr lang="ru-RU" altLang="ru-RU" sz="3600" smtClean="0"/>
              <a:t/>
            </a:r>
            <a:br>
              <a:rPr lang="ru-RU" altLang="ru-RU" sz="3600" smtClean="0"/>
            </a:br>
            <a:endParaRPr lang="ru-RU" altLang="ru-RU" sz="360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idx="1"/>
          </p:nvPr>
        </p:nvSpPr>
        <p:spPr>
          <a:xfrm>
            <a:off x="1763713" y="1916113"/>
            <a:ext cx="7221537" cy="3817937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организация учебного процесса с учётом индивидуальных особенностей учащихся;</a:t>
            </a:r>
          </a:p>
          <a:p>
            <a:pPr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позволяет создать условия для реализации возможностей учеников</a:t>
            </a:r>
          </a:p>
          <a:p>
            <a:pPr marL="0" indent="0" eaLnBrk="1" hangingPunct="1">
              <a:buFontTx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Elena\Desktop\8\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2875"/>
            <a:ext cx="6700838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C:\Users\Elena\Desktop\8\og_og_1525491734298398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85750"/>
            <a:ext cx="7080250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I:\октябрь\окр.прир.мир\21 Комнатные растения\2594e9697cf86416e435a552cfd22b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85750"/>
            <a:ext cx="6591300" cy="505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Сенсорное развитие</a:t>
            </a:r>
          </a:p>
        </p:txBody>
      </p:sp>
      <p:pic>
        <p:nvPicPr>
          <p:cNvPr id="34819" name="Содержимое 3" descr="C:\Users\Elena\Pictures\hello_html_m3a5e371b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500188"/>
            <a:ext cx="4786313" cy="2428875"/>
          </a:xfrm>
        </p:spPr>
      </p:pic>
      <p:pic>
        <p:nvPicPr>
          <p:cNvPr id="34820" name="Рисунок 4" descr="C:\Users\Elena\Pictures\hello_html_513c354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214688"/>
            <a:ext cx="3606800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:\октябрь\сенсорика\7 Ориентировка на листе бумаги (центр, верх, низ, правая или левая сторона)\2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5750"/>
            <a:ext cx="6477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chemeClr val="tx1"/>
                </a:solidFill>
              </a:rPr>
              <a:t>Другие приёмы работы в классе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1258888" y="1341438"/>
            <a:ext cx="7527925" cy="4525962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Умение пользоваться подсказками в классе (таблицы, плакаты с правилами, лента букв и т.д.)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Помощь слабым учащимся со стороны сильных в проверке выполнения задания, помощь в выполнении задания и т. д.</a:t>
            </a:r>
          </a:p>
          <a:p>
            <a:pPr eaLnBrk="1" hangingPunct="1">
              <a:buFontTx/>
              <a:buNone/>
              <a:defRPr/>
            </a:pP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chemeClr val="tx1"/>
                </a:solidFill>
              </a:rPr>
              <a:t>ПРАВИЛА  ДЛЯ УЧИТЕЛЯ ПРИ РАБОТЕ СО «СЛАБОУСПЕВАЮЩИМИ» УЧЕНИКАМИ</a:t>
            </a:r>
            <a:endParaRPr lang="ru-RU" altLang="ru-RU" sz="2800" smtClean="0">
              <a:solidFill>
                <a:schemeClr val="tx1"/>
              </a:solidFill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1071563" y="1428750"/>
            <a:ext cx="7615237" cy="469741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1.  Верьте в способности «слабоуспевающего» ученика и старайтесь передать ему эту веру.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2.  Помните, что для «слабоуспевающего» необходимо время, чтобы он понял пройденный материал. Нельзя торопить его. 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3.   Каждый урок - продолжение предыдущего. Многократное  повторение основного материала - один из приемов работы со «слабоуспевающими» учениками.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 4.  Вселяя детям надежду в то, что они запомнят, поймут материал, чаще давайте им однотипные задания (с учителем, с классом, самостоятельно).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5.  Работа со «слабоуспевающими» детьми – это огромный труд и терпение. Постепенное развитие памяти, логики, мышления,  интереса к учению.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6.  Не гонитесь за большим количеством новой информации. Выбирайте из изучаемого материала главное, многократно повторяйте и закрепляйте его.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7. Умейте расположить таких детей к себе. Общение - главная составляющая любой методики. Только тогда получите и результат обучения.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solidFill>
                  <a:srgbClr val="222268"/>
                </a:solidFill>
              </a:rPr>
              <a:t>8.  Научитесь управлять классом. Уроки должны быть разнообразными, тогда внимание учащихся будет приковано к  изучаемому материалу.</a:t>
            </a:r>
          </a:p>
          <a:p>
            <a:pPr marL="0" indent="0"/>
            <a:endParaRPr lang="ru-RU" alt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r>
              <a:rPr lang="ru-RU" altLang="ru-RU" b="1" smtClean="0"/>
              <a:t>ИГРА</a:t>
            </a:r>
          </a:p>
        </p:txBody>
      </p:sp>
      <p:pic>
        <p:nvPicPr>
          <p:cNvPr id="38915" name="Picture 2" descr="C:\Users\Elena\Desktop\8\98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3188" y="1071563"/>
            <a:ext cx="6215062" cy="55006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chemeClr val="tx1"/>
                </a:solidFill>
              </a:rPr>
              <a:t>Цель индивидуального обучения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75" y="1600200"/>
            <a:ext cx="7400925" cy="45259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Сохранение и дальнейшее развитие индивидуальности ребёнка, воспитание такого человека, который представлял бы собой неповторимую, уникальную личность.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chemeClr val="tx1"/>
                </a:solidFill>
              </a:rPr>
              <a:t>Задача  индивидуального обучения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600200"/>
            <a:ext cx="7115175" cy="4525963"/>
          </a:xfrm>
        </p:spPr>
        <p:txBody>
          <a:bodyPr/>
          <a:lstStyle/>
          <a:p>
            <a:pPr>
              <a:defRPr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Учёт психологических особенностей учащихся.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chemeClr val="tx1"/>
                </a:solidFill>
              </a:rPr>
              <a:t>Средства индивидуального обучения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1714500"/>
            <a:ext cx="7329487" cy="44116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Индивидуальные задания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Групповые задания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Работа в парах и т.д.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Дифференциация учебных  заданий: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25" y="1600200"/>
            <a:ext cx="6543675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 УРОВНЮ ТВОРЧЕСТВА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 УРОВНЮ ТРУДНОСТИ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 ОБЪЁМУ УЧЕБНОГО МАТЕРИАЛА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 СТЕПЕНИ САМОСТОЯТЕЛЬНОСТИ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 ХАРАКТЕРУ ПОМОЩИ УЧАЩИМСЯ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smtClean="0">
                <a:solidFill>
                  <a:schemeClr val="tx1"/>
                </a:solidFill>
              </a:rPr>
              <a:t>По характеру помощи учащимся</a:t>
            </a:r>
            <a:r>
              <a:rPr lang="ru-RU" altLang="ru-RU" b="1" smtClean="0">
                <a:solidFill>
                  <a:srgbClr val="7030A0"/>
                </a:solidFill>
              </a:rPr>
              <a:t/>
            </a:r>
            <a:br>
              <a:rPr lang="ru-RU" altLang="ru-RU" b="1" smtClean="0">
                <a:solidFill>
                  <a:srgbClr val="7030A0"/>
                </a:solidFill>
              </a:rPr>
            </a:br>
            <a:endParaRPr lang="ru-RU" alt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50" y="1600200"/>
            <a:ext cx="6686550" cy="4525963"/>
          </a:xfrm>
        </p:spPr>
        <p:txBody>
          <a:bodyPr/>
          <a:lstStyle/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Wingdings" pitchFamily="2" charset="2"/>
              <a:buChar char="§"/>
              <a:defRPr/>
            </a:pPr>
            <a:r>
              <a:rPr lang="ru-RU" b="1" dirty="0" smtClean="0">
                <a:solidFill>
                  <a:srgbClr val="1317AD"/>
                </a:solidFill>
                <a:latin typeface="Georgia" pitchFamily="18" charset="0"/>
                <a:cs typeface="Arial" charset="0"/>
              </a:rPr>
              <a:t>Знакомство с заданием одинаково</a:t>
            </a:r>
          </a:p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Wingdings" pitchFamily="2" charset="2"/>
              <a:buChar char="§"/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Georgia" pitchFamily="18" charset="0"/>
                <a:cs typeface="Arial" charset="0"/>
              </a:rPr>
              <a:t>Исполнительский этап</a:t>
            </a:r>
          </a:p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Georgia" pitchFamily="18" charset="0"/>
                <a:cs typeface="Arial" charset="0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I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группа – с учителем</a:t>
            </a:r>
          </a:p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Georgia" pitchFamily="18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II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группа – сначала</a:t>
            </a:r>
          </a:p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Georgia" pitchFamily="18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с учителем, затем самостоятельно</a:t>
            </a:r>
          </a:p>
          <a:p>
            <a:pPr marL="365125" indent="-255588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Font typeface="Georgia" pitchFamily="18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III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 charset="0"/>
              </a:rPr>
              <a:t> группа –самостоятельно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chemeClr val="tx1"/>
                </a:solidFill>
              </a:rPr>
              <a:t>Речь и альтернативная коммуникация</a:t>
            </a:r>
            <a:endParaRPr lang="ru-RU" altLang="ru-RU" sz="3600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500188"/>
            <a:ext cx="7686675" cy="462597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Индивидуальные карточки, на которых текст поделён на слоги;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Пересказ учащимися осуществляется по плану или по сюжетным картинкам;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Вопросы к каждому предложению задаёт учитель, а  ученик старается ответить.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511</Words>
  <Application>Microsoft Office PowerPoint</Application>
  <PresentationFormat>Экран (4:3)</PresentationFormat>
  <Paragraphs>78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Times New Roman</vt:lpstr>
      <vt:lpstr>Arial</vt:lpstr>
      <vt:lpstr>Calibri</vt:lpstr>
      <vt:lpstr>Matilda</vt:lpstr>
      <vt:lpstr>Wingdings 2</vt:lpstr>
      <vt:lpstr>Georgia</vt:lpstr>
      <vt:lpstr>Wingdings</vt:lpstr>
      <vt:lpstr>Оформление по умолчанию</vt:lpstr>
      <vt:lpstr>Презентация PowerPoint</vt:lpstr>
      <vt:lpstr> «Все наши замыслы,  все поиски и построения  превращаются в прах,  если у ученика нет желания учиться»                                                                                                  </vt:lpstr>
      <vt:lpstr>Понятие «индивидуальное обучение» </vt:lpstr>
      <vt:lpstr>Цель индивидуального обучения</vt:lpstr>
      <vt:lpstr>Задача  индивидуального обучения</vt:lpstr>
      <vt:lpstr>Средства индивидуального обучения</vt:lpstr>
      <vt:lpstr>Дифференциация учебных  заданий:</vt:lpstr>
      <vt:lpstr>По характеру помощи учащимся </vt:lpstr>
      <vt:lpstr>Речь и альтернативная коммуникация</vt:lpstr>
      <vt:lpstr>Презентация PowerPoint</vt:lpstr>
      <vt:lpstr>Презентация PowerPoint</vt:lpstr>
      <vt:lpstr>Презентация PowerPoint</vt:lpstr>
      <vt:lpstr>Коррекционно-развивающие занятия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Математические представления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Окружающий природный мир Окружающий социальный мир Человек  Домоводство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Сенсорное развитие</vt:lpstr>
      <vt:lpstr>Презентация PowerPoint</vt:lpstr>
      <vt:lpstr>Другие приёмы работы в классе</vt:lpstr>
      <vt:lpstr>ПРАВИЛА  ДЛЯ УЧИТЕЛЯ ПРИ РАБОТЕ СО «СЛАБОУСПЕВАЮЩИМИ» УЧЕНИКАМИ</vt:lpstr>
      <vt:lpstr>ИГРА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Windows User</cp:lastModifiedBy>
  <cp:revision>65</cp:revision>
  <dcterms:created xsi:type="dcterms:W3CDTF">2012-08-12T16:04:58Z</dcterms:created>
  <dcterms:modified xsi:type="dcterms:W3CDTF">2019-11-08T10:07:10Z</dcterms:modified>
</cp:coreProperties>
</file>