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pptx" ContentType="application/vnd.openxmlformats-officedocument.presentationml.presentation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0" r:id="rId2"/>
    <p:sldId id="274" r:id="rId3"/>
    <p:sldId id="275" r:id="rId4"/>
    <p:sldId id="277" r:id="rId5"/>
    <p:sldId id="278" r:id="rId6"/>
    <p:sldId id="279" r:id="rId7"/>
    <p:sldId id="280" r:id="rId8"/>
    <p:sldId id="281" r:id="rId9"/>
    <p:sldId id="269" r:id="rId10"/>
    <p:sldId id="263" r:id="rId11"/>
    <p:sldId id="265" r:id="rId12"/>
    <p:sldId id="271" r:id="rId13"/>
    <p:sldId id="272" r:id="rId14"/>
    <p:sldId id="273" r:id="rId15"/>
    <p:sldId id="282" r:id="rId16"/>
    <p:sldId id="303" r:id="rId17"/>
    <p:sldId id="304" r:id="rId18"/>
    <p:sldId id="305" r:id="rId19"/>
    <p:sldId id="306" r:id="rId20"/>
    <p:sldId id="308" r:id="rId21"/>
    <p:sldId id="307" r:id="rId22"/>
    <p:sldId id="299" r:id="rId23"/>
    <p:sldId id="302" r:id="rId24"/>
    <p:sldId id="300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7" r:id="rId37"/>
    <p:sldId id="296" r:id="rId38"/>
    <p:sldId id="310" r:id="rId39"/>
    <p:sldId id="311" r:id="rId40"/>
    <p:sldId id="312" r:id="rId41"/>
    <p:sldId id="313" r:id="rId42"/>
    <p:sldId id="309" r:id="rId43"/>
    <p:sldId id="295" r:id="rId4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Matilda" panose="020B0604020202020204" charset="0"/>
      <p:regular r:id="rId4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  <a:srgbClr val="27704F"/>
    <a:srgbClr val="943294"/>
    <a:srgbClr val="7C4A78"/>
    <a:srgbClr val="CC66FF"/>
    <a:srgbClr val="339933"/>
    <a:srgbClr val="50C850"/>
    <a:srgbClr val="D6F2D6"/>
    <a:srgbClr val="EFAD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4" autoAdjust="0"/>
  </p:normalViewPr>
  <p:slideViewPr>
    <p:cSldViewPr>
      <p:cViewPr>
        <p:scale>
          <a:sx n="50" d="100"/>
          <a:sy n="50" d="100"/>
        </p:scale>
        <p:origin x="-1277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8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Presentation1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1.emf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403648" y="116632"/>
            <a:ext cx="7416824" cy="540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Дифференциация</a:t>
            </a:r>
            <a:r>
              <a:rPr kumimoji="0" lang="ru-RU" sz="6600" b="1" i="0" u="none" strike="noStrike" kern="1200" normalizeH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normalizeH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и индивидуализация процесса обучения 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normalizeH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и воспитания.</a:t>
            </a:r>
            <a:endParaRPr kumimoji="0" lang="ru-RU" sz="5400" b="1" i="0" u="none" strike="noStrike" kern="1200" normalizeH="0" baseline="0" noProof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План: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5472608"/>
          </a:xfrm>
        </p:spPr>
        <p:txBody>
          <a:bodyPr>
            <a:noAutofit/>
          </a:bodyPr>
          <a:lstStyle/>
          <a:p>
            <a:pPr marL="457200" lvl="0" indent="-457200" algn="just">
              <a:buFont typeface="+mj-lt"/>
              <a:buAutoNum type="arabicPeriod"/>
            </a:pPr>
            <a:r>
              <a:rPr lang="ru-RU" sz="2400" dirty="0" smtClean="0"/>
              <a:t>Индивидуализация </a:t>
            </a:r>
            <a:r>
              <a:rPr lang="ru-RU" sz="2400" dirty="0"/>
              <a:t>и дифференциация процесса обучения и воспитания  </a:t>
            </a:r>
            <a:r>
              <a:rPr lang="ru-RU" sz="2400" dirty="0" smtClean="0"/>
              <a:t> </a:t>
            </a:r>
            <a:r>
              <a:rPr lang="ru-RU" sz="2400" i="1" dirty="0" smtClean="0"/>
              <a:t>(</a:t>
            </a:r>
            <a:r>
              <a:rPr lang="ru-RU" sz="2400" i="1" dirty="0"/>
              <a:t>Гилева Н.Г</a:t>
            </a:r>
            <a:r>
              <a:rPr lang="ru-RU" sz="2400" i="1" dirty="0" smtClean="0"/>
              <a:t>.)</a:t>
            </a:r>
            <a:r>
              <a:rPr lang="ru-RU" sz="2400" dirty="0" smtClean="0"/>
              <a:t>: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 smtClean="0"/>
              <a:t>«</a:t>
            </a:r>
            <a:r>
              <a:rPr lang="ru-RU" sz="2400" dirty="0"/>
              <a:t>Каждый человек уникален и неповторим» </a:t>
            </a:r>
            <a:r>
              <a:rPr lang="ru-RU" sz="2400" i="1" dirty="0"/>
              <a:t>(Истомина А.С.)</a:t>
            </a:r>
            <a:endParaRPr lang="ru-RU" sz="2400" dirty="0"/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Из опыта работы педагогов:</a:t>
            </a:r>
          </a:p>
          <a:p>
            <a:pPr lvl="1" indent="-360000" algn="just"/>
            <a:r>
              <a:rPr lang="ru-RU" sz="2400" dirty="0"/>
              <a:t>Индивидуальный и дифференцированный подход в обучении младших школьников с ОВЗ  </a:t>
            </a:r>
            <a:r>
              <a:rPr lang="ru-RU" sz="2400" i="1" dirty="0"/>
              <a:t>(Хомичук Е.А.)</a:t>
            </a:r>
            <a:endParaRPr lang="ru-RU" sz="2400" dirty="0"/>
          </a:p>
          <a:p>
            <a:pPr lvl="1" indent="-360000" algn="just"/>
            <a:r>
              <a:rPr lang="ru-RU" sz="2400" dirty="0" smtClean="0"/>
              <a:t>Индивидуальный </a:t>
            </a:r>
            <a:r>
              <a:rPr lang="ru-RU" sz="2400" dirty="0"/>
              <a:t>и дифференцированный подход на уроках математики </a:t>
            </a:r>
            <a:r>
              <a:rPr lang="ru-RU" sz="2400" i="1" dirty="0" smtClean="0"/>
              <a:t>(</a:t>
            </a:r>
            <a:r>
              <a:rPr lang="ru-RU" sz="2400" i="1" dirty="0" err="1"/>
              <a:t>Ковякина</a:t>
            </a:r>
            <a:r>
              <a:rPr lang="ru-RU" sz="2400" i="1" dirty="0"/>
              <a:t> Н.Ф.)</a:t>
            </a:r>
            <a:endParaRPr lang="ru-RU" sz="2400" dirty="0"/>
          </a:p>
          <a:p>
            <a:pPr lvl="1" indent="-360000" algn="just"/>
            <a:r>
              <a:rPr lang="ru-RU" sz="2400" dirty="0" smtClean="0"/>
              <a:t>Индивидуальный </a:t>
            </a:r>
            <a:r>
              <a:rPr lang="ru-RU" sz="2400" dirty="0"/>
              <a:t>и дифференцированный подход в воспитательной работе  </a:t>
            </a:r>
            <a:r>
              <a:rPr lang="ru-RU" sz="2400" i="1" dirty="0"/>
              <a:t>(Коновалова О.Б.)</a:t>
            </a:r>
            <a:endParaRPr lang="ru-RU" sz="2400" dirty="0"/>
          </a:p>
          <a:p>
            <a:pPr lvl="1" indent="-360000" algn="just"/>
            <a:r>
              <a:rPr lang="ru-RU" sz="2400" dirty="0" smtClean="0"/>
              <a:t>Индивидуальный </a:t>
            </a:r>
            <a:r>
              <a:rPr lang="ru-RU" sz="2400" dirty="0"/>
              <a:t>и дифференцированный подход на уроках профильного труда </a:t>
            </a:r>
            <a:r>
              <a:rPr lang="ru-RU" sz="2400" i="1" dirty="0" smtClean="0"/>
              <a:t>(</a:t>
            </a:r>
            <a:r>
              <a:rPr lang="ru-RU" sz="2400" i="1" dirty="0"/>
              <a:t>Денисенко Е.Г</a:t>
            </a:r>
            <a:r>
              <a:rPr lang="ru-RU" sz="2400" i="1" dirty="0" smtClean="0"/>
              <a:t>.)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3352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Формы организации обучения.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7" name="Объект 4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525658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 smtClean="0"/>
              <a:t>Способы </a:t>
            </a:r>
            <a:r>
              <a:rPr lang="ru-RU" b="1" dirty="0"/>
              <a:t>организации </a:t>
            </a: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учебно-воспитательного процесса:</a:t>
            </a:r>
            <a:r>
              <a:rPr lang="ru-RU" dirty="0" smtClean="0"/>
              <a:t>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ru-RU" dirty="0"/>
              <a:t>индивидуальные, </a:t>
            </a:r>
            <a:endParaRPr lang="ru-RU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ru-RU" dirty="0" smtClean="0"/>
              <a:t>групповые</a:t>
            </a:r>
            <a:r>
              <a:rPr lang="ru-RU" dirty="0"/>
              <a:t>, </a:t>
            </a:r>
            <a:endParaRPr lang="ru-RU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ru-RU" dirty="0" smtClean="0"/>
              <a:t>фронтальные</a:t>
            </a:r>
            <a:r>
              <a:rPr lang="ru-RU" dirty="0"/>
              <a:t>, </a:t>
            </a:r>
            <a:endParaRPr lang="ru-RU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ru-RU" dirty="0" smtClean="0"/>
              <a:t>коллективные</a:t>
            </a:r>
            <a:r>
              <a:rPr lang="ru-RU" dirty="0"/>
              <a:t>, </a:t>
            </a:r>
            <a:endParaRPr lang="ru-RU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ru-RU" dirty="0" smtClean="0"/>
              <a:t>парные</a:t>
            </a:r>
            <a:r>
              <a:rPr lang="ru-RU" dirty="0"/>
              <a:t>, </a:t>
            </a:r>
            <a:endParaRPr lang="ru-RU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ru-RU" dirty="0" smtClean="0"/>
              <a:t>аудиторные </a:t>
            </a:r>
            <a:r>
              <a:rPr lang="ru-RU" dirty="0"/>
              <a:t>и внеаудиторные, </a:t>
            </a:r>
            <a:endParaRPr lang="ru-RU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ru-RU" dirty="0" smtClean="0"/>
              <a:t>классные </a:t>
            </a:r>
            <a:r>
              <a:rPr lang="ru-RU" dirty="0"/>
              <a:t>и внеклассные, </a:t>
            </a:r>
            <a:endParaRPr lang="ru-RU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ru-RU" dirty="0" smtClean="0"/>
              <a:t>школьные </a:t>
            </a:r>
            <a:r>
              <a:rPr lang="ru-RU" dirty="0"/>
              <a:t>и </a:t>
            </a:r>
            <a:r>
              <a:rPr lang="ru-RU" dirty="0" smtClean="0"/>
              <a:t>внешкольные.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154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820472" cy="1143000"/>
          </a:xfrm>
        </p:spPr>
        <p:txBody>
          <a:bodyPr>
            <a:normAutofit/>
          </a:bodyPr>
          <a:lstStyle/>
          <a:p>
            <a:r>
              <a:rPr lang="ru-RU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Дифференциация и индивидуализация.</a:t>
            </a:r>
            <a:endParaRPr lang="ru-RU" sz="3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anose="020B060402020202020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Дифференциация</a:t>
            </a:r>
            <a:r>
              <a:rPr lang="ru-RU" dirty="0"/>
              <a:t> </a:t>
            </a:r>
            <a:r>
              <a:rPr lang="ru-RU" dirty="0" smtClean="0"/>
              <a:t>(</a:t>
            </a:r>
            <a:r>
              <a:rPr lang="ru-RU" dirty="0"/>
              <a:t>от лат. разница) – форма организации учебной деятельности, учитывающая склонности, интересы, способности учащихся</a:t>
            </a:r>
            <a:r>
              <a:rPr lang="ru-RU" dirty="0" smtClean="0"/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400" dirty="0" smtClean="0"/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Индивидуализация</a:t>
            </a:r>
            <a:r>
              <a:rPr lang="ru-RU" dirty="0"/>
              <a:t> – это учёт в процессе обучения индивидуальных особенностей учащихся во всех его формах и методах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57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538" y="4766"/>
            <a:ext cx="8229600" cy="140801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Дифференцированное</a:t>
            </a:r>
            <a:r>
              <a:rPr lang="ru-RU" b="1" dirty="0">
                <a:solidFill>
                  <a:srgbClr val="C00000"/>
                </a:solidFill>
                <a:latin typeface="Matilda" panose="020B0604020202020204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обучение: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anose="020B060402020202020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040559"/>
          </a:xfrm>
        </p:spPr>
        <p:txBody>
          <a:bodyPr>
            <a:normAutofit/>
          </a:bodyPr>
          <a:lstStyle/>
          <a:p>
            <a:pPr lvl="0" algn="just"/>
            <a:r>
              <a:rPr lang="ru-RU" dirty="0" smtClean="0"/>
              <a:t>форма </a:t>
            </a:r>
            <a:r>
              <a:rPr lang="ru-RU" dirty="0"/>
              <a:t>организации учебного процесса, при которой учитель работает с группой учащихся, составленной с учетом наличия у них каких-либо значимых для учебного процесса общих качеств;</a:t>
            </a:r>
          </a:p>
          <a:p>
            <a:pPr lvl="0" algn="just"/>
            <a:r>
              <a:rPr lang="ru-RU" dirty="0"/>
              <a:t>часть общей дидактической системы, которая обеспечивает специализацию учебного процесса для различных групп обучаемых.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367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Виды дифференциации: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anose="020B060402020202020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Внешняя дифференциация.</a:t>
            </a:r>
          </a:p>
          <a:p>
            <a:pPr marL="0" indent="0" algn="just">
              <a:buNone/>
            </a:pPr>
            <a:r>
              <a:rPr lang="ru-RU" dirty="0" smtClean="0"/>
              <a:t>Предполагает </a:t>
            </a:r>
            <a:r>
              <a:rPr lang="ru-RU" dirty="0"/>
              <a:t>создание особых типов школ и </a:t>
            </a:r>
            <a:r>
              <a:rPr lang="ru-RU" dirty="0" smtClean="0"/>
              <a:t>классов, ориентированных </a:t>
            </a:r>
            <a:r>
              <a:rPr lang="ru-RU" dirty="0"/>
              <a:t>на учащихся, имеющих специальные способности. 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Внутренняя </a:t>
            </a:r>
            <a:r>
              <a:rPr lang="ru-RU" b="1" dirty="0">
                <a:solidFill>
                  <a:srgbClr val="C00000"/>
                </a:solidFill>
              </a:rPr>
              <a:t>дифференциация.</a:t>
            </a:r>
          </a:p>
          <a:p>
            <a:pPr marL="0" indent="0" algn="just">
              <a:buNone/>
            </a:pPr>
            <a:r>
              <a:rPr lang="ru-RU" dirty="0" smtClean="0"/>
              <a:t>Предполагает </a:t>
            </a:r>
            <a:r>
              <a:rPr lang="ru-RU" dirty="0"/>
              <a:t>организацию работы внутри </a:t>
            </a:r>
            <a:r>
              <a:rPr lang="ru-RU" dirty="0" smtClean="0"/>
              <a:t>класса / группы учащихся</a:t>
            </a:r>
            <a:r>
              <a:rPr lang="ru-RU" dirty="0"/>
              <a:t>, отличающихся одними и теми же более или менее устойчивыми особенностями.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853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Этапы внутренней дифференциации: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anose="020B060402020202020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5001419"/>
          </a:xfrm>
        </p:spPr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ru-RU" dirty="0"/>
              <a:t>Проведение диагностики.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Распределение учащихся по группам </a:t>
            </a:r>
            <a:r>
              <a:rPr lang="ru-RU" dirty="0" smtClean="0"/>
              <a:t>                     с </a:t>
            </a:r>
            <a:r>
              <a:rPr lang="ru-RU" dirty="0"/>
              <a:t>учетом диагностики.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Определение способов дифференциации, разработка дифференцированных заданий.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Реализация дифференцированного подхода к учащимся на различных этапах урока.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Диагностический контроль </a:t>
            </a:r>
            <a:r>
              <a:rPr lang="ru-RU" dirty="0" smtClean="0"/>
              <a:t>                                     </a:t>
            </a:r>
          </a:p>
          <a:p>
            <a:pPr marL="0" lvl="0" indent="0" algn="r">
              <a:spcBef>
                <a:spcPts val="0"/>
              </a:spcBef>
              <a:buNone/>
            </a:pPr>
            <a:r>
              <a:rPr lang="ru-RU" dirty="0" smtClean="0"/>
              <a:t>за </a:t>
            </a:r>
            <a:r>
              <a:rPr lang="ru-RU" dirty="0"/>
              <a:t>результатами.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030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Выделение групп учащихся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по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уровню усвоения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материала.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anose="020B060402020202020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9873290"/>
              </p:ext>
            </p:extLst>
          </p:nvPr>
        </p:nvGraphicFramePr>
        <p:xfrm>
          <a:off x="467544" y="1340768"/>
          <a:ext cx="8280920" cy="5272371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061279"/>
                <a:gridCol w="2095435"/>
                <a:gridCol w="2062103"/>
                <a:gridCol w="2062103"/>
              </a:tblGrid>
              <a:tr h="1888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I группа</a:t>
                      </a:r>
                      <a:endParaRPr lang="ru-RU" sz="13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II группа</a:t>
                      </a:r>
                      <a:endParaRPr lang="ru-RU" sz="13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III группа</a:t>
                      </a:r>
                      <a:endParaRPr lang="ru-RU" sz="13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IV группа</a:t>
                      </a:r>
                      <a:endParaRPr lang="ru-RU" sz="13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</a:tr>
              <a:tr h="597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effectLst/>
                        </a:rPr>
                        <a:t>Ученики с </a:t>
                      </a:r>
                      <a:r>
                        <a:rPr lang="ru-RU" sz="1300" b="0" u="sng" dirty="0">
                          <a:effectLst/>
                        </a:rPr>
                        <a:t>высоким</a:t>
                      </a:r>
                      <a:r>
                        <a:rPr lang="ru-RU" sz="1300" b="0" dirty="0">
                          <a:effectLst/>
                        </a:rPr>
                        <a:t> уровнем усвоения знаний, умений</a:t>
                      </a:r>
                      <a:endParaRPr lang="ru-RU" sz="13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effectLst/>
                        </a:rPr>
                        <a:t>Ученики со </a:t>
                      </a:r>
                      <a:r>
                        <a:rPr lang="ru-RU" sz="1300" b="0" u="sng" dirty="0">
                          <a:effectLst/>
                        </a:rPr>
                        <a:t>средним</a:t>
                      </a:r>
                      <a:r>
                        <a:rPr lang="ru-RU" sz="1300" b="0" dirty="0">
                          <a:effectLst/>
                        </a:rPr>
                        <a:t> уровнем усвоения знаний, умений</a:t>
                      </a:r>
                      <a:endParaRPr lang="ru-RU" sz="13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>
                          <a:effectLst/>
                        </a:rPr>
                        <a:t>Ученики с </a:t>
                      </a:r>
                      <a:r>
                        <a:rPr lang="ru-RU" sz="1300" b="0" u="sng">
                          <a:effectLst/>
                        </a:rPr>
                        <a:t>низким</a:t>
                      </a:r>
                      <a:r>
                        <a:rPr lang="ru-RU" sz="1300" b="0">
                          <a:effectLst/>
                        </a:rPr>
                        <a:t> уровнем усвоения знаний, умений</a:t>
                      </a:r>
                      <a:endParaRPr lang="ru-RU" sz="13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>
                          <a:effectLst/>
                        </a:rPr>
                        <a:t>Ученики с </a:t>
                      </a:r>
                      <a:r>
                        <a:rPr lang="ru-RU" sz="1300" b="0" u="sng">
                          <a:effectLst/>
                        </a:rPr>
                        <a:t>очень</a:t>
                      </a:r>
                      <a:r>
                        <a:rPr lang="ru-RU" sz="1300" b="0">
                          <a:effectLst/>
                        </a:rPr>
                        <a:t> </a:t>
                      </a:r>
                      <a:r>
                        <a:rPr lang="ru-RU" sz="1300" b="0" u="sng">
                          <a:effectLst/>
                        </a:rPr>
                        <a:t>низким</a:t>
                      </a:r>
                      <a:r>
                        <a:rPr lang="ru-RU" sz="1300" b="0">
                          <a:effectLst/>
                        </a:rPr>
                        <a:t> уровнем усвоения знаний, умений</a:t>
                      </a:r>
                      <a:endParaRPr lang="ru-RU" sz="13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</a:tr>
              <a:tr h="188891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Типы заданий</a:t>
                      </a:r>
                      <a:endParaRPr lang="ru-RU" sz="13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7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>
                          <a:effectLst/>
                        </a:rPr>
                        <a:t>Требующие от учеников творческой деятельности</a:t>
                      </a:r>
                      <a:endParaRPr lang="ru-RU" sz="13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effectLst/>
                        </a:rPr>
                        <a:t>Направляющие работу ученика с учебным материалом</a:t>
                      </a:r>
                      <a:endParaRPr lang="ru-RU" sz="13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effectLst/>
                        </a:rPr>
                        <a:t>Опосредующие учебную информацию</a:t>
                      </a:r>
                      <a:endParaRPr lang="ru-RU" sz="13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74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effectLst/>
                        </a:rPr>
                        <a:t>Задания на установление связей между объектами, признаками</a:t>
                      </a:r>
                      <a:endParaRPr lang="ru-RU" sz="13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>
                          <a:effectLst/>
                        </a:rPr>
                        <a:t>Задания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>
                          <a:effectLst/>
                        </a:rPr>
                        <a:t>на сравнение объектов</a:t>
                      </a:r>
                      <a:endParaRPr lang="ru-RU" sz="13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effectLst/>
                        </a:rPr>
                        <a:t>Задания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effectLst/>
                        </a:rPr>
                        <a:t>на описание объектов по плану</a:t>
                      </a:r>
                      <a:endParaRPr lang="ru-RU" sz="13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>
                          <a:effectLst/>
                        </a:rPr>
                        <a:t>Задания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>
                          <a:effectLst/>
                        </a:rPr>
                        <a:t>на узнавание объектов</a:t>
                      </a:r>
                      <a:endParaRPr lang="ru-RU" sz="13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</a:tr>
              <a:tr h="8969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>
                          <a:effectLst/>
                        </a:rPr>
                        <a:t>Задания на самостоятельный подбор примеров</a:t>
                      </a:r>
                      <a:endParaRPr lang="ru-RU" sz="13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effectLst/>
                        </a:rPr>
                        <a:t>Задания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effectLst/>
                        </a:rPr>
                        <a:t>на составление подобных объектов</a:t>
                      </a:r>
                      <a:endParaRPr lang="ru-RU" sz="13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effectLst/>
                        </a:rPr>
                        <a:t>Задания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effectLst/>
                        </a:rPr>
                        <a:t>на дополнение незаконченных предложений с использованием слов для справок</a:t>
                      </a:r>
                      <a:endParaRPr lang="ru-RU" sz="13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effectLst/>
                        </a:rPr>
                        <a:t>Задания, требующие анализа признаков понятий</a:t>
                      </a:r>
                      <a:endParaRPr lang="ru-RU" sz="13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</a:tr>
              <a:tr h="8969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effectLst/>
                        </a:rPr>
                        <a:t>Задания творческого характера</a:t>
                      </a:r>
                      <a:endParaRPr lang="ru-RU" sz="13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>
                          <a:effectLst/>
                        </a:rPr>
                        <a:t>Задания, включающие вопросы, требуют самостоятельных мыслительных операций</a:t>
                      </a:r>
                      <a:endParaRPr lang="ru-RU" sz="13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effectLst/>
                        </a:rPr>
                        <a:t>Задания на классификацию объектов</a:t>
                      </a:r>
                      <a:endParaRPr lang="ru-RU" sz="13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8891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Самостоятельная работа</a:t>
                      </a:r>
                      <a:endParaRPr lang="ru-RU" sz="13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848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effectLst/>
                        </a:rPr>
                        <a:t>Частично-поисковая, творческая</a:t>
                      </a:r>
                      <a:endParaRPr lang="ru-RU" sz="13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>
                          <a:effectLst/>
                        </a:rPr>
                        <a:t>Частично-поисковая</a:t>
                      </a:r>
                      <a:endParaRPr lang="ru-RU" sz="13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>
                          <a:effectLst/>
                        </a:rPr>
                        <a:t>Реконструктивно-вариативная</a:t>
                      </a:r>
                      <a:endParaRPr lang="ru-RU" sz="13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effectLst/>
                        </a:rPr>
                        <a:t>Воспроизведение </a:t>
                      </a:r>
                      <a:endParaRPr lang="ru-RU" sz="1300" b="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effectLst/>
                        </a:rPr>
                        <a:t>по </a:t>
                      </a:r>
                      <a:r>
                        <a:rPr lang="ru-RU" sz="1300" b="0" dirty="0">
                          <a:effectLst/>
                        </a:rPr>
                        <a:t>образцу</a:t>
                      </a:r>
                      <a:endParaRPr lang="ru-RU" sz="13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61" marR="43861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871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Способы дифференциации: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anose="020B060402020202020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91264" cy="5112567"/>
          </a:xfrm>
        </p:spPr>
        <p:txBody>
          <a:bodyPr>
            <a:normAutofit fontScale="62500" lnSpcReduction="20000"/>
          </a:bodyPr>
          <a:lstStyle/>
          <a:p>
            <a:pPr lvl="0" algn="just"/>
            <a:r>
              <a:rPr lang="ru-RU" sz="4000" dirty="0" smtClean="0"/>
              <a:t>д</a:t>
            </a:r>
            <a:r>
              <a:rPr lang="ru-RU" sz="4600" dirty="0" smtClean="0"/>
              <a:t>ифференциация </a:t>
            </a:r>
            <a:r>
              <a:rPr lang="ru-RU" sz="4600" dirty="0"/>
              <a:t>содержания учебных заданий:</a:t>
            </a:r>
          </a:p>
          <a:p>
            <a:pPr lvl="1" algn="just"/>
            <a:r>
              <a:rPr lang="ru-RU" sz="4600" dirty="0"/>
              <a:t>по уровню творчества;</a:t>
            </a:r>
          </a:p>
          <a:p>
            <a:pPr lvl="1" algn="just"/>
            <a:r>
              <a:rPr lang="ru-RU" sz="4600" dirty="0"/>
              <a:t>по уровню трудности;</a:t>
            </a:r>
          </a:p>
          <a:p>
            <a:pPr lvl="1" algn="just"/>
            <a:r>
              <a:rPr lang="ru-RU" sz="4600" dirty="0"/>
              <a:t>по объему.</a:t>
            </a:r>
          </a:p>
          <a:p>
            <a:pPr lvl="0" algn="just"/>
            <a:r>
              <a:rPr lang="ru-RU" sz="4600" dirty="0"/>
              <a:t>использование разных способов организации деятельности детей, при этом содержание заданий является единым, и работа дифференцируется:</a:t>
            </a:r>
          </a:p>
          <a:p>
            <a:pPr lvl="1" algn="just"/>
            <a:r>
              <a:rPr lang="ru-RU" sz="4600" dirty="0"/>
              <a:t>по степени самостоятельности учащихся;</a:t>
            </a:r>
          </a:p>
          <a:p>
            <a:pPr lvl="1" algn="just"/>
            <a:r>
              <a:rPr lang="ru-RU" sz="4600" dirty="0"/>
              <a:t>по степени и характеру помощи учащимся;</a:t>
            </a:r>
          </a:p>
          <a:p>
            <a:pPr lvl="1" algn="just"/>
            <a:r>
              <a:rPr lang="ru-RU" sz="4600" dirty="0"/>
              <a:t>по характеру учебных действий.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572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Уровневая дифференциация.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anose="020B060402020202020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7163669"/>
              </p:ext>
            </p:extLst>
          </p:nvPr>
        </p:nvGraphicFramePr>
        <p:xfrm>
          <a:off x="395536" y="980728"/>
          <a:ext cx="8424936" cy="563790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793498"/>
                <a:gridCol w="3631438"/>
              </a:tblGrid>
              <a:tr h="41238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Положительные аспекты</a:t>
                      </a:r>
                      <a:endParaRPr lang="ru-RU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Отрицательные аспекты</a:t>
                      </a:r>
                      <a:endParaRPr lang="ru-RU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627019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</a:rPr>
                        <a:t>Исключается «уравниловка» детей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</a:rPr>
                        <a:t>Деление детей по уровню развития негуманно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653529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</a:rPr>
                        <a:t>У учителя появляется возможность помогать слабому, уделять внимание сильному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</a:rPr>
                        <a:t>Высвечивается социально-экономическое неравенство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164464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Отсутствие у классе отстающих снимает необходимость снижения общего уровня преподавания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</a:rPr>
                        <a:t>Слабые лишаются возможности тянуться за более сильными, получить от них помощь, соревноваться с ними.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627019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Повышение уровня мотивации </a:t>
                      </a:r>
                    </a:p>
                    <a:p>
                      <a:pPr algn="ctr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сильных группах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Понижение уровня мотивации учения в слабых группах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3186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Повышение уровня Я - концепции: сильные утверждаются в своих способностях, слабые получают возможность испытывать учебный успех, избавиться от комплекса неполноценности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</a:rPr>
                        <a:t>В разряд слабых могут быть переведены «неординарные»  дети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627019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группах, где собраны одинаковые дети, ребенку легче учиться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</a:rPr>
                        <a:t>Унижение достоинства – перевод в слабые группы</a:t>
                      </a:r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131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Основные принципы обратной связи: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anose="020B060402020202020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568952" cy="5184576"/>
          </a:xfrm>
        </p:spPr>
        <p:txBody>
          <a:bodyPr>
            <a:normAutofit/>
          </a:bodyPr>
          <a:lstStyle/>
          <a:p>
            <a:pPr lvl="0" algn="just"/>
            <a:r>
              <a:rPr lang="ru-RU" dirty="0"/>
              <a:t>Принцип свободы </a:t>
            </a:r>
            <a:r>
              <a:rPr lang="ru-RU" dirty="0" smtClean="0"/>
              <a:t>выбора.</a:t>
            </a:r>
            <a:endParaRPr lang="ru-RU" dirty="0"/>
          </a:p>
          <a:p>
            <a:pPr lvl="0" algn="just"/>
            <a:r>
              <a:rPr lang="ru-RU" dirty="0"/>
              <a:t>Принцип </a:t>
            </a:r>
            <a:r>
              <a:rPr lang="ru-RU" dirty="0" smtClean="0"/>
              <a:t>открытости.</a:t>
            </a:r>
            <a:endParaRPr lang="ru-RU" dirty="0"/>
          </a:p>
          <a:p>
            <a:pPr lvl="0" algn="just"/>
            <a:r>
              <a:rPr lang="ru-RU" dirty="0"/>
              <a:t>Принцип </a:t>
            </a:r>
            <a:r>
              <a:rPr lang="ru-RU" dirty="0" smtClean="0"/>
              <a:t>идеальности.</a:t>
            </a:r>
            <a:endParaRPr lang="ru-RU" dirty="0"/>
          </a:p>
          <a:p>
            <a:pPr lvl="0" algn="just"/>
            <a:r>
              <a:rPr lang="ru-RU" dirty="0"/>
              <a:t>Принцип обратной </a:t>
            </a:r>
            <a:r>
              <a:rPr lang="ru-RU" dirty="0" smtClean="0"/>
              <a:t>связи.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 descr="https://www.intellect72.ru/files/news/bb74c5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24" b="100000" l="0" r="100000">
                        <a14:foregroundMark x1="30742" y1="95981" x2="30742" y2="95981"/>
                        <a14:foregroundMark x1="14990" y1="50728" x2="14990" y2="50728"/>
                        <a14:foregroundMark x1="79827" y1="50658" x2="79827" y2="50658"/>
                        <a14:foregroundMark x1="86077" y1="37006" x2="78100" y2="56895"/>
                        <a14:foregroundMark x1="30234" y1="96119" x2="30234" y2="96119"/>
                        <a14:foregroundMark x1="15091" y1="48579" x2="15091" y2="48579"/>
                        <a14:foregroundMark x1="17581" y1="44006" x2="7571" y2="54331"/>
                        <a14:foregroundMark x1="27337" y1="10811" x2="27337" y2="10811"/>
                        <a14:foregroundMark x1="28201" y1="8385" x2="28201" y2="8385"/>
                        <a14:foregroundMark x1="31555" y1="7970" x2="25661" y2="7069"/>
                        <a14:foregroundMark x1="25661" y1="7069" x2="25661" y2="7069"/>
                        <a14:foregroundMark x1="56860" y1="5198" x2="56860" y2="5198"/>
                        <a14:foregroundMark x1="60163" y1="3257" x2="54522" y2="15939"/>
                        <a14:foregroundMark x1="31301" y1="95010" x2="31301" y2="950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67944" y="2924944"/>
            <a:ext cx="4655019" cy="3555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562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990" y="40466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Школа зверей…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anose="020B060402020202020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424936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        Однажды животные решили совершить что-то грандиозное в духе «нового времени» и открыли школу. Они решили, что в число предметов войдут бег, плавание, лазанье по деревьям и полеты.</a:t>
            </a:r>
          </a:p>
        </p:txBody>
      </p:sp>
      <p:pic>
        <p:nvPicPr>
          <p:cNvPr id="5" name="Picture 5" descr="H:\картинки к педсовету\ji07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8441">
            <a:off x="5868215" y="3794690"/>
            <a:ext cx="2808288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" descr="C:\Users\user\Desktop\ptici-1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-171399"/>
            <a:ext cx="1939415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5536" y="3887628"/>
            <a:ext cx="59046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</a:rPr>
              <a:t>Для простоты </a:t>
            </a:r>
            <a:r>
              <a:rPr lang="ru-RU" sz="3200" dirty="0" smtClean="0">
                <a:solidFill>
                  <a:prstClr val="black"/>
                </a:solidFill>
              </a:rPr>
              <a:t>организации обучения </a:t>
            </a:r>
            <a:r>
              <a:rPr lang="ru-RU" sz="3200" dirty="0">
                <a:solidFill>
                  <a:prstClr val="black"/>
                </a:solidFill>
              </a:rPr>
              <a:t>все животные </a:t>
            </a:r>
            <a:r>
              <a:rPr lang="ru-RU" sz="3200" dirty="0" smtClean="0">
                <a:solidFill>
                  <a:prstClr val="black"/>
                </a:solidFill>
              </a:rPr>
              <a:t>занимались </a:t>
            </a:r>
            <a:r>
              <a:rPr lang="ru-RU" sz="3200" dirty="0">
                <a:solidFill>
                  <a:prstClr val="black"/>
                </a:solidFill>
              </a:rPr>
              <a:t>по единой программе.</a:t>
            </a:r>
          </a:p>
        </p:txBody>
      </p:sp>
    </p:spTree>
    <p:extLst>
      <p:ext uri="{BB962C8B-B14F-4D97-AF65-F5344CB8AC3E}">
        <p14:creationId xmlns:p14="http://schemas.microsoft.com/office/powerpoint/2010/main" val="314076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Индивидуализация обучения.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anose="020B060402020202020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</a:rPr>
              <a:t>Технология индивидуализированного обучения – </a:t>
            </a:r>
            <a:endParaRPr lang="ru-RU" b="1" dirty="0" smtClean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r>
              <a:rPr lang="ru-RU" dirty="0" smtClean="0"/>
              <a:t>такая </a:t>
            </a:r>
            <a:r>
              <a:rPr lang="ru-RU" dirty="0"/>
              <a:t>организация учебного процесса, при которой индивидуальный подход и индивидуальная форма обучения являются приоритетными.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943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Индивидуальность.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anose="020B060402020202020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1412776"/>
            <a:ext cx="6624736" cy="4525963"/>
          </a:xfrm>
        </p:spPr>
        <p:txBody>
          <a:bodyPr/>
          <a:lstStyle/>
          <a:p>
            <a:pPr marL="0" indent="0" algn="r">
              <a:buNone/>
            </a:pPr>
            <a:r>
              <a:rPr lang="ru-RU" dirty="0" smtClean="0"/>
              <a:t>«Эффект </a:t>
            </a:r>
            <a:r>
              <a:rPr lang="ru-RU" dirty="0"/>
              <a:t>обучения зависит не только </a:t>
            </a:r>
            <a:r>
              <a:rPr lang="ru-RU" dirty="0" smtClean="0"/>
              <a:t>                             от </a:t>
            </a:r>
            <a:r>
              <a:rPr lang="ru-RU" dirty="0"/>
              <a:t>его содержания и методов, </a:t>
            </a:r>
            <a:r>
              <a:rPr lang="ru-RU" dirty="0" smtClean="0"/>
              <a:t>                                     но </a:t>
            </a:r>
            <a:r>
              <a:rPr lang="ru-RU" dirty="0"/>
              <a:t>и от индивидуальных особенностей личности </a:t>
            </a:r>
            <a:r>
              <a:rPr lang="ru-RU" dirty="0" smtClean="0"/>
              <a:t>школьников».</a:t>
            </a:r>
          </a:p>
          <a:p>
            <a:pPr marL="0" indent="0" algn="r">
              <a:buNone/>
            </a:pPr>
            <a:r>
              <a:rPr lang="ru-RU" dirty="0" err="1" smtClean="0"/>
              <a:t>Н.А.Менчинская</a:t>
            </a:r>
            <a:endParaRPr lang="ru-RU" dirty="0" smtClean="0"/>
          </a:p>
          <a:p>
            <a:pPr marL="0" indent="0" algn="r">
              <a:buNone/>
            </a:pPr>
            <a:endParaRPr lang="ru-RU" dirty="0"/>
          </a:p>
        </p:txBody>
      </p:sp>
      <p:pic>
        <p:nvPicPr>
          <p:cNvPr id="7170" name="Picture 2" descr="https://scopeblog.stanford.edu/wp-content/uploads/2016/09/association-15274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92896"/>
            <a:ext cx="4222503" cy="422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636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ПЕДСОВЕТ\индивид 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136904" cy="5980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97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ПЕДСОВЕТ\индиви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4" y="332656"/>
            <a:ext cx="8304923" cy="6228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1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1412776"/>
            <a:ext cx="635798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Индивидуальный </a:t>
            </a:r>
            <a:br>
              <a:rPr lang="ru-RU" alt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</a:br>
            <a:r>
              <a:rPr lang="ru-RU" alt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и дифференцированный подход       </a:t>
            </a:r>
            <a:br>
              <a:rPr lang="ru-RU" alt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</a:br>
            <a:r>
              <a:rPr lang="ru-RU" alt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в обучении младших школьников с ОВЗ.</a:t>
            </a:r>
            <a:endParaRPr lang="ru-RU" sz="4400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2389212"/>
              </p:ext>
            </p:extLst>
          </p:nvPr>
        </p:nvGraphicFramePr>
        <p:xfrm>
          <a:off x="251520" y="188640"/>
          <a:ext cx="8702329" cy="6480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Презентация" r:id="rId3" imgW="4568998" imgH="3425889" progId="PowerPoint.Show.12">
                  <p:embed/>
                </p:oleObj>
              </mc:Choice>
              <mc:Fallback>
                <p:oleObj name="Презентация" r:id="rId3" imgW="4568998" imgH="3425889" progId="PowerPoint.Show.12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88640"/>
                        <a:ext cx="8702329" cy="64807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150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55650" y="404813"/>
            <a:ext cx="7772400" cy="2309812"/>
          </a:xfrm>
        </p:spPr>
        <p:txBody>
          <a:bodyPr>
            <a:normAutofit fontScale="90000"/>
          </a:bodyPr>
          <a:lstStyle/>
          <a:p>
            <a:r>
              <a:rPr lang="ru-RU" alt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Индивидуальный </a:t>
            </a:r>
            <a:r>
              <a:rPr lang="ru-RU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/>
            </a:r>
            <a:br>
              <a:rPr lang="ru-RU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</a:br>
            <a:r>
              <a:rPr lang="ru-RU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и </a:t>
            </a:r>
            <a:r>
              <a:rPr lang="ru-RU" alt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дифференцированный подход </a:t>
            </a:r>
            <a:r>
              <a:rPr lang="ru-RU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      </a:t>
            </a:r>
            <a:br>
              <a:rPr lang="ru-RU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</a:br>
            <a:r>
              <a:rPr lang="ru-RU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в </a:t>
            </a:r>
            <a:r>
              <a:rPr lang="ru-RU" alt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обучении учащихся </a:t>
            </a:r>
            <a:r>
              <a:rPr lang="ru-RU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/>
            </a:r>
            <a:br>
              <a:rPr lang="ru-RU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</a:br>
            <a:r>
              <a:rPr lang="ru-RU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на </a:t>
            </a:r>
            <a:r>
              <a:rPr lang="ru-RU" alt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уроках математики.</a:t>
            </a:r>
          </a:p>
        </p:txBody>
      </p:sp>
      <p:pic>
        <p:nvPicPr>
          <p:cNvPr id="2056" name="Picture 8" descr="kisspng-littlefork-big-falls-elementary-school-teacher-stu-5ae0cf5012a279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0000" r="90000">
                        <a14:foregroundMark x1="47111" y1="16375" x2="68667" y2="37375"/>
                        <a14:foregroundMark x1="42333" y1="66375" x2="42333" y2="66375"/>
                        <a14:foregroundMark x1="31778" y1="64000" x2="45667" y2="69625"/>
                        <a14:foregroundMark x1="30000" y1="69625" x2="37667" y2="725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483768" y="2636912"/>
            <a:ext cx="4248150" cy="37766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493100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552" y="476672"/>
            <a:ext cx="8229600" cy="1287016"/>
          </a:xfrm>
        </p:spPr>
        <p:txBody>
          <a:bodyPr>
            <a:noAutofit/>
          </a:bodyPr>
          <a:lstStyle/>
          <a:p>
            <a:r>
              <a:rPr lang="ru-RU" altLang="ru-RU" sz="3600" dirty="0"/>
              <a:t/>
            </a:r>
            <a:br>
              <a:rPr lang="ru-RU" altLang="ru-RU" sz="3600" dirty="0"/>
            </a:br>
            <a:r>
              <a:rPr lang="ru-RU" alt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Типологические группы учащихся,  отличающиеся различной продуктивностью в учебной </a:t>
            </a:r>
            <a:r>
              <a:rPr lang="ru-RU" alt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деятельности.</a:t>
            </a:r>
            <a:endParaRPr lang="ru-RU" alt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anose="020B060402020202020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2204864"/>
            <a:ext cx="8280920" cy="4392488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80000"/>
              </a:lnSpc>
            </a:pPr>
            <a:r>
              <a:rPr lang="en-US" altLang="ru-RU" sz="2800" b="1" dirty="0">
                <a:solidFill>
                  <a:srgbClr val="C00000"/>
                </a:solidFill>
              </a:rPr>
              <a:t>I</a:t>
            </a:r>
            <a:r>
              <a:rPr lang="ru-RU" altLang="ru-RU" sz="2800" b="1" dirty="0">
                <a:solidFill>
                  <a:srgbClr val="C00000"/>
                </a:solidFill>
              </a:rPr>
              <a:t> группа.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ru-RU" altLang="ru-RU" sz="2800" dirty="0"/>
              <a:t>Дети, которые выполняют задания сами, используя предыдущий опыт.</a:t>
            </a:r>
          </a:p>
          <a:p>
            <a:pPr algn="just">
              <a:lnSpc>
                <a:spcPct val="80000"/>
              </a:lnSpc>
            </a:pPr>
            <a:r>
              <a:rPr lang="en-US" altLang="ru-RU" sz="2800" b="1" dirty="0">
                <a:solidFill>
                  <a:srgbClr val="C00000"/>
                </a:solidFill>
              </a:rPr>
              <a:t>II</a:t>
            </a:r>
            <a:r>
              <a:rPr lang="ru-RU" altLang="ru-RU" sz="2800" b="1" dirty="0">
                <a:solidFill>
                  <a:srgbClr val="C00000"/>
                </a:solidFill>
              </a:rPr>
              <a:t>группа.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ru-RU" altLang="ru-RU" sz="2800" dirty="0"/>
              <a:t>Учащиеся, которые допускают ошибки и нуждаются в помощи.</a:t>
            </a:r>
          </a:p>
          <a:p>
            <a:pPr marL="2880000" algn="just">
              <a:lnSpc>
                <a:spcPct val="80000"/>
              </a:lnSpc>
            </a:pPr>
            <a:r>
              <a:rPr lang="en-US" altLang="ru-RU" sz="2800" b="1" dirty="0">
                <a:solidFill>
                  <a:srgbClr val="C00000"/>
                </a:solidFill>
              </a:rPr>
              <a:t>III</a:t>
            </a:r>
            <a:r>
              <a:rPr lang="ru-RU" altLang="ru-RU" sz="2800" b="1" dirty="0">
                <a:solidFill>
                  <a:srgbClr val="C00000"/>
                </a:solidFill>
              </a:rPr>
              <a:t> группа.</a:t>
            </a:r>
          </a:p>
          <a:p>
            <a:pPr marL="2880000" algn="just">
              <a:lnSpc>
                <a:spcPct val="80000"/>
              </a:lnSpc>
              <a:buFontTx/>
              <a:buNone/>
            </a:pPr>
            <a:r>
              <a:rPr lang="ru-RU" altLang="ru-RU" sz="2800" dirty="0"/>
              <a:t>Учащиеся, которые задания усваивают с трудом, ошибки не видят, плохо осознают учебный материал.</a:t>
            </a:r>
          </a:p>
          <a:p>
            <a:pPr marL="2880000" algn="just">
              <a:lnSpc>
                <a:spcPct val="80000"/>
              </a:lnSpc>
            </a:pPr>
            <a:r>
              <a:rPr lang="en-US" altLang="ru-RU" sz="2800" b="1" dirty="0">
                <a:solidFill>
                  <a:srgbClr val="C00000"/>
                </a:solidFill>
              </a:rPr>
              <a:t>IV</a:t>
            </a:r>
            <a:r>
              <a:rPr lang="ru-RU" altLang="ru-RU" sz="2800" b="1" dirty="0">
                <a:solidFill>
                  <a:srgbClr val="C00000"/>
                </a:solidFill>
              </a:rPr>
              <a:t> группа</a:t>
            </a:r>
          </a:p>
          <a:p>
            <a:pPr marL="2880000" algn="just">
              <a:lnSpc>
                <a:spcPct val="80000"/>
              </a:lnSpc>
              <a:buFontTx/>
              <a:buNone/>
            </a:pPr>
            <a:r>
              <a:rPr lang="ru-RU" altLang="ru-RU" sz="2800" dirty="0"/>
              <a:t>Дети обучению поддаются плохо.</a:t>
            </a:r>
          </a:p>
          <a:p>
            <a:pPr marL="2880000" algn="just">
              <a:lnSpc>
                <a:spcPct val="80000"/>
              </a:lnSpc>
              <a:buFontTx/>
              <a:buNone/>
            </a:pPr>
            <a:endParaRPr lang="ru-RU" altLang="ru-RU" sz="2000" dirty="0"/>
          </a:p>
        </p:txBody>
      </p:sp>
      <p:pic>
        <p:nvPicPr>
          <p:cNvPr id="3076" name="Picture 4" descr="uchenik-u-doski_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4365103"/>
            <a:ext cx="2592288" cy="2492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13176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3568" y="692696"/>
            <a:ext cx="8078788" cy="912812"/>
          </a:xfrm>
        </p:spPr>
        <p:txBody>
          <a:bodyPr>
            <a:noAutofit/>
          </a:bodyPr>
          <a:lstStyle/>
          <a:p>
            <a:r>
              <a:rPr lang="ru-RU" alt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Варианты заданий по изучаемой теме при дифференцированном подходе.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1844824"/>
            <a:ext cx="8496944" cy="4824536"/>
          </a:xfrm>
        </p:spPr>
        <p:txBody>
          <a:bodyPr>
            <a:noAutofit/>
          </a:bodyPr>
          <a:lstStyle/>
          <a:p>
            <a:pPr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altLang="ru-RU" dirty="0"/>
              <a:t>Степень сложности из-за глубины </a:t>
            </a:r>
            <a:r>
              <a:rPr lang="ru-RU" altLang="ru-RU" dirty="0" smtClean="0"/>
              <a:t>дефекта.</a:t>
            </a:r>
            <a:endParaRPr lang="ru-RU" altLang="ru-RU" dirty="0"/>
          </a:p>
          <a:p>
            <a:pPr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altLang="ru-RU" dirty="0"/>
              <a:t>Объем с учетом </a:t>
            </a:r>
            <a:r>
              <a:rPr lang="ru-RU" altLang="ru-RU" dirty="0" smtClean="0"/>
              <a:t>работоспособности.</a:t>
            </a:r>
            <a:endParaRPr lang="ru-RU" altLang="ru-RU" dirty="0"/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altLang="ru-RU" dirty="0"/>
              <a:t>Форма выполнения с учетом разной степени  </a:t>
            </a:r>
            <a:r>
              <a:rPr lang="ru-RU" altLang="ru-RU" dirty="0" smtClean="0"/>
              <a:t>сформированности динамического стереотипа</a:t>
            </a:r>
            <a:r>
              <a:rPr lang="ru-RU" altLang="ru-RU" dirty="0"/>
              <a:t>.</a:t>
            </a:r>
          </a:p>
          <a:p>
            <a:pPr algn="just">
              <a:lnSpc>
                <a:spcPct val="90000"/>
              </a:lnSpc>
            </a:pPr>
            <a:r>
              <a:rPr lang="ru-RU" altLang="ru-RU" dirty="0"/>
              <a:t>Степень желательности </a:t>
            </a:r>
            <a:endParaRPr lang="ru-RU" altLang="ru-RU" dirty="0" smtClean="0"/>
          </a:p>
          <a:p>
            <a:pPr marL="0" indent="0" algn="just">
              <a:lnSpc>
                <a:spcPct val="90000"/>
              </a:lnSpc>
              <a:spcBef>
                <a:spcPts val="0"/>
              </a:spcBef>
              <a:buNone/>
            </a:pPr>
            <a:r>
              <a:rPr lang="ru-RU" altLang="ru-RU" dirty="0"/>
              <a:t> </a:t>
            </a:r>
            <a:r>
              <a:rPr lang="ru-RU" altLang="ru-RU" dirty="0" smtClean="0"/>
              <a:t>   и </a:t>
            </a:r>
            <a:r>
              <a:rPr lang="ru-RU" altLang="ru-RU" dirty="0"/>
              <a:t>обязательности</a:t>
            </a:r>
            <a:r>
              <a:rPr lang="ru-RU" altLang="ru-RU" dirty="0" smtClean="0"/>
              <a:t>.</a:t>
            </a:r>
            <a:endParaRPr lang="ru-RU" altLang="ru-RU" dirty="0"/>
          </a:p>
        </p:txBody>
      </p:sp>
      <p:pic>
        <p:nvPicPr>
          <p:cNvPr id="4100" name="Picture 7" descr="_18591-77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933056"/>
            <a:ext cx="2484437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96864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460375"/>
            <a:ext cx="8078788" cy="911225"/>
          </a:xfrm>
        </p:spPr>
        <p:txBody>
          <a:bodyPr>
            <a:noAutofit/>
          </a:bodyPr>
          <a:lstStyle/>
          <a:p>
            <a:r>
              <a:rPr lang="ru-RU" alt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Принципы </a:t>
            </a:r>
            <a:r>
              <a:rPr lang="ru-RU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/>
            </a:r>
            <a:br>
              <a:rPr lang="ru-RU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</a:br>
            <a:r>
              <a:rPr lang="ru-RU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дифференцированного </a:t>
            </a:r>
            <a:r>
              <a:rPr lang="ru-RU" alt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подхода.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557338"/>
            <a:ext cx="8229600" cy="4968006"/>
          </a:xfrm>
        </p:spPr>
        <p:txBody>
          <a:bodyPr>
            <a:normAutofit/>
          </a:bodyPr>
          <a:lstStyle/>
          <a:p>
            <a:pPr algn="just"/>
            <a:r>
              <a:rPr lang="ru-RU" altLang="ru-RU" dirty="0"/>
              <a:t>Изучение учебной деятельности ребенка и ведущих качеств личности.</a:t>
            </a:r>
          </a:p>
          <a:p>
            <a:pPr algn="just"/>
            <a:r>
              <a:rPr lang="ru-RU" altLang="ru-RU" dirty="0"/>
              <a:t>Осуществление ориентации на особенности динамики процесса развития умственно отсталого школьника.</a:t>
            </a:r>
          </a:p>
          <a:p>
            <a:pPr algn="just"/>
            <a:r>
              <a:rPr lang="ru-RU" altLang="ru-RU" dirty="0" smtClean="0"/>
              <a:t>Использование опоры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altLang="ru-RU" dirty="0"/>
              <a:t> </a:t>
            </a:r>
            <a:r>
              <a:rPr lang="ru-RU" altLang="ru-RU" dirty="0" smtClean="0"/>
              <a:t>   на сохранные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altLang="ru-RU" dirty="0"/>
              <a:t> </a:t>
            </a:r>
            <a:r>
              <a:rPr lang="ru-RU" altLang="ru-RU" dirty="0" smtClean="0"/>
              <a:t>   свойства </a:t>
            </a:r>
            <a:r>
              <a:rPr lang="ru-RU" altLang="ru-RU" dirty="0"/>
              <a:t>психики </a:t>
            </a:r>
            <a:endParaRPr lang="ru-RU" altLang="ru-RU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altLang="ru-RU" dirty="0"/>
              <a:t> </a:t>
            </a:r>
            <a:r>
              <a:rPr lang="ru-RU" altLang="ru-RU" dirty="0" smtClean="0"/>
              <a:t>   ученика</a:t>
            </a:r>
            <a:r>
              <a:rPr lang="ru-RU" altLang="ru-RU" dirty="0"/>
              <a:t>.</a:t>
            </a:r>
          </a:p>
          <a:p>
            <a:endParaRPr lang="ru-RU" altLang="ru-RU" sz="2000" dirty="0">
              <a:solidFill>
                <a:srgbClr val="FF0000"/>
              </a:solidFill>
            </a:endParaRPr>
          </a:p>
        </p:txBody>
      </p:sp>
      <p:pic>
        <p:nvPicPr>
          <p:cNvPr id="5125" name="Picture 5" descr="kisspng-student-classroom-teacher-professor-the-classroom-teacher-lectures-5a9ea61b3bb3f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45" b="95968" l="0" r="100000">
                        <a14:foregroundMark x1="68556" y1="6774" x2="81778" y2="13710"/>
                        <a14:foregroundMark x1="85556" y1="14839" x2="89000" y2="22097"/>
                        <a14:foregroundMark x1="85556" y1="46935" x2="85556" y2="46935"/>
                        <a14:foregroundMark x1="83889" y1="45484" x2="83889" y2="45484"/>
                        <a14:foregroundMark x1="75667" y1="40161" x2="89556" y2="75484"/>
                        <a14:foregroundMark x1="75333" y1="34355" x2="99889" y2="41452"/>
                        <a14:foregroundMark x1="89778" y1="62097" x2="99333" y2="91129"/>
                        <a14:foregroundMark x1="74444" y1="66613" x2="74111" y2="91935"/>
                        <a14:foregroundMark x1="72222" y1="89516" x2="94444" y2="90806"/>
                        <a14:backgroundMark x1="66778" y1="60000" x2="69889" y2="67097"/>
                        <a14:backgroundMark x1="98889" y1="34516" x2="98889" y2="34516"/>
                        <a14:backgroundMark x1="99000" y1="38548" x2="99000" y2="38548"/>
                        <a14:backgroundMark x1="98444" y1="88548" x2="98444" y2="88548"/>
                        <a14:backgroundMark x1="98778" y1="91452" x2="98778" y2="91452"/>
                        <a14:backgroundMark x1="98111" y1="88548" x2="98111" y2="88548"/>
                        <a14:backgroundMark x1="97667" y1="88548" x2="99333" y2="81935"/>
                        <a14:backgroundMark x1="76778" y1="42097" x2="76778" y2="42097"/>
                        <a14:backgroundMark x1="75000" y1="46613" x2="75000" y2="46613"/>
                        <a14:backgroundMark x1="76556" y1="36613" x2="76556" y2="36613"/>
                        <a14:backgroundMark x1="77444" y1="45806" x2="77444" y2="45806"/>
                        <a14:backgroundMark x1="99222" y1="40484" x2="99222" y2="40484"/>
                        <a14:backgroundMark x1="99444" y1="44194" x2="99444" y2="44194"/>
                        <a14:backgroundMark x1="73444" y1="88387" x2="73444" y2="88387"/>
                        <a14:backgroundMark x1="77111" y1="48065" x2="77111" y2="48065"/>
                        <a14:backgroundMark x1="76667" y1="40806" x2="76667" y2="408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33056"/>
            <a:ext cx="4032250" cy="247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653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552" y="980728"/>
            <a:ext cx="8280920" cy="736600"/>
          </a:xfrm>
        </p:spPr>
        <p:txBody>
          <a:bodyPr>
            <a:noAutofit/>
          </a:bodyPr>
          <a:lstStyle/>
          <a:p>
            <a:r>
              <a:rPr lang="ru-RU" alt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Неспецифические приемы </a:t>
            </a:r>
            <a:br>
              <a:rPr lang="ru-RU" alt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</a:br>
            <a:r>
              <a:rPr lang="ru-RU" alt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при дифференцированном подходе </a:t>
            </a:r>
            <a:r>
              <a:rPr lang="ru-RU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в </a:t>
            </a:r>
            <a:r>
              <a:rPr lang="ru-RU" alt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коррекционной </a:t>
            </a:r>
            <a:r>
              <a:rPr lang="ru-RU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работе:</a:t>
            </a:r>
            <a:endParaRPr lang="ru-RU" alt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anose="020B0604020202020204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2492375"/>
            <a:ext cx="8229600" cy="4525963"/>
          </a:xfrm>
        </p:spPr>
        <p:txBody>
          <a:bodyPr/>
          <a:lstStyle/>
          <a:p>
            <a:r>
              <a:rPr lang="ru-RU" altLang="ru-RU" dirty="0" smtClean="0"/>
              <a:t>Доброжелательность.</a:t>
            </a:r>
            <a:endParaRPr lang="ru-RU" altLang="ru-RU" dirty="0"/>
          </a:p>
          <a:p>
            <a:r>
              <a:rPr lang="ru-RU" altLang="ru-RU" dirty="0"/>
              <a:t>Единство </a:t>
            </a:r>
            <a:r>
              <a:rPr lang="ru-RU" altLang="ru-RU" dirty="0" smtClean="0"/>
              <a:t>действий.</a:t>
            </a:r>
            <a:endParaRPr lang="ru-RU" altLang="ru-RU" dirty="0"/>
          </a:p>
          <a:p>
            <a:r>
              <a:rPr lang="ru-RU" altLang="ru-RU" dirty="0"/>
              <a:t>Доступность знаний.</a:t>
            </a:r>
          </a:p>
        </p:txBody>
      </p:sp>
      <p:pic>
        <p:nvPicPr>
          <p:cNvPr id="6148" name="Picture 4" descr="7e8ff6d9fb50fedf4705f237d45691a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89041"/>
            <a:ext cx="4246818" cy="2707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7476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Школа зверей…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5328592"/>
          </a:xfrm>
        </p:spPr>
        <p:txBody>
          <a:bodyPr>
            <a:normAutofit fontScale="85000" lnSpcReduction="10000"/>
          </a:bodyPr>
          <a:lstStyle/>
          <a:p>
            <a:pPr marL="0" indent="457200" algn="just">
              <a:buNone/>
            </a:pPr>
            <a:r>
              <a:rPr lang="ru-RU" dirty="0" smtClean="0"/>
              <a:t>Утка превосходно – даже лучше преподавателя – плавала и получала хорошие оценки, но здорово отставала в беге. Из-за этого ей приходилось часто оставаться в школе после уроков и даже бросить плаванье, чтобы практиковаться в беге.</a:t>
            </a:r>
          </a:p>
          <a:p>
            <a:pPr marL="0" indent="457200" algn="just">
              <a:buNone/>
            </a:pPr>
            <a:r>
              <a:rPr lang="ru-RU" dirty="0" smtClean="0"/>
              <a:t>Так продолжалось до тех пор, пока перепончатые лапки утки не износились до такой степени, что даже по плаванию она скатилась до посредственных отметок.</a:t>
            </a:r>
          </a:p>
          <a:p>
            <a:pPr marL="0" indent="457200" algn="ctr">
              <a:spcBef>
                <a:spcPts val="600"/>
              </a:spcBef>
              <a:buNone/>
            </a:pPr>
            <a:r>
              <a:rPr lang="ru-RU" dirty="0" smtClean="0"/>
              <a:t>Но школа допускала </a:t>
            </a:r>
          </a:p>
          <a:p>
            <a:pPr marL="0" indent="457200" algn="ctr">
              <a:spcBef>
                <a:spcPts val="0"/>
              </a:spcBef>
              <a:buNone/>
            </a:pPr>
            <a:r>
              <a:rPr lang="ru-RU" dirty="0" smtClean="0"/>
              <a:t>такие отметки, поэтому </a:t>
            </a:r>
          </a:p>
          <a:p>
            <a:pPr marL="0" indent="457200" algn="ctr">
              <a:spcBef>
                <a:spcPts val="0"/>
              </a:spcBef>
              <a:buNone/>
            </a:pPr>
            <a:r>
              <a:rPr lang="ru-RU" dirty="0" smtClean="0"/>
              <a:t>никто не переживал, </a:t>
            </a:r>
          </a:p>
          <a:p>
            <a:pPr marL="0" indent="457200" algn="ctr">
              <a:spcBef>
                <a:spcPts val="0"/>
              </a:spcBef>
              <a:buNone/>
            </a:pPr>
            <a:r>
              <a:rPr lang="ru-RU" dirty="0" smtClean="0"/>
              <a:t>кроме утки…</a:t>
            </a:r>
            <a:endParaRPr lang="ru-RU" dirty="0"/>
          </a:p>
        </p:txBody>
      </p:sp>
      <p:pic>
        <p:nvPicPr>
          <p:cNvPr id="1026" name="Picture 2" descr="https://img2.freepng.ru/20180324/kfq/kisspng-rubber-duck-clip-art-images-of-ducklings-5ab61fc2dd3ec1.85115267152188512290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81" b="96351" l="11000" r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653136"/>
            <a:ext cx="2376264" cy="1953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fs00.infourok.ru/images/doc/179/205820/img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94" b="90000" l="10000" r="90000">
                        <a14:foregroundMark x1="28021" y1="30972" x2="64063" y2="33472"/>
                        <a14:foregroundMark x1="34167" y1="11667" x2="51875" y2="3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494650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169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6725" y="287338"/>
            <a:ext cx="8078788" cy="912812"/>
          </a:xfrm>
        </p:spPr>
        <p:txBody>
          <a:bodyPr>
            <a:normAutofit/>
          </a:bodyPr>
          <a:lstStyle/>
          <a:p>
            <a:r>
              <a:rPr lang="ru-RU" altLang="ru-RU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Специфические приемы: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2800"/>
              <a:t>Повторять.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Закреплять.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Учитывать темп восприятия.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Задавать наводящие вопросы.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Расчленять сложное.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Не торопить в обдумывании.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Учить умению видеть главное.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Формировать действия поэтапно.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Чередовать труд и отдых.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Чаще переключать виды деятельности.</a:t>
            </a:r>
          </a:p>
        </p:txBody>
      </p:sp>
      <p:pic>
        <p:nvPicPr>
          <p:cNvPr id="7172" name="Picture 4" descr="_23-2147610177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307" b="91214" l="9744" r="89776">
                        <a14:foregroundMark x1="29393" y1="8466" x2="29393" y2="8466"/>
                        <a14:foregroundMark x1="29553" y1="8946" x2="29553" y2="8946"/>
                        <a14:foregroundMark x1="73482" y1="12300" x2="73482" y2="12300"/>
                        <a14:foregroundMark x1="73962" y1="27796" x2="73962" y2="27796"/>
                        <a14:foregroundMark x1="77476" y1="68371" x2="77476" y2="68371"/>
                        <a14:foregroundMark x1="31629" y1="71565" x2="31629" y2="71565"/>
                        <a14:foregroundMark x1="75240" y1="36741" x2="75240" y2="36741"/>
                        <a14:foregroundMark x1="73802" y1="29872" x2="73802" y2="29872"/>
                        <a14:foregroundMark x1="74920" y1="72045" x2="74920" y2="72045"/>
                        <a14:foregroundMark x1="71885" y1="72204" x2="71885" y2="72204"/>
                        <a14:foregroundMark x1="76837" y1="72524" x2="76837" y2="725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634"/>
          <a:stretch/>
        </p:blipFill>
        <p:spPr bwMode="auto">
          <a:xfrm>
            <a:off x="5580112" y="1268760"/>
            <a:ext cx="3357494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55659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alt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Дифференциация в обучении </a:t>
            </a:r>
            <a:r>
              <a:rPr lang="ru-RU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/>
            </a:r>
            <a:br>
              <a:rPr lang="ru-RU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</a:br>
            <a:r>
              <a:rPr lang="ru-RU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на </a:t>
            </a:r>
            <a:r>
              <a:rPr lang="ru-RU" alt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уроках математики.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7544" y="1556792"/>
            <a:ext cx="8229600" cy="47419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400" dirty="0"/>
              <a:t>Использование вариантов однотипных заданий.</a:t>
            </a:r>
          </a:p>
          <a:p>
            <a:pPr>
              <a:lnSpc>
                <a:spcPct val="90000"/>
              </a:lnSpc>
            </a:pPr>
            <a:r>
              <a:rPr lang="ru-RU" altLang="ru-RU" sz="2400" dirty="0"/>
              <a:t>Применение заданий разной степени сложности.</a:t>
            </a:r>
          </a:p>
          <a:p>
            <a:pPr algn="just">
              <a:lnSpc>
                <a:spcPct val="90000"/>
              </a:lnSpc>
            </a:pPr>
            <a:r>
              <a:rPr lang="ru-RU" altLang="ru-RU" sz="2400" dirty="0"/>
              <a:t>Оказание различной помощи при выполнении одного и того же задания.</a:t>
            </a:r>
          </a:p>
          <a:p>
            <a:pPr>
              <a:lnSpc>
                <a:spcPct val="90000"/>
              </a:lnSpc>
            </a:pPr>
            <a:r>
              <a:rPr lang="ru-RU" altLang="ru-RU" sz="2400" dirty="0"/>
              <a:t>Различное количество повторений для выполнения одного и того же задания.</a:t>
            </a:r>
          </a:p>
          <a:p>
            <a:pPr>
              <a:lnSpc>
                <a:spcPct val="90000"/>
              </a:lnSpc>
            </a:pPr>
            <a:r>
              <a:rPr lang="ru-RU" altLang="ru-RU" sz="2400" dirty="0"/>
              <a:t>Использование карточек </a:t>
            </a:r>
            <a:endParaRPr lang="ru-RU" altLang="ru-RU" sz="2400" dirty="0" smtClean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ru-RU" altLang="ru-RU" sz="2400" dirty="0"/>
              <a:t> </a:t>
            </a:r>
            <a:r>
              <a:rPr lang="ru-RU" altLang="ru-RU" sz="2400" dirty="0" smtClean="0"/>
              <a:t>    для </a:t>
            </a:r>
            <a:r>
              <a:rPr lang="ru-RU" altLang="ru-RU" sz="2400" dirty="0"/>
              <a:t>самостоятельной работы.</a:t>
            </a:r>
          </a:p>
          <a:p>
            <a:pPr>
              <a:lnSpc>
                <a:spcPct val="90000"/>
              </a:lnSpc>
            </a:pPr>
            <a:r>
              <a:rPr lang="ru-RU" altLang="ru-RU" sz="2400" dirty="0"/>
              <a:t>Применение различных видов опор.</a:t>
            </a:r>
          </a:p>
          <a:p>
            <a:pPr>
              <a:lnSpc>
                <a:spcPct val="90000"/>
              </a:lnSpc>
            </a:pPr>
            <a:endParaRPr lang="ru-RU" altLang="ru-RU" sz="2400" dirty="0"/>
          </a:p>
        </p:txBody>
      </p:sp>
      <p:pic>
        <p:nvPicPr>
          <p:cNvPr id="8196" name="Picture 4" descr="63639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737916"/>
            <a:ext cx="3024882" cy="2805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1835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1168" y="476672"/>
            <a:ext cx="8078788" cy="912812"/>
          </a:xfrm>
        </p:spPr>
        <p:txBody>
          <a:bodyPr>
            <a:noAutofit/>
          </a:bodyPr>
          <a:lstStyle/>
          <a:p>
            <a:r>
              <a:rPr lang="ru-RU" alt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Условия для развития познавательных интересов.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1520" y="1557338"/>
            <a:ext cx="8517830" cy="4968006"/>
          </a:xfrm>
        </p:spPr>
        <p:txBody>
          <a:bodyPr>
            <a:normAutofit/>
          </a:bodyPr>
          <a:lstStyle/>
          <a:p>
            <a:pPr algn="just"/>
            <a:r>
              <a:rPr lang="ru-RU" altLang="ru-RU" sz="2800" dirty="0"/>
              <a:t>Избегать в стиле преподавания будничности, монотонности, серости, бедности информации, отрыва от личного опыта ребенка.</a:t>
            </a:r>
          </a:p>
          <a:p>
            <a:pPr algn="just"/>
            <a:r>
              <a:rPr lang="ru-RU" altLang="ru-RU" sz="2800" dirty="0"/>
              <a:t>Стимулировать познавательные интересы многообразием приемов занимательности.</a:t>
            </a:r>
          </a:p>
          <a:p>
            <a:pPr marL="4320000" algn="just"/>
            <a:r>
              <a:rPr lang="ru-RU" altLang="ru-RU" sz="2800" dirty="0"/>
              <a:t>Обучать приемам умственной деятельности и учебной работы, использовать проблемно-поисковые методы обучения.</a:t>
            </a:r>
          </a:p>
        </p:txBody>
      </p:sp>
      <p:pic>
        <p:nvPicPr>
          <p:cNvPr id="9220" name="Picture 4" descr="hello_html_m796fbc2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229" b="9804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933056"/>
            <a:ext cx="4392488" cy="270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87234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4213" y="260350"/>
            <a:ext cx="4038600" cy="4525963"/>
          </a:xfrm>
        </p:spPr>
        <p:txBody>
          <a:bodyPr/>
          <a:lstStyle/>
          <a:p>
            <a:endParaRPr lang="ru-RU" alt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уровень.</a:t>
            </a:r>
          </a:p>
          <a:p>
            <a:endParaRPr lang="ru-RU" altLang="ru-RU" sz="2800" dirty="0"/>
          </a:p>
        </p:txBody>
      </p:sp>
      <p:graphicFrame>
        <p:nvGraphicFramePr>
          <p:cNvPr id="10266" name="Group 26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919975643"/>
              </p:ext>
            </p:extLst>
          </p:nvPr>
        </p:nvGraphicFramePr>
        <p:xfrm>
          <a:off x="4139952" y="620688"/>
          <a:ext cx="4680520" cy="5717523"/>
        </p:xfrm>
        <a:graphic>
          <a:graphicData uri="http://schemas.openxmlformats.org/drawingml/2006/table">
            <a:tbl>
              <a:tblPr/>
              <a:tblGrid>
                <a:gridCol w="2736304"/>
                <a:gridCol w="1944216"/>
              </a:tblGrid>
              <a:tr h="36004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Загадка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Отгадка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699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Если взял бы я окружность,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 двух сторон немного сжал,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Отвечайте дети дружно –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Получился бы  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круг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овал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квадрат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699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Эта странная фигура,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Ну, совсем миниатюра!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 на маленький листочек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Мы поставим сотни 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кочек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запятых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точек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699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Обведи кирпич мелком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 асфальте целиком,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 получится фигура –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Ты, конечно, с ней знаком.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квадрат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прямоугольник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ромб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699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Три вершины тут видны,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Три угла, три стороны,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Ну, пожалуй, и довольно!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Что ты видишь? 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треугольник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-прямоугольник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квадрат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264" name="Picture 45" descr="kisspng-image-clip-art-illustration-child-drawing-5c3cf1b195725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788" l="3778" r="100000">
                        <a14:foregroundMark x1="16444" y1="59091" x2="16444" y2="59091"/>
                        <a14:foregroundMark x1="15222" y1="66818" x2="15222" y2="66818"/>
                        <a14:foregroundMark x1="3778" y1="72727" x2="3778" y2="72727"/>
                        <a14:foregroundMark x1="13111" y1="47576" x2="13111" y2="47576"/>
                        <a14:foregroundMark x1="34000" y1="46667" x2="34000" y2="46667"/>
                        <a14:foregroundMark x1="32889" y1="45606" x2="32889" y2="45606"/>
                        <a14:foregroundMark x1="78889" y1="42121" x2="78889" y2="42121"/>
                        <a14:foregroundMark x1="80222" y1="52879" x2="80222" y2="52879"/>
                        <a14:foregroundMark x1="95889" y1="46364" x2="95889" y2="46364"/>
                        <a14:foregroundMark x1="89333" y1="19091" x2="89333" y2="19091"/>
                        <a14:foregroundMark x1="11333" y1="31061" x2="11333" y2="31061"/>
                        <a14:foregroundMark x1="69778" y1="28939" x2="69778" y2="28939"/>
                        <a14:foregroundMark x1="69889" y1="27727" x2="69889" y2="27727"/>
                        <a14:foregroundMark x1="68667" y1="27121" x2="68667" y2="27121"/>
                        <a14:foregroundMark x1="70333" y1="24545" x2="70333" y2="24545"/>
                        <a14:foregroundMark x1="70667" y1="23333" x2="70667" y2="23333"/>
                        <a14:backgroundMark x1="63889" y1="35909" x2="63889" y2="35909"/>
                        <a14:backgroundMark x1="68222" y1="25303" x2="68222" y2="25303"/>
                        <a14:backgroundMark x1="47778" y1="39697" x2="47778" y2="39697"/>
                        <a14:backgroundMark x1="48556" y1="40152" x2="48556" y2="40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09560"/>
            <a:ext cx="3812424" cy="3543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10040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333375"/>
            <a:ext cx="4038600" cy="4525963"/>
          </a:xfrm>
        </p:spPr>
        <p:txBody>
          <a:bodyPr/>
          <a:lstStyle/>
          <a:p>
            <a:endParaRPr lang="ru-RU" altLang="ru-RU" sz="2800" dirty="0" smtClean="0"/>
          </a:p>
          <a:p>
            <a:r>
              <a:rPr lang="en-US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r>
              <a:rPr lang="ru-RU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уровень</a:t>
            </a:r>
          </a:p>
        </p:txBody>
      </p:sp>
      <p:graphicFrame>
        <p:nvGraphicFramePr>
          <p:cNvPr id="13336" name="Group 2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305374164"/>
              </p:ext>
            </p:extLst>
          </p:nvPr>
        </p:nvGraphicFramePr>
        <p:xfrm>
          <a:off x="3995936" y="1052736"/>
          <a:ext cx="4690864" cy="5100182"/>
        </p:xfrm>
        <a:graphic>
          <a:graphicData uri="http://schemas.openxmlformats.org/drawingml/2006/table">
            <a:tbl>
              <a:tblPr/>
              <a:tblGrid>
                <a:gridCol w="2592288"/>
                <a:gridCol w="2098576"/>
              </a:tblGrid>
              <a:tr h="432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Загадка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Отгадка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6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От вершины по лучу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Словно с горки покачу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Только луч теперь – «она»: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 зовется 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вершина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сторона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угол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08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 овал я и не круг,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Треугольнику не друг.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Прямоугольнику я брат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 зовут меня 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треугольник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прямоугольник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квадрат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6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Четыре палочки сложил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Какую я фигуру получил?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треугольник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прямоугольник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прямой угол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1285" name="Picture 25" descr="img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0000" r="90000">
                        <a14:foregroundMark x1="28333" y1="95417" x2="28333" y2="95417"/>
                        <a14:foregroundMark x1="23854" y1="93611" x2="23854" y2="93611"/>
                        <a14:foregroundMark x1="21979" y1="90694" x2="21979" y2="90694"/>
                        <a14:foregroundMark x1="20729" y1="92361" x2="20729" y2="92361"/>
                        <a14:foregroundMark x1="26979" y1="95972" x2="26979" y2="95972"/>
                        <a14:foregroundMark x1="30625" y1="97917" x2="21771" y2="91944"/>
                        <a14:backgroundMark x1="20417" y1="13194" x2="20417" y2="13194"/>
                        <a14:backgroundMark x1="30625" y1="20139" x2="30625" y2="20139"/>
                        <a14:backgroundMark x1="13750" y1="4583" x2="30104" y2="20139"/>
                        <a14:backgroundMark x1="20938" y1="23056" x2="20938" y2="23056"/>
                        <a14:backgroundMark x1="17396" y1="2222" x2="23646" y2="11944"/>
                        <a14:backgroundMark x1="28750" y1="8750" x2="16771" y2="19306"/>
                        <a14:backgroundMark x1="16354" y1="24306" x2="16354" y2="24306"/>
                        <a14:backgroundMark x1="21458" y1="28611" x2="21458" y2="28611"/>
                        <a14:backgroundMark x1="30625" y1="30000" x2="30625" y2="30556"/>
                        <a14:backgroundMark x1="39375" y1="7778" x2="39375" y2="7778"/>
                        <a14:backgroundMark x1="17292" y1="64167" x2="17292" y2="64167"/>
                        <a14:backgroundMark x1="81354" y1="19861" x2="81354" y2="19861"/>
                        <a14:backgroundMark x1="83750" y1="26806" x2="83750" y2="26806"/>
                        <a14:backgroundMark x1="82604" y1="40417" x2="82604" y2="40417"/>
                        <a14:backgroundMark x1="76042" y1="49306" x2="76042" y2="49306"/>
                        <a14:backgroundMark x1="83958" y1="59583" x2="83958" y2="59583"/>
                        <a14:backgroundMark x1="85938" y1="80417" x2="85938" y2="80417"/>
                        <a14:backgroundMark x1="83229" y1="89861" x2="83229" y2="89861"/>
                        <a14:backgroundMark x1="67813" y1="93333" x2="67813" y2="93333"/>
                        <a14:backgroundMark x1="76458" y1="95972" x2="76458" y2="95972"/>
                        <a14:backgroundMark x1="66979" y1="96944" x2="90833" y2="93333"/>
                        <a14:backgroundMark x1="87083" y1="98472" x2="87083" y2="98472"/>
                        <a14:backgroundMark x1="83542" y1="98472" x2="83542" y2="98472"/>
                        <a14:backgroundMark x1="77188" y1="98056" x2="77188" y2="98056"/>
                        <a14:backgroundMark x1="64167" y1="97917" x2="64167" y2="97917"/>
                        <a14:backgroundMark x1="39167" y1="99306" x2="66875" y2="95972"/>
                        <a14:backgroundMark x1="11146" y1="86528" x2="33021" y2="98472"/>
                        <a14:backgroundMark x1="17188" y1="23056" x2="15521" y2="86250"/>
                        <a14:backgroundMark x1="78021" y1="69861" x2="96667" y2="71944"/>
                        <a14:backgroundMark x1="73646" y1="44722" x2="90833" y2="45694"/>
                        <a14:backgroundMark x1="77083" y1="21250" x2="91875" y2="32500"/>
                        <a14:backgroundMark x1="38750" y1="833" x2="37917" y2="28889"/>
                        <a14:backgroundMark x1="71146" y1="556" x2="89896" y2="21944"/>
                        <a14:backgroundMark x1="61979" y1="1111" x2="61979" y2="1111"/>
                        <a14:backgroundMark x1="56146" y1="2083" x2="56146" y2="2083"/>
                        <a14:backgroundMark x1="17083" y1="96806" x2="17083" y2="96806"/>
                        <a14:backgroundMark x1="14375" y1="95417" x2="14375" y2="95417"/>
                        <a14:backgroundMark x1="22292" y1="99306" x2="22292" y2="99306"/>
                        <a14:backgroundMark x1="25833" y1="98472" x2="25833" y2="98472"/>
                        <a14:backgroundMark x1="27500" y1="98056" x2="27500" y2="98056"/>
                        <a14:backgroundMark x1="29271" y1="98056" x2="29271" y2="98056"/>
                        <a14:backgroundMark x1="29063" y1="97917" x2="29063" y2="97917"/>
                        <a14:backgroundMark x1="28125" y1="96111" x2="28125" y2="96111"/>
                        <a14:backgroundMark x1="70521" y1="75278" x2="70521" y2="75278"/>
                        <a14:backgroundMark x1="69063" y1="73194" x2="69063" y2="73194"/>
                        <a14:backgroundMark x1="70833" y1="73472" x2="69688" y2="79861"/>
                        <a14:backgroundMark x1="26979" y1="49444" x2="26979" y2="49444"/>
                        <a14:backgroundMark x1="57083" y1="45139" x2="57083" y2="45139"/>
                        <a14:backgroundMark x1="51979" y1="54722" x2="51979" y2="54722"/>
                        <a14:backgroundMark x1="52812" y1="2500" x2="52812" y2="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420888"/>
            <a:ext cx="3995738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66663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333375"/>
            <a:ext cx="8229600" cy="4525963"/>
          </a:xfrm>
        </p:spPr>
        <p:txBody>
          <a:bodyPr/>
          <a:lstStyle/>
          <a:p>
            <a:pPr marL="0" indent="0" algn="just">
              <a:buFontTx/>
              <a:buNone/>
            </a:pPr>
            <a:r>
              <a:rPr lang="ru-RU" altLang="ru-RU" sz="2800"/>
              <a:t>Реализация дифференцированного и индивидуального подхода в процессе обучения помогает оптимизировать процесс обучения в разнородных группах и добиться как можно более высокого раскрытия потенциала каждого ученика или отдельно взятой группы</a:t>
            </a:r>
            <a:r>
              <a:rPr lang="ru-RU" altLang="ru-RU"/>
              <a:t>.</a:t>
            </a:r>
          </a:p>
        </p:txBody>
      </p:sp>
      <p:sp>
        <p:nvSpPr>
          <p:cNvPr id="12291" name="Line 4"/>
          <p:cNvSpPr>
            <a:spLocks noChangeShapeType="1"/>
          </p:cNvSpPr>
          <p:nvPr/>
        </p:nvSpPr>
        <p:spPr bwMode="auto">
          <a:xfrm>
            <a:off x="1042988" y="191611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2292" name="Picture 10" descr="20887088-Teacher-at-blackboard-explains-children-mathematics-Stock-Ve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8" b="11121"/>
          <a:stretch>
            <a:fillRect/>
          </a:stretch>
        </p:blipFill>
        <p:spPr bwMode="auto">
          <a:xfrm>
            <a:off x="2987675" y="2997200"/>
            <a:ext cx="3440113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86956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93022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Индивидуальный и дифференцированный подход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в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воспитательной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работе.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anose="020B0604020202020204" charset="0"/>
            </a:endParaRPr>
          </a:p>
        </p:txBody>
      </p:sp>
      <p:pic>
        <p:nvPicPr>
          <p:cNvPr id="6146" name="Picture 2" descr="https://portal.iv-edu.ru/dep/correct-uchr/koxma_korVIII/DocLib2/%D0%BA%D0%B0%D1%80%D1%82%D0%B8%D0%BD%D0%BA%D0%B8/%D0%A8%D0%B0%D0%B1%D0%BB%D0%BE%D0%BD_%D0%B2%D0%BE%D1%81%D0%BF%D0%B8%D1%82%D0%B0%D1%82%D0%B5%D0%BB%D0%B8_%D0%9A%D1%80%D1%83%D0%B6%D0%BA%D0%BE%D0%B2%D0%B0%D1%8F-%D1%80%D0%B0%D0%B1%D0%BE%D1%82%D0%B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132856"/>
            <a:ext cx="6768752" cy="4072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999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Индивидуальный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и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дифференцированный подход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на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уроках профильного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труда. 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anose="020B0604020202020204" charset="0"/>
            </a:endParaRPr>
          </a:p>
        </p:txBody>
      </p:sp>
      <p:pic>
        <p:nvPicPr>
          <p:cNvPr id="5122" name="Picture 2" descr="https://img3.board.com.ua/a/2008782556/wm/2-shvejnomu-proizvodstvu-srochno-trebuetsya.5ce2679d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0" r="97229">
                        <a14:foregroundMark x1="48111" y1="11719" x2="48111" y2="11719"/>
                        <a14:foregroundMark x1="62343" y1="5469" x2="62343" y2="5469"/>
                        <a14:foregroundMark x1="63350" y1="3125" x2="63350" y2="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484512"/>
            <a:ext cx="4104456" cy="397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623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060848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Задача дифференцированного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подхода в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познавательном отношении учащихся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развитие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их умений ориентироваться в трудовом задании и планировать свою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работу.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Усвоение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учащимися знаний на уроках швейного дела происходит во время теоретического этапа занятий. Дальнейшая познавательная деятельность осуществляется в ходе практической работы и на заключительном этапе занятий.</a:t>
            </a:r>
            <a:endParaRPr lang="ru-RU" sz="28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Индивидуальный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и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дифференцированный подход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на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уроках профильного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труда. 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13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06084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Непосредственное развитие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ориентировочных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планирующих действий происходит при помощи специальных упражнений и при выполнении работы имеющей общественно-полезное значение. Доступность трудовых заданий для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«слабых»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учащихся обеспечивается путем уменьшения конструкции изделия.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Индивидуальный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и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дифференцированный подход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на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уроках профильного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труда. 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236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Школа зверей…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457200" algn="just">
              <a:buNone/>
            </a:pPr>
            <a:r>
              <a:rPr lang="ru-RU" dirty="0"/>
              <a:t>К</a:t>
            </a:r>
            <a:r>
              <a:rPr lang="ru-RU" dirty="0" smtClean="0"/>
              <a:t>ролик сначала </a:t>
            </a:r>
            <a:r>
              <a:rPr lang="ru-RU" dirty="0"/>
              <a:t>был </a:t>
            </a:r>
            <a:r>
              <a:rPr lang="ru-RU" dirty="0" smtClean="0"/>
              <a:t>отличником по бегу, но затем с ним случился нервный срыв от перевозбуждения, связанного с обучением плаванию.</a:t>
            </a:r>
            <a:endParaRPr lang="ru-RU" dirty="0"/>
          </a:p>
        </p:txBody>
      </p:sp>
      <p:pic>
        <p:nvPicPr>
          <p:cNvPr id="2052" name="Picture 4" descr="https://3.bp.blogspot.com/-SsIJA0VPpUI/XLWbak28UPI/AAAAAAAAAAM/IAlB8cJORsIk20Mg9iKO9xHnZxN5GXSfwCLcBGAs/s1600/190481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4198" flipH="1">
            <a:off x="788012" y="3785922"/>
            <a:ext cx="2808312" cy="257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2.tabor.ru/feed/2016-06-09/12676903/69500_760x5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60032" y="3755592"/>
            <a:ext cx="3672408" cy="2630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908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Игра «Лото»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92696"/>
            <a:ext cx="8568952" cy="597666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1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Цели</a:t>
            </a:r>
            <a:r>
              <a:rPr lang="ru-RU" sz="21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 algn="just"/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Проверка объема и качества усвоение материала учениками.</a:t>
            </a:r>
          </a:p>
          <a:p>
            <a:pPr lvl="0" algn="just"/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Развитие речи (умение правильно сформулировать ответ).</a:t>
            </a:r>
          </a:p>
          <a:p>
            <a:pPr lvl="0" algn="just"/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Развитие мышления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. Проверка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образа мышления отвечающих учеников.</a:t>
            </a:r>
          </a:p>
          <a:p>
            <a:pPr lvl="0"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Воспитание настойчивости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в достижении поставленной цели, взаимопомощь.</a:t>
            </a:r>
          </a:p>
          <a:p>
            <a:pPr marL="0" indent="0" algn="just">
              <a:buNone/>
            </a:pP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Для игры надо приготовить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карточки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жетоны (пуговицы), бочонки с цифрами.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Только два раза должно повторяться одно число.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быстроты игры, содержание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вопроса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не должно быть сложным. </a:t>
            </a:r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1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Правила </a:t>
            </a:r>
            <a:r>
              <a:rPr lang="ru-RU" sz="21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игры: </a:t>
            </a:r>
          </a:p>
          <a:p>
            <a:pPr marL="0" indent="0" algn="just">
              <a:buNone/>
            </a:pP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Число играющих зависит от числа карт. Каждой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ученице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выдается по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карточке. Учитель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задает первый вопрос. На этот вопрос  отвечают те учащиеся, у которых на карточке есть такая цифра. Их должно быть только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двое. Кто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из них поднимет руку тот и отвечает, тот и закрывает свою цифру на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карточке. Кто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первый закроет все цифры на своей карточке тот и выигрывает.</a:t>
            </a:r>
          </a:p>
          <a:p>
            <a:pPr marL="0" indent="0">
              <a:buNone/>
            </a:pP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261659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I:\ИНТЕРНАТ\ИНТЕРНАТ\РАБОЧИЕ МАТЕРИАЛЫ\методическая работа - 6,07\Педсовет - Профориентация - 2019 год\фото\DSC_0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4286256"/>
            <a:ext cx="3252246" cy="21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Индивидуальный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и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дифференцированный подход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на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уроках профильного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труда. 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anose="020B0604020202020204" charset="0"/>
            </a:endParaRPr>
          </a:p>
        </p:txBody>
      </p:sp>
      <p:pic>
        <p:nvPicPr>
          <p:cNvPr id="7" name="Picture 3" descr="C:\Users\Dns\Desktop\Новая папка\IMG-20190117-WA0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143116"/>
            <a:ext cx="3161132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C:\Users\Dns\Desktop\Новая папка\IMG-20190117-WA0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2143116"/>
            <a:ext cx="2380717" cy="21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721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Вывод: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anose="020B060402020202020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7"/>
            <a:ext cx="8229600" cy="468052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/>
              <a:t>одной из важнейших основ индивидуализации и дифференциации в обучении и воспитании является </a:t>
            </a:r>
            <a:r>
              <a:rPr lang="ru-RU" sz="2800" u="sng" dirty="0"/>
              <a:t>учет психологических особенностей учащихся</a:t>
            </a:r>
            <a:r>
              <a:rPr lang="ru-RU" sz="2800" dirty="0"/>
              <a:t>. </a:t>
            </a:r>
            <a:endParaRPr lang="ru-RU" sz="2800" dirty="0" smtClean="0"/>
          </a:p>
          <a:p>
            <a:pPr marL="0" indent="0" algn="just">
              <a:buNone/>
            </a:pPr>
            <a:r>
              <a:rPr lang="ru-RU" sz="2800" dirty="0" smtClean="0"/>
              <a:t>Основной </a:t>
            </a:r>
            <a:r>
              <a:rPr lang="ru-RU" sz="2800" u="sng" dirty="0"/>
              <a:t>целью</a:t>
            </a:r>
            <a:r>
              <a:rPr lang="ru-RU" sz="2800" dirty="0"/>
              <a:t> индивидуализации и дифференциации является сохранение и дальнейшее развитие индивидуальности ребенка, воспитание такого человека, который </a:t>
            </a:r>
            <a:r>
              <a:rPr lang="ru-RU" sz="2800" dirty="0" smtClean="0"/>
              <a:t>представлял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dirty="0" smtClean="0"/>
              <a:t>бы </a:t>
            </a:r>
            <a:r>
              <a:rPr lang="ru-RU" sz="2800" dirty="0"/>
              <a:t>собой неповторимую, </a:t>
            </a:r>
            <a:endParaRPr lang="ru-RU" sz="28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dirty="0" smtClean="0"/>
              <a:t>уникальную </a:t>
            </a:r>
            <a:r>
              <a:rPr lang="ru-RU" sz="2800" dirty="0"/>
              <a:t>личность. 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8194" name="Picture 2" descr="https://i.pinimg.com/736x/ab/3a/a4/ab3aa4db653229e0cf531174c0ad783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954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356992"/>
            <a:ext cx="3998565" cy="3350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769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332656"/>
            <a:ext cx="6717432" cy="4032448"/>
          </a:xfrm>
        </p:spPr>
        <p:txBody>
          <a:bodyPr>
            <a:noAutofit/>
          </a:bodyPr>
          <a:lstStyle/>
          <a:p>
            <a:pPr algn="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«Все дети могут успешно учиться, если школа умеет учить».</a:t>
            </a:r>
            <a:b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</a:b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Д.Г. </a:t>
            </a:r>
            <a:r>
              <a:rPr lang="ru-RU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Левитас</a:t>
            </a:r>
            <a:endParaRPr lang="ru-RU" sz="4000" b="1" dirty="0"/>
          </a:p>
        </p:txBody>
      </p:sp>
      <p:pic>
        <p:nvPicPr>
          <p:cNvPr id="1026" name="Picture 2" descr="G:\ПЕДСОВЕТ\Левитас 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37" b="89738" l="3545" r="985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96952"/>
            <a:ext cx="4419850" cy="377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masu.edu.ru/upload/iblock/afe/LevitesD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3"/>
            <a:ext cx="1656184" cy="22192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915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Школа зверей…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3124944"/>
          </a:xfrm>
        </p:spPr>
        <p:txBody>
          <a:bodyPr>
            <a:normAutofit fontScale="92500" lnSpcReduction="20000"/>
          </a:bodyPr>
          <a:lstStyle/>
          <a:p>
            <a:pPr marL="0" indent="457200" algn="just">
              <a:buNone/>
            </a:pPr>
            <a:r>
              <a:rPr lang="ru-RU" dirty="0" smtClean="0"/>
              <a:t>Белка превосходно лазала по деревьям, пока ее не постигло жестокое разочарование, когда преподаватель полетов потребовал от нее взлететь от земли вверх, в то время как она привыкла летать с верхушки дерева вниз.</a:t>
            </a:r>
          </a:p>
          <a:p>
            <a:pPr marL="0" indent="457200" algn="just">
              <a:buNone/>
            </a:pPr>
            <a:r>
              <a:rPr lang="ru-RU" dirty="0" smtClean="0"/>
              <a:t>Кроме того, у нее начались судороги от переутомления, и она схватила «тройку» по лазанию и «двойку» по бегу…</a:t>
            </a:r>
            <a:endParaRPr lang="ru-RU" dirty="0"/>
          </a:p>
        </p:txBody>
      </p:sp>
      <p:pic>
        <p:nvPicPr>
          <p:cNvPr id="3074" name="Picture 2" descr="https://avatars.mds.yandex.net/get-zen_doc/1222191/pub_5ce02075ecf3ff00b3b01f22_5ce020aeba8e4d00b24103d8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49080"/>
            <a:ext cx="3455564" cy="243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t.kp.yandex.net/im/kadr/9/6/5/kinopoisk.ru-Ice-Age_3A-Dawn-of-the-Dinosaurs-96516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7" b="99555" l="7000" r="72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8862" t="-17987" r="29574" b="2994"/>
          <a:stretch/>
        </p:blipFill>
        <p:spPr bwMode="auto">
          <a:xfrm rot="16824068" flipH="1">
            <a:off x="4110910" y="1879058"/>
            <a:ext cx="5184576" cy="4419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388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Школа зверей…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268761"/>
            <a:ext cx="8229600" cy="2736304"/>
          </a:xfrm>
        </p:spPr>
        <p:txBody>
          <a:bodyPr/>
          <a:lstStyle/>
          <a:p>
            <a:pPr marL="0" indent="457200" algn="just">
              <a:buNone/>
            </a:pPr>
            <a:r>
              <a:rPr lang="ru-RU" dirty="0" smtClean="0"/>
              <a:t>Орел оказался «трудным» ребенком и нуждался в строгом обращении. На занятиях по полетам он взлетал выше всех, отстаивая при этом право пользоваться своим методом.</a:t>
            </a:r>
            <a:endParaRPr lang="ru-RU" dirty="0"/>
          </a:p>
        </p:txBody>
      </p:sp>
      <p:pic>
        <p:nvPicPr>
          <p:cNvPr id="4098" name="Picture 2" descr="https://pixy.org/src/153/15303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9" b="100000" l="0" r="100000">
                        <a14:foregroundMark x1="42232" y1="15034" x2="6070" y2="31926"/>
                        <a14:foregroundMark x1="13903" y1="10473" x2="13903" y2="10473"/>
                        <a14:foregroundMark x1="41971" y1="7179" x2="25261" y2="16554"/>
                        <a14:foregroundMark x1="12533" y1="20777" x2="15144" y2="41554"/>
                        <a14:foregroundMark x1="26159" y1="32224" x2="26159" y2="32224"/>
                        <a14:backgroundMark x1="30483" y1="845" x2="783" y2="27111"/>
                        <a14:backgroundMark x1="32115" y1="6503" x2="92624" y2="50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429000"/>
            <a:ext cx="4032448" cy="3116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046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Школа зверей…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104455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dirty="0" smtClean="0"/>
              <a:t>В конце концов, первым по успеваемости в классе оказался ослик, который делал все наполовину. Но учредители были довольны, потому что каждый изучал все предметы, и это называлось </a:t>
            </a:r>
          </a:p>
          <a:p>
            <a:pPr marL="0" indent="457200" algn="ctr"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«общим </a:t>
            </a:r>
          </a:p>
          <a:p>
            <a:pPr marL="0" indent="457200" algn="ctr"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anose="020B0604020202020204" charset="0"/>
              </a:rPr>
              <a:t>образованием».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anose="020B0604020202020204" charset="0"/>
            </a:endParaRPr>
          </a:p>
        </p:txBody>
      </p:sp>
      <p:pic>
        <p:nvPicPr>
          <p:cNvPr id="5122" name="Picture 2" descr="https://slovnet.ru/wp-content/uploads/2018/11/2-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99" y="3717031"/>
            <a:ext cx="3909220" cy="293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mg2.freepng.ru/20180212/wlq/kisspng-teacher-cartoon-royalty-free-illustration-vector-female-teacher-5a826e8a758589.13283086151849741848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4444" r="97778">
                        <a14:foregroundMark x1="43667" y1="12778" x2="19889" y2="19222"/>
                        <a14:foregroundMark x1="43778" y1="17111" x2="27444" y2="16889"/>
                        <a14:foregroundMark x1="27111" y1="16889" x2="23667" y2="16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3221420"/>
            <a:ext cx="3024336" cy="328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500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332656"/>
            <a:ext cx="6717432" cy="4032448"/>
          </a:xfrm>
        </p:spPr>
        <p:txBody>
          <a:bodyPr>
            <a:noAutofit/>
          </a:bodyPr>
          <a:lstStyle/>
          <a:p>
            <a:pPr algn="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«Все дети могут успешно учиться, если школа умеет учить».</a:t>
            </a:r>
            <a:b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</a:b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Д.Г. </a:t>
            </a:r>
            <a:r>
              <a:rPr lang="ru-RU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Левитас</a:t>
            </a:r>
            <a:endParaRPr lang="ru-RU" sz="4000" b="1" dirty="0"/>
          </a:p>
        </p:txBody>
      </p:sp>
      <p:pic>
        <p:nvPicPr>
          <p:cNvPr id="1026" name="Picture 2" descr="G:\ПЕДСОВЕТ\Левитас 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37" b="89738" l="3545" r="985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96952"/>
            <a:ext cx="4419850" cy="377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masu.edu.ru/upload/iblock/afe/LevitesD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3"/>
            <a:ext cx="1656184" cy="22192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632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76672"/>
            <a:ext cx="8352928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Цель педагогического совета: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1268760"/>
            <a:ext cx="8352928" cy="525658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повышение </a:t>
            </a:r>
            <a:r>
              <a:rPr lang="ru-RU" dirty="0"/>
              <a:t>уровня квалификации педагогов по вопросам реализации дифференцированного и индивидуального подхода в организации учебно-воспитательного процесса с учетом психологических особенностей обучающихся как фактора, обеспечивающего повышение качества обучения, успеваемости всех обучающихся.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944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32423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</TotalTime>
  <Words>1681</Words>
  <Application>Microsoft Office PowerPoint</Application>
  <PresentationFormat>Экран (4:3)</PresentationFormat>
  <Paragraphs>267</Paragraphs>
  <Slides>43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50" baseType="lpstr">
      <vt:lpstr>Arial</vt:lpstr>
      <vt:lpstr>Wingdings</vt:lpstr>
      <vt:lpstr>Times New Roman</vt:lpstr>
      <vt:lpstr>Calibri</vt:lpstr>
      <vt:lpstr>Matilda</vt:lpstr>
      <vt:lpstr>Тема Office</vt:lpstr>
      <vt:lpstr>Презентация</vt:lpstr>
      <vt:lpstr>Презентация PowerPoint</vt:lpstr>
      <vt:lpstr>Школа зверей…</vt:lpstr>
      <vt:lpstr>Школа зверей…</vt:lpstr>
      <vt:lpstr>Школа зверей…</vt:lpstr>
      <vt:lpstr>Школа зверей…</vt:lpstr>
      <vt:lpstr>Школа зверей…</vt:lpstr>
      <vt:lpstr>Школа зверей…</vt:lpstr>
      <vt:lpstr>«Все дети могут успешно учиться, если школа умеет учить». Д.Г. Левитас</vt:lpstr>
      <vt:lpstr>Цель педагогического совета:</vt:lpstr>
      <vt:lpstr>План:</vt:lpstr>
      <vt:lpstr>Формы организации обучения.</vt:lpstr>
      <vt:lpstr>Дифференциация и индивидуализация.</vt:lpstr>
      <vt:lpstr>Дифференцированное обучение:</vt:lpstr>
      <vt:lpstr>Виды дифференциации:</vt:lpstr>
      <vt:lpstr>Этапы внутренней дифференциации:</vt:lpstr>
      <vt:lpstr>Выделение групп учащихся  по уровню усвоения материала.</vt:lpstr>
      <vt:lpstr>Способы дифференциации:</vt:lpstr>
      <vt:lpstr>Уровневая дифференциация.</vt:lpstr>
      <vt:lpstr>Основные принципы обратной связи:</vt:lpstr>
      <vt:lpstr>Индивидуализация обучения.</vt:lpstr>
      <vt:lpstr>Индивидуальность.</vt:lpstr>
      <vt:lpstr>Презентация PowerPoint</vt:lpstr>
      <vt:lpstr>Презентация PowerPoint</vt:lpstr>
      <vt:lpstr>Презентация PowerPoint</vt:lpstr>
      <vt:lpstr>Индивидуальный  и дифференцированный подход        в обучении учащихся  на уроках математики.</vt:lpstr>
      <vt:lpstr> Типологические группы учащихся,  отличающиеся различной продуктивностью в учебной деятельности.</vt:lpstr>
      <vt:lpstr>Варианты заданий по изучаемой теме при дифференцированном подходе.</vt:lpstr>
      <vt:lpstr>Принципы  дифференцированного подхода.</vt:lpstr>
      <vt:lpstr>Неспецифические приемы  при дифференцированном подходе в коррекционной работе:</vt:lpstr>
      <vt:lpstr>Специфические приемы:</vt:lpstr>
      <vt:lpstr>Дифференциация в обучении  на уроках математики.</vt:lpstr>
      <vt:lpstr>Условия для развития познавательных интересов.</vt:lpstr>
      <vt:lpstr>Презентация PowerPoint</vt:lpstr>
      <vt:lpstr>Презентация PowerPoint</vt:lpstr>
      <vt:lpstr>Презентация PowerPoint</vt:lpstr>
      <vt:lpstr>Индивидуальный и дифференцированный подход  в воспитательной работе.</vt:lpstr>
      <vt:lpstr>Индивидуальный  и дифференцированный подход  на уроках профильного труда. </vt:lpstr>
      <vt:lpstr>Индивидуальный  и дифференцированный подход  на уроках профильного труда. </vt:lpstr>
      <vt:lpstr>Индивидуальный  и дифференцированный подход  на уроках профильного труда. </vt:lpstr>
      <vt:lpstr>Игра «Лото»</vt:lpstr>
      <vt:lpstr>Индивидуальный  и дифференцированный подход  на уроках профильного труда. </vt:lpstr>
      <vt:lpstr>Вывод:</vt:lpstr>
      <vt:lpstr>«Все дети могут успешно учиться, если школа умеет учить». Д.Г. Левитас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Windows User</cp:lastModifiedBy>
  <cp:revision>113</cp:revision>
  <dcterms:created xsi:type="dcterms:W3CDTF">2013-08-23T08:38:35Z</dcterms:created>
  <dcterms:modified xsi:type="dcterms:W3CDTF">2019-11-08T10:03:53Z</dcterms:modified>
</cp:coreProperties>
</file>